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5"/>
  </p:notesMasterIdLst>
  <p:sldIdLst>
    <p:sldId id="750" r:id="rId2"/>
    <p:sldId id="822" r:id="rId3"/>
    <p:sldId id="783" r:id="rId4"/>
    <p:sldId id="757" r:id="rId5"/>
    <p:sldId id="759" r:id="rId6"/>
    <p:sldId id="821" r:id="rId7"/>
    <p:sldId id="767" r:id="rId8"/>
    <p:sldId id="760" r:id="rId9"/>
    <p:sldId id="762" r:id="rId10"/>
    <p:sldId id="763" r:id="rId11"/>
    <p:sldId id="906" r:id="rId12"/>
    <p:sldId id="764" r:id="rId13"/>
    <p:sldId id="765" r:id="rId14"/>
    <p:sldId id="769" r:id="rId15"/>
    <p:sldId id="766" r:id="rId16"/>
    <p:sldId id="745" r:id="rId17"/>
    <p:sldId id="823" r:id="rId18"/>
    <p:sldId id="834" r:id="rId19"/>
    <p:sldId id="836" r:id="rId20"/>
    <p:sldId id="835" r:id="rId21"/>
    <p:sldId id="837" r:id="rId22"/>
    <p:sldId id="839" r:id="rId23"/>
    <p:sldId id="840" r:id="rId24"/>
    <p:sldId id="841" r:id="rId25"/>
    <p:sldId id="889" r:id="rId26"/>
    <p:sldId id="905" r:id="rId27"/>
    <p:sldId id="890" r:id="rId28"/>
    <p:sldId id="891" r:id="rId29"/>
    <p:sldId id="892" r:id="rId30"/>
    <p:sldId id="893" r:id="rId31"/>
    <p:sldId id="894" r:id="rId32"/>
    <p:sldId id="895" r:id="rId33"/>
    <p:sldId id="896" r:id="rId34"/>
    <p:sldId id="897" r:id="rId35"/>
    <p:sldId id="898" r:id="rId36"/>
    <p:sldId id="842" r:id="rId37"/>
    <p:sldId id="843" r:id="rId38"/>
    <p:sldId id="844" r:id="rId39"/>
    <p:sldId id="859" r:id="rId40"/>
    <p:sldId id="845" r:id="rId41"/>
    <p:sldId id="860" r:id="rId42"/>
    <p:sldId id="846" r:id="rId43"/>
    <p:sldId id="861" r:id="rId44"/>
    <p:sldId id="848" r:id="rId45"/>
    <p:sldId id="849" r:id="rId46"/>
    <p:sldId id="903" r:id="rId47"/>
    <p:sldId id="900" r:id="rId48"/>
    <p:sldId id="901" r:id="rId49"/>
    <p:sldId id="902" r:id="rId50"/>
    <p:sldId id="904" r:id="rId51"/>
    <p:sldId id="776" r:id="rId52"/>
    <p:sldId id="862" r:id="rId53"/>
    <p:sldId id="830" r:id="rId54"/>
    <p:sldId id="777" r:id="rId55"/>
    <p:sldId id="869" r:id="rId56"/>
    <p:sldId id="868" r:id="rId57"/>
    <p:sldId id="785" r:id="rId58"/>
    <p:sldId id="786" r:id="rId59"/>
    <p:sldId id="788" r:id="rId60"/>
    <p:sldId id="874" r:id="rId61"/>
    <p:sldId id="881" r:id="rId62"/>
    <p:sldId id="875" r:id="rId63"/>
    <p:sldId id="877" r:id="rId64"/>
    <p:sldId id="878" r:id="rId65"/>
    <p:sldId id="880" r:id="rId66"/>
    <p:sldId id="789" r:id="rId67"/>
    <p:sldId id="790" r:id="rId68"/>
    <p:sldId id="791" r:id="rId69"/>
    <p:sldId id="882" r:id="rId70"/>
    <p:sldId id="883" r:id="rId71"/>
    <p:sldId id="884" r:id="rId72"/>
    <p:sldId id="885" r:id="rId73"/>
    <p:sldId id="792" r:id="rId74"/>
    <p:sldId id="793" r:id="rId75"/>
    <p:sldId id="886" r:id="rId76"/>
    <p:sldId id="887" r:id="rId77"/>
    <p:sldId id="888" r:id="rId78"/>
    <p:sldId id="795" r:id="rId79"/>
    <p:sldId id="824" r:id="rId80"/>
    <p:sldId id="870" r:id="rId81"/>
    <p:sldId id="871" r:id="rId82"/>
    <p:sldId id="797" r:id="rId83"/>
    <p:sldId id="798" r:id="rId84"/>
    <p:sldId id="799" r:id="rId85"/>
    <p:sldId id="800" r:id="rId86"/>
    <p:sldId id="801" r:id="rId87"/>
    <p:sldId id="825" r:id="rId88"/>
    <p:sldId id="803" r:id="rId89"/>
    <p:sldId id="804" r:id="rId90"/>
    <p:sldId id="805" r:id="rId91"/>
    <p:sldId id="811" r:id="rId92"/>
    <p:sldId id="813" r:id="rId93"/>
    <p:sldId id="814" r:id="rId94"/>
    <p:sldId id="815" r:id="rId95"/>
    <p:sldId id="826" r:id="rId96"/>
    <p:sldId id="818" r:id="rId97"/>
    <p:sldId id="819" r:id="rId98"/>
    <p:sldId id="820" r:id="rId99"/>
    <p:sldId id="827" r:id="rId100"/>
    <p:sldId id="779" r:id="rId101"/>
    <p:sldId id="780" r:id="rId102"/>
    <p:sldId id="832" r:id="rId103"/>
    <p:sldId id="833" r:id="rId104"/>
  </p:sldIdLst>
  <p:sldSz cx="9144000" cy="6858000" type="screen4x3"/>
  <p:notesSz cx="6797675" cy="9926638"/>
  <p:defaultTextStyle>
    <a:defPPr>
      <a:defRPr lang="zh-CN"/>
    </a:defPPr>
    <a:lvl1pPr algn="l" rtl="0" fontAlgn="base">
      <a:spcBef>
        <a:spcPct val="0"/>
      </a:spcBef>
      <a:spcAft>
        <a:spcPct val="0"/>
      </a:spcAft>
      <a:defRPr b="1"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b="1"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b="1"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b="1"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b="1" kern="1200">
        <a:solidFill>
          <a:schemeClr val="tx1"/>
        </a:solidFill>
        <a:latin typeface="Arial" pitchFamily="34" charset="0"/>
        <a:ea typeface="宋体" pitchFamily="2" charset="-122"/>
        <a:cs typeface="+mn-cs"/>
      </a:defRPr>
    </a:lvl5pPr>
    <a:lvl6pPr marL="2286000" algn="l" defTabSz="914400" rtl="0" eaLnBrk="1" latinLnBrk="0" hangingPunct="1">
      <a:defRPr b="1" kern="1200">
        <a:solidFill>
          <a:schemeClr val="tx1"/>
        </a:solidFill>
        <a:latin typeface="Arial" pitchFamily="34" charset="0"/>
        <a:ea typeface="宋体" pitchFamily="2" charset="-122"/>
        <a:cs typeface="+mn-cs"/>
      </a:defRPr>
    </a:lvl6pPr>
    <a:lvl7pPr marL="2743200" algn="l" defTabSz="914400" rtl="0" eaLnBrk="1" latinLnBrk="0" hangingPunct="1">
      <a:defRPr b="1" kern="1200">
        <a:solidFill>
          <a:schemeClr val="tx1"/>
        </a:solidFill>
        <a:latin typeface="Arial" pitchFamily="34" charset="0"/>
        <a:ea typeface="宋体" pitchFamily="2" charset="-122"/>
        <a:cs typeface="+mn-cs"/>
      </a:defRPr>
    </a:lvl7pPr>
    <a:lvl8pPr marL="3200400" algn="l" defTabSz="914400" rtl="0" eaLnBrk="1" latinLnBrk="0" hangingPunct="1">
      <a:defRPr b="1" kern="1200">
        <a:solidFill>
          <a:schemeClr val="tx1"/>
        </a:solidFill>
        <a:latin typeface="Arial" pitchFamily="34" charset="0"/>
        <a:ea typeface="宋体" pitchFamily="2" charset="-122"/>
        <a:cs typeface="+mn-cs"/>
      </a:defRPr>
    </a:lvl8pPr>
    <a:lvl9pPr marL="3657600" algn="l" defTabSz="914400" rtl="0" eaLnBrk="1" latinLnBrk="0" hangingPunct="1">
      <a:defRPr b="1" kern="1200">
        <a:solidFill>
          <a:schemeClr val="tx1"/>
        </a:solidFill>
        <a:latin typeface="Arial" pitchFamily="34"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FF6600"/>
    <a:srgbClr val="D60093"/>
    <a:srgbClr val="009999"/>
    <a:srgbClr val="006666"/>
    <a:srgbClr val="008080"/>
    <a:srgbClr val="FF9933"/>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5706" autoAdjust="0"/>
  </p:normalViewPr>
  <p:slideViewPr>
    <p:cSldViewPr>
      <p:cViewPr>
        <p:scale>
          <a:sx n="66" d="100"/>
          <a:sy n="66" d="100"/>
        </p:scale>
        <p:origin x="-811" y="624"/>
      </p:cViewPr>
      <p:guideLst>
        <p:guide orient="horz" pos="2160"/>
        <p:guide pos="2880"/>
      </p:guideLst>
    </p:cSldViewPr>
  </p:slideViewPr>
  <p:notesTextViewPr>
    <p:cViewPr>
      <p:scale>
        <a:sx n="100" d="100"/>
        <a:sy n="100" d="100"/>
      </p:scale>
      <p:origin x="0" y="0"/>
    </p:cViewPr>
  </p:notesTextViewPr>
  <p:notesViewPr>
    <p:cSldViewPr>
      <p:cViewPr varScale="1">
        <p:scale>
          <a:sx n="54" d="100"/>
          <a:sy n="54" d="100"/>
        </p:scale>
        <p:origin x="-1854" y="-84"/>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viewProps" Target="viewProps.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ableStyles" Target="tableStyle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8.emf"/></Relationships>
</file>

<file path=ppt/media/image1.jpeg>
</file>

<file path=ppt/media/image10.png>
</file>

<file path=ppt/media/image11.png>
</file>

<file path=ppt/media/image12.jpeg>
</file>

<file path=ppt/media/image13.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jpeg>
</file>

<file path=ppt/media/image5.jpe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59.jpeg>
</file>

<file path=ppt/media/image6.jpeg>
</file>

<file path=ppt/media/image60.jpeg>
</file>

<file path=ppt/media/image61.png>
</file>

<file path=ppt/media/image62.png>
</file>

<file path=ppt/media/image63.png>
</file>

<file path=ppt/media/image64.png>
</file>

<file path=ppt/media/image65.png>
</file>

<file path=ppt/media/image66.jpeg>
</file>

<file path=ppt/media/image67.png>
</file>

<file path=ppt/media/image68.png>
</file>

<file path=ppt/media/image69.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42" name="Rectangle 2"/>
          <p:cNvSpPr>
            <a:spLocks noGrp="1" noChangeArrowheads="1"/>
          </p:cNvSpPr>
          <p:nvPr>
            <p:ph type="hdr" sz="quarter"/>
          </p:nvPr>
        </p:nvSpPr>
        <p:spPr bwMode="auto">
          <a:xfrm>
            <a:off x="0" y="0"/>
            <a:ext cx="2945659" cy="49633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atin typeface="Arial" charset="0"/>
                <a:ea typeface="宋体" charset="-122"/>
                <a:cs typeface="+mn-cs"/>
              </a:defRPr>
            </a:lvl1pPr>
          </a:lstStyle>
          <a:p>
            <a:pPr>
              <a:defRPr/>
            </a:pPr>
            <a:endParaRPr lang="en-US" altLang="zh-CN"/>
          </a:p>
        </p:txBody>
      </p:sp>
      <p:sp>
        <p:nvSpPr>
          <p:cNvPr id="61443" name="Rectangle 3"/>
          <p:cNvSpPr>
            <a:spLocks noGrp="1" noChangeArrowheads="1"/>
          </p:cNvSpPr>
          <p:nvPr>
            <p:ph type="dt" idx="1"/>
          </p:nvPr>
        </p:nvSpPr>
        <p:spPr bwMode="auto">
          <a:xfrm>
            <a:off x="3850443" y="0"/>
            <a:ext cx="2945659" cy="49633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atin typeface="Arial" charset="0"/>
                <a:ea typeface="宋体" charset="-122"/>
                <a:cs typeface="+mn-cs"/>
              </a:defRPr>
            </a:lvl1pPr>
          </a:lstStyle>
          <a:p>
            <a:pPr>
              <a:defRPr/>
            </a:pPr>
            <a:endParaRPr lang="en-US" altLang="zh-CN"/>
          </a:p>
        </p:txBody>
      </p:sp>
      <p:sp>
        <p:nvSpPr>
          <p:cNvPr id="15364" name="Rectangle 4"/>
          <p:cNvSpPr>
            <a:spLocks noGrp="1" noRot="1" noChangeAspect="1" noChangeArrowheads="1" noTextEdit="1"/>
          </p:cNvSpPr>
          <p:nvPr>
            <p:ph type="sldImg" idx="2"/>
          </p:nvPr>
        </p:nvSpPr>
        <p:spPr bwMode="auto">
          <a:xfrm>
            <a:off x="917575" y="744538"/>
            <a:ext cx="4962525" cy="3722687"/>
          </a:xfrm>
          <a:prstGeom prst="rect">
            <a:avLst/>
          </a:prstGeom>
          <a:noFill/>
          <a:ln w="9525">
            <a:solidFill>
              <a:srgbClr val="000000"/>
            </a:solidFill>
            <a:miter lim="800000"/>
            <a:headEnd/>
            <a:tailEnd/>
          </a:ln>
        </p:spPr>
      </p:sp>
      <p:sp>
        <p:nvSpPr>
          <p:cNvPr id="61445" name="Rectangle 5"/>
          <p:cNvSpPr>
            <a:spLocks noGrp="1" noChangeArrowheads="1"/>
          </p:cNvSpPr>
          <p:nvPr>
            <p:ph type="body" sz="quarter" idx="3"/>
          </p:nvPr>
        </p:nvSpPr>
        <p:spPr bwMode="auto">
          <a:xfrm>
            <a:off x="679768" y="4715153"/>
            <a:ext cx="5438140" cy="446698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61446" name="Rectangle 6"/>
          <p:cNvSpPr>
            <a:spLocks noGrp="1" noChangeArrowheads="1"/>
          </p:cNvSpPr>
          <p:nvPr>
            <p:ph type="ftr" sz="quarter" idx="4"/>
          </p:nvPr>
        </p:nvSpPr>
        <p:spPr bwMode="auto">
          <a:xfrm>
            <a:off x="0" y="9428583"/>
            <a:ext cx="2945659" cy="49633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atin typeface="Arial" charset="0"/>
                <a:ea typeface="宋体" charset="-122"/>
                <a:cs typeface="+mn-cs"/>
              </a:defRPr>
            </a:lvl1pPr>
          </a:lstStyle>
          <a:p>
            <a:pPr>
              <a:defRPr/>
            </a:pPr>
            <a:endParaRPr lang="en-US" altLang="zh-CN"/>
          </a:p>
        </p:txBody>
      </p:sp>
      <p:sp>
        <p:nvSpPr>
          <p:cNvPr id="61447" name="Rectangle 7"/>
          <p:cNvSpPr>
            <a:spLocks noGrp="1" noChangeArrowheads="1"/>
          </p:cNvSpPr>
          <p:nvPr>
            <p:ph type="sldNum" sz="quarter" idx="5"/>
          </p:nvPr>
        </p:nvSpPr>
        <p:spPr bwMode="auto">
          <a:xfrm>
            <a:off x="3850443" y="9428583"/>
            <a:ext cx="2945659" cy="49633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C981B9D1-4364-4CBE-87E9-A91E56EF7C17}" type="slidenum">
              <a:rPr lang="en-US" altLang="zh-CN"/>
              <a:pPr/>
              <a:t>‹#›</a:t>
            </a:fld>
            <a:endParaRPr lang="en-US" altLang="zh-CN"/>
          </a:p>
        </p:txBody>
      </p:sp>
    </p:spTree>
    <p:extLst>
      <p:ext uri="{BB962C8B-B14F-4D97-AF65-F5344CB8AC3E}">
        <p14:creationId xmlns:p14="http://schemas.microsoft.com/office/powerpoint/2010/main" val="150636028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Arial" charset="0"/>
        <a:ea typeface="宋体" charset="-122"/>
        <a:cs typeface="宋体" charset="0"/>
      </a:defRPr>
    </a:lvl1pPr>
    <a:lvl2pPr marL="457200" algn="l" rtl="0" eaLnBrk="0" fontAlgn="base" hangingPunct="0">
      <a:spcBef>
        <a:spcPct val="30000"/>
      </a:spcBef>
      <a:spcAft>
        <a:spcPct val="0"/>
      </a:spcAft>
      <a:defRPr kumimoji="1" sz="1200" kern="1200">
        <a:solidFill>
          <a:schemeClr val="tx1"/>
        </a:solidFill>
        <a:latin typeface="Arial" charset="0"/>
        <a:ea typeface="宋体" charset="-122"/>
        <a:cs typeface="+mn-cs"/>
      </a:defRPr>
    </a:lvl2pPr>
    <a:lvl3pPr marL="914400" algn="l" rtl="0" eaLnBrk="0" fontAlgn="base" hangingPunct="0">
      <a:spcBef>
        <a:spcPct val="30000"/>
      </a:spcBef>
      <a:spcAft>
        <a:spcPct val="0"/>
      </a:spcAft>
      <a:defRPr kumimoji="1" sz="1200" kern="1200">
        <a:solidFill>
          <a:schemeClr val="tx1"/>
        </a:solidFill>
        <a:latin typeface="Arial" charset="0"/>
        <a:ea typeface="宋体" charset="-122"/>
        <a:cs typeface="+mn-cs"/>
      </a:defRPr>
    </a:lvl3pPr>
    <a:lvl4pPr marL="1371600" algn="l" rtl="0" eaLnBrk="0" fontAlgn="base" hangingPunct="0">
      <a:spcBef>
        <a:spcPct val="30000"/>
      </a:spcBef>
      <a:spcAft>
        <a:spcPct val="0"/>
      </a:spcAft>
      <a:defRPr kumimoji="1" sz="1200" kern="1200">
        <a:solidFill>
          <a:schemeClr val="tx1"/>
        </a:solidFill>
        <a:latin typeface="Arial" charset="0"/>
        <a:ea typeface="宋体" charset="-122"/>
        <a:cs typeface="+mn-cs"/>
      </a:defRPr>
    </a:lvl4pPr>
    <a:lvl5pPr marL="1828800" algn="l" rtl="0" eaLnBrk="0" fontAlgn="base" hangingPunct="0">
      <a:spcBef>
        <a:spcPct val="30000"/>
      </a:spcBef>
      <a:spcAft>
        <a:spcPct val="0"/>
      </a:spcAft>
      <a:defRPr kumimoji="1" sz="1200" kern="1200">
        <a:solidFill>
          <a:schemeClr val="tx1"/>
        </a:solidFill>
        <a:latin typeface="Arial" charset="0"/>
        <a:ea typeface="宋体"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baike.baidu.com/view/5990232.htm"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down.7po.com/" TargetMode="External"/><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Arial" charset="0"/>
                <a:ea typeface="宋体" pitchFamily="2" charset="-122"/>
                <a:cs typeface="+mn-cs"/>
              </a:rPr>
              <a:t>2002 </a:t>
            </a:r>
            <a:r>
              <a:rPr lang="zh-CN" altLang="zh-CN" sz="1200" kern="1200" dirty="0" smtClean="0">
                <a:solidFill>
                  <a:schemeClr val="tx1"/>
                </a:solidFill>
                <a:effectLst/>
                <a:latin typeface="Arial" charset="0"/>
                <a:ea typeface="宋体" pitchFamily="2" charset="-122"/>
                <a:cs typeface="+mn-cs"/>
              </a:rPr>
              <a:t>年，一个名为</a:t>
            </a:r>
            <a:r>
              <a:rPr lang="en-US" altLang="zh-CN" sz="1200" kern="1200" dirty="0" smtClean="0">
                <a:solidFill>
                  <a:schemeClr val="tx1"/>
                </a:solidFill>
                <a:effectLst/>
                <a:latin typeface="Arial" charset="0"/>
                <a:ea typeface="宋体" pitchFamily="2" charset="-122"/>
                <a:cs typeface="+mn-cs"/>
              </a:rPr>
              <a:t> Digital Cinema Initiatives</a:t>
            </a:r>
            <a:r>
              <a:rPr lang="zh-CN" altLang="zh-CN" sz="1200" kern="1200" dirty="0" smtClean="0">
                <a:solidFill>
                  <a:schemeClr val="tx1"/>
                </a:solidFill>
                <a:effectLst/>
                <a:latin typeface="Arial" charset="0"/>
                <a:ea typeface="宋体" pitchFamily="2" charset="-122"/>
                <a:cs typeface="+mn-cs"/>
              </a:rPr>
              <a:t>（数字电影倡导联盟）的组织成立，由迪斯尼、福克斯、美高梅、派拉蒙、索尼电影、环球电影以及华纳电影等公司一起成立，目的是为数字电影开发一套系统规范。</a:t>
            </a:r>
            <a:r>
              <a:rPr lang="en-US" altLang="zh-CN" sz="1200" kern="1200" dirty="0" smtClean="0">
                <a:solidFill>
                  <a:schemeClr val="tx1"/>
                </a:solidFill>
                <a:effectLst/>
                <a:latin typeface="Arial" charset="0"/>
                <a:ea typeface="宋体" pitchFamily="2" charset="-122"/>
                <a:cs typeface="+mn-cs"/>
              </a:rPr>
              <a:t> 2004 </a:t>
            </a:r>
            <a:r>
              <a:rPr lang="zh-CN" altLang="zh-CN" sz="1200" kern="1200" dirty="0" smtClean="0">
                <a:solidFill>
                  <a:schemeClr val="tx1"/>
                </a:solidFill>
                <a:effectLst/>
                <a:latin typeface="Arial" charset="0"/>
                <a:ea typeface="宋体" pitchFamily="2" charset="-122"/>
                <a:cs typeface="+mn-cs"/>
              </a:rPr>
              <a:t>年，</a:t>
            </a:r>
            <a:r>
              <a:rPr lang="en-US" altLang="zh-CN" sz="1200" kern="1200" dirty="0" smtClean="0">
                <a:solidFill>
                  <a:schemeClr val="tx1"/>
                </a:solidFill>
                <a:effectLst/>
                <a:latin typeface="Arial" charset="0"/>
                <a:ea typeface="宋体" pitchFamily="2" charset="-122"/>
                <a:cs typeface="+mn-cs"/>
              </a:rPr>
              <a:t>DCI </a:t>
            </a:r>
            <a:r>
              <a:rPr lang="zh-CN" altLang="zh-CN" sz="1200" kern="1200" dirty="0" smtClean="0">
                <a:solidFill>
                  <a:schemeClr val="tx1"/>
                </a:solidFill>
                <a:effectLst/>
                <a:latin typeface="Arial" charset="0"/>
                <a:ea typeface="宋体" pitchFamily="2" charset="-122"/>
                <a:cs typeface="+mn-cs"/>
              </a:rPr>
              <a:t>和美国电影摄影师协会（简称</a:t>
            </a:r>
            <a:r>
              <a:rPr lang="en-US" altLang="zh-CN" sz="1200" kern="1200" dirty="0" smtClean="0">
                <a:solidFill>
                  <a:schemeClr val="tx1"/>
                </a:solidFill>
                <a:effectLst/>
                <a:latin typeface="Arial" charset="0"/>
                <a:ea typeface="宋体" pitchFamily="2" charset="-122"/>
                <a:cs typeface="+mn-cs"/>
              </a:rPr>
              <a:t> CEA</a:t>
            </a:r>
            <a:r>
              <a:rPr lang="zh-CN" altLang="zh-CN" sz="1200" kern="1200" dirty="0" smtClean="0">
                <a:solidFill>
                  <a:schemeClr val="tx1"/>
                </a:solidFill>
                <a:effectLst/>
                <a:latin typeface="Arial" charset="0"/>
                <a:ea typeface="宋体" pitchFamily="2" charset="-122"/>
                <a:cs typeface="+mn-cs"/>
              </a:rPr>
              <a:t>，该协会目前建立了一个</a:t>
            </a:r>
            <a:r>
              <a:rPr lang="en-US" altLang="zh-CN" sz="1200" kern="1200" dirty="0" smtClean="0">
                <a:solidFill>
                  <a:schemeClr val="tx1"/>
                </a:solidFill>
                <a:effectLst/>
                <a:latin typeface="Arial" charset="0"/>
                <a:ea typeface="宋体" pitchFamily="2" charset="-122"/>
                <a:cs typeface="+mn-cs"/>
              </a:rPr>
              <a:t> 4K </a:t>
            </a:r>
            <a:r>
              <a:rPr lang="zh-CN" altLang="zh-CN" sz="1200" kern="1200" dirty="0" smtClean="0">
                <a:solidFill>
                  <a:schemeClr val="tx1"/>
                </a:solidFill>
                <a:effectLst/>
                <a:latin typeface="Arial" charset="0"/>
                <a:ea typeface="宋体" pitchFamily="2" charset="-122"/>
                <a:cs typeface="+mn-cs"/>
              </a:rPr>
              <a:t>工作小组，专门从事</a:t>
            </a:r>
            <a:r>
              <a:rPr lang="en-US" altLang="zh-CN" sz="1200" kern="1200" dirty="0" smtClean="0">
                <a:solidFill>
                  <a:schemeClr val="tx1"/>
                </a:solidFill>
                <a:effectLst/>
                <a:latin typeface="Arial" charset="0"/>
                <a:ea typeface="宋体" pitchFamily="2" charset="-122"/>
                <a:cs typeface="+mn-cs"/>
              </a:rPr>
              <a:t> 4K </a:t>
            </a:r>
            <a:r>
              <a:rPr lang="zh-CN" altLang="zh-CN" sz="1200" kern="1200" dirty="0" smtClean="0">
                <a:solidFill>
                  <a:schemeClr val="tx1"/>
                </a:solidFill>
                <a:effectLst/>
                <a:latin typeface="Arial" charset="0"/>
                <a:ea typeface="宋体" pitchFamily="2" charset="-122"/>
                <a:cs typeface="+mn-cs"/>
              </a:rPr>
              <a:t>相关的市场与技术结合以及增强消费者观赏体验的工作）合作建立了标准化评估素材（</a:t>
            </a:r>
            <a:r>
              <a:rPr lang="en-US" altLang="zh-CN" sz="1200" kern="1200" dirty="0" smtClean="0">
                <a:solidFill>
                  <a:schemeClr val="tx1"/>
                </a:solidFill>
                <a:effectLst/>
                <a:latin typeface="Arial" charset="0"/>
                <a:ea typeface="宋体" pitchFamily="2" charset="-122"/>
                <a:cs typeface="+mn-cs"/>
              </a:rPr>
              <a:t>ASC/DCI </a:t>
            </a:r>
            <a:r>
              <a:rPr lang="en-US" altLang="zh-CN" sz="1200" kern="1200" dirty="0" err="1" smtClean="0">
                <a:solidFill>
                  <a:schemeClr val="tx1"/>
                </a:solidFill>
                <a:effectLst/>
                <a:latin typeface="Arial" charset="0"/>
                <a:ea typeface="宋体" pitchFamily="2" charset="-122"/>
                <a:cs typeface="+mn-cs"/>
              </a:rPr>
              <a:t>StEM</a:t>
            </a:r>
            <a:r>
              <a:rPr lang="zh-CN" altLang="zh-CN" sz="1200" kern="1200" dirty="0" smtClean="0">
                <a:solidFill>
                  <a:schemeClr val="tx1"/>
                </a:solidFill>
                <a:effectLst/>
                <a:latin typeface="Arial" charset="0"/>
                <a:ea typeface="宋体" pitchFamily="2" charset="-122"/>
                <a:cs typeface="+mn-cs"/>
              </a:rPr>
              <a:t>），用来测试</a:t>
            </a:r>
            <a:r>
              <a:rPr lang="en-US" altLang="zh-CN" sz="1200" kern="1200" dirty="0" smtClean="0">
                <a:solidFill>
                  <a:schemeClr val="tx1"/>
                </a:solidFill>
                <a:effectLst/>
                <a:latin typeface="Arial" charset="0"/>
                <a:ea typeface="宋体" pitchFamily="2" charset="-122"/>
                <a:cs typeface="+mn-cs"/>
              </a:rPr>
              <a:t> 2K </a:t>
            </a:r>
            <a:r>
              <a:rPr lang="zh-CN" altLang="zh-CN" sz="1200" kern="1200" dirty="0" smtClean="0">
                <a:solidFill>
                  <a:schemeClr val="tx1"/>
                </a:solidFill>
                <a:effectLst/>
                <a:latin typeface="Arial" charset="0"/>
                <a:ea typeface="宋体" pitchFamily="2" charset="-122"/>
                <a:cs typeface="+mn-cs"/>
              </a:rPr>
              <a:t>或者</a:t>
            </a:r>
            <a:r>
              <a:rPr lang="en-US" altLang="zh-CN" sz="1200" kern="1200" dirty="0" smtClean="0">
                <a:solidFill>
                  <a:schemeClr val="tx1"/>
                </a:solidFill>
                <a:effectLst/>
                <a:latin typeface="Arial" charset="0"/>
                <a:ea typeface="宋体" pitchFamily="2" charset="-122"/>
                <a:cs typeface="+mn-cs"/>
              </a:rPr>
              <a:t> 4K </a:t>
            </a:r>
            <a:r>
              <a:rPr lang="zh-CN" altLang="zh-CN" sz="1200" kern="1200" dirty="0" smtClean="0">
                <a:solidFill>
                  <a:schemeClr val="tx1"/>
                </a:solidFill>
                <a:effectLst/>
                <a:latin typeface="Arial" charset="0"/>
                <a:ea typeface="宋体" pitchFamily="2" charset="-122"/>
                <a:cs typeface="+mn-cs"/>
              </a:rPr>
              <a:t>播放和压缩技术</a:t>
            </a:r>
            <a:r>
              <a:rPr lang="zh-CN" altLang="en-US" sz="1200" kern="1200" dirty="0" smtClean="0">
                <a:solidFill>
                  <a:schemeClr val="tx1"/>
                </a:solidFill>
                <a:effectLst/>
                <a:latin typeface="Arial" charset="0"/>
                <a:ea typeface="宋体" pitchFamily="2" charset="-122"/>
                <a:cs typeface="+mn-cs"/>
              </a:rPr>
              <a:t>。</a:t>
            </a:r>
            <a:endParaRPr lang="en-US" altLang="zh-CN" sz="1200" kern="1200" dirty="0" smtClean="0">
              <a:solidFill>
                <a:schemeClr val="tx1"/>
              </a:solidFill>
              <a:effectLst/>
              <a:latin typeface="Arial" charset="0"/>
              <a:ea typeface="宋体" pitchFamily="2" charset="-122"/>
              <a:cs typeface="+mn-cs"/>
            </a:endParaRPr>
          </a:p>
          <a:p>
            <a:endParaRPr lang="en-US" altLang="zh-CN" sz="1200" kern="1200" dirty="0" smtClean="0">
              <a:solidFill>
                <a:schemeClr val="tx1"/>
              </a:solidFill>
              <a:effectLst/>
              <a:latin typeface="Arial" charset="0"/>
              <a:ea typeface="宋体" pitchFamily="2" charset="-122"/>
              <a:cs typeface="+mn-cs"/>
            </a:endParaRPr>
          </a:p>
          <a:p>
            <a:r>
              <a:rPr lang="zh-CN" altLang="zh-CN" sz="1200" kern="1200" dirty="0" smtClean="0">
                <a:solidFill>
                  <a:schemeClr val="tx1"/>
                </a:solidFill>
                <a:effectLst/>
                <a:latin typeface="Arial" charset="0"/>
                <a:ea typeface="宋体" pitchFamily="2" charset="-122"/>
                <a:cs typeface="+mn-cs"/>
              </a:rPr>
              <a:t>在电视业务上，最初的</a:t>
            </a:r>
            <a:r>
              <a:rPr lang="en-US" altLang="zh-CN" sz="1200" kern="1200" dirty="0" smtClean="0">
                <a:solidFill>
                  <a:schemeClr val="tx1"/>
                </a:solidFill>
                <a:effectLst/>
                <a:latin typeface="Arial" charset="0"/>
                <a:ea typeface="宋体" pitchFamily="2" charset="-122"/>
                <a:cs typeface="+mn-cs"/>
              </a:rPr>
              <a:t> 4K </a:t>
            </a:r>
            <a:r>
              <a:rPr lang="zh-CN" altLang="zh-CN" sz="1200" kern="1200" dirty="0" smtClean="0">
                <a:solidFill>
                  <a:schemeClr val="tx1"/>
                </a:solidFill>
                <a:effectLst/>
                <a:latin typeface="Arial" charset="0"/>
                <a:ea typeface="宋体" pitchFamily="2" charset="-122"/>
                <a:cs typeface="+mn-cs"/>
              </a:rPr>
              <a:t>是由</a:t>
            </a:r>
            <a:r>
              <a:rPr lang="en-US" altLang="zh-CN" sz="1200" kern="1200" dirty="0" smtClean="0">
                <a:solidFill>
                  <a:schemeClr val="tx1"/>
                </a:solidFill>
                <a:effectLst/>
                <a:latin typeface="Arial" charset="0"/>
                <a:ea typeface="宋体" pitchFamily="2" charset="-122"/>
                <a:cs typeface="+mn-cs"/>
              </a:rPr>
              <a:t> NHK</a:t>
            </a:r>
            <a:r>
              <a:rPr lang="zh-CN" altLang="zh-CN" sz="1200" kern="1200" dirty="0" smtClean="0">
                <a:solidFill>
                  <a:schemeClr val="tx1"/>
                </a:solidFill>
                <a:effectLst/>
                <a:latin typeface="Arial" charset="0"/>
                <a:ea typeface="宋体" pitchFamily="2" charset="-122"/>
                <a:cs typeface="+mn-cs"/>
              </a:rPr>
              <a:t>（</a:t>
            </a:r>
            <a:r>
              <a:rPr lang="en-US" altLang="zh-CN" sz="1200" kern="1200" dirty="0" smtClean="0">
                <a:solidFill>
                  <a:schemeClr val="tx1"/>
                </a:solidFill>
                <a:effectLst/>
                <a:latin typeface="Arial" charset="0"/>
                <a:ea typeface="宋体" pitchFamily="2" charset="-122"/>
                <a:cs typeface="+mn-cs"/>
              </a:rPr>
              <a:t>Nippon </a:t>
            </a:r>
            <a:r>
              <a:rPr lang="en-US" altLang="zh-CN" sz="1200" kern="1200" dirty="0" err="1" smtClean="0">
                <a:solidFill>
                  <a:schemeClr val="tx1"/>
                </a:solidFill>
                <a:effectLst/>
                <a:latin typeface="Arial" charset="0"/>
                <a:ea typeface="宋体" pitchFamily="2" charset="-122"/>
                <a:cs typeface="+mn-cs"/>
              </a:rPr>
              <a:t>Housou</a:t>
            </a:r>
            <a:r>
              <a:rPr lang="en-US" altLang="zh-CN" sz="1200" kern="1200" dirty="0" smtClean="0">
                <a:solidFill>
                  <a:schemeClr val="tx1"/>
                </a:solidFill>
                <a:effectLst/>
                <a:latin typeface="Arial" charset="0"/>
                <a:ea typeface="宋体" pitchFamily="2" charset="-122"/>
                <a:cs typeface="+mn-cs"/>
              </a:rPr>
              <a:t> </a:t>
            </a:r>
            <a:r>
              <a:rPr lang="en-US" altLang="zh-CN" sz="1200" kern="1200" dirty="0" err="1" smtClean="0">
                <a:solidFill>
                  <a:schemeClr val="tx1"/>
                </a:solidFill>
                <a:effectLst/>
                <a:latin typeface="Arial" charset="0"/>
                <a:ea typeface="宋体" pitchFamily="2" charset="-122"/>
                <a:cs typeface="+mn-cs"/>
              </a:rPr>
              <a:t>Kyoukai</a:t>
            </a:r>
            <a:r>
              <a:rPr lang="zh-CN" altLang="zh-CN" sz="1200" kern="1200" dirty="0" smtClean="0">
                <a:solidFill>
                  <a:schemeClr val="tx1"/>
                </a:solidFill>
                <a:effectLst/>
                <a:latin typeface="Arial" charset="0"/>
                <a:ea typeface="宋体" pitchFamily="2" charset="-122"/>
                <a:cs typeface="+mn-cs"/>
              </a:rPr>
              <a:t>，日本放送协会）科学技术研究所（</a:t>
            </a:r>
            <a:r>
              <a:rPr lang="en-US" altLang="zh-CN" sz="1200" kern="1200" dirty="0" smtClean="0">
                <a:solidFill>
                  <a:schemeClr val="tx1"/>
                </a:solidFill>
                <a:effectLst/>
                <a:latin typeface="Arial" charset="0"/>
                <a:ea typeface="宋体" pitchFamily="2" charset="-122"/>
                <a:cs typeface="+mn-cs"/>
              </a:rPr>
              <a:t>SRTL</a:t>
            </a:r>
            <a:r>
              <a:rPr lang="zh-CN" altLang="zh-CN" sz="1200" kern="1200" dirty="0" smtClean="0">
                <a:solidFill>
                  <a:schemeClr val="tx1"/>
                </a:solidFill>
                <a:effectLst/>
                <a:latin typeface="Arial" charset="0"/>
                <a:ea typeface="宋体" pitchFamily="2" charset="-122"/>
                <a:cs typeface="+mn-cs"/>
              </a:rPr>
              <a:t>）提议的</a:t>
            </a:r>
            <a:r>
              <a:rPr lang="en-US" altLang="zh-CN" sz="1200" kern="1200" dirty="0" smtClean="0">
                <a:solidFill>
                  <a:schemeClr val="tx1"/>
                </a:solidFill>
                <a:effectLst/>
                <a:latin typeface="Arial" charset="0"/>
                <a:ea typeface="宋体" pitchFamily="2" charset="-122"/>
                <a:cs typeface="+mn-cs"/>
              </a:rPr>
              <a:t> Super High-Vision </a:t>
            </a:r>
            <a:r>
              <a:rPr lang="zh-CN" altLang="zh-CN" sz="1200" kern="1200" dirty="0" smtClean="0">
                <a:solidFill>
                  <a:schemeClr val="tx1"/>
                </a:solidFill>
                <a:effectLst/>
                <a:latin typeface="Arial" charset="0"/>
                <a:ea typeface="宋体" pitchFamily="2" charset="-122"/>
                <a:cs typeface="+mn-cs"/>
              </a:rPr>
              <a:t>电视标准中的一种分辨率模式，这个标准被国际电联（</a:t>
            </a:r>
            <a:r>
              <a:rPr lang="en-US" altLang="zh-CN" sz="1200" kern="1200" dirty="0" smtClean="0">
                <a:solidFill>
                  <a:schemeClr val="tx1"/>
                </a:solidFill>
                <a:effectLst/>
                <a:latin typeface="Arial" charset="0"/>
                <a:ea typeface="宋体" pitchFamily="2" charset="-122"/>
                <a:cs typeface="+mn-cs"/>
              </a:rPr>
              <a:t>ITU</a:t>
            </a:r>
            <a:r>
              <a:rPr lang="zh-CN" altLang="zh-CN" sz="1200" kern="1200" dirty="0" smtClean="0">
                <a:solidFill>
                  <a:schemeClr val="tx1"/>
                </a:solidFill>
                <a:effectLst/>
                <a:latin typeface="Arial" charset="0"/>
                <a:ea typeface="宋体" pitchFamily="2" charset="-122"/>
                <a:cs typeface="+mn-cs"/>
              </a:rPr>
              <a:t>）所采纳并定义，在</a:t>
            </a:r>
            <a:r>
              <a:rPr lang="en-US" altLang="zh-CN" sz="1200" kern="1200" dirty="0" smtClean="0">
                <a:solidFill>
                  <a:schemeClr val="tx1"/>
                </a:solidFill>
                <a:effectLst/>
                <a:latin typeface="Arial" charset="0"/>
                <a:ea typeface="宋体" pitchFamily="2" charset="-122"/>
                <a:cs typeface="+mn-cs"/>
              </a:rPr>
              <a:t>2012 </a:t>
            </a:r>
            <a:r>
              <a:rPr lang="zh-CN" altLang="zh-CN" sz="1200" kern="1200" dirty="0" smtClean="0">
                <a:solidFill>
                  <a:schemeClr val="tx1"/>
                </a:solidFill>
                <a:effectLst/>
                <a:latin typeface="Arial" charset="0"/>
                <a:ea typeface="宋体" pitchFamily="2" charset="-122"/>
                <a:cs typeface="+mn-cs"/>
              </a:rPr>
              <a:t>年</a:t>
            </a:r>
            <a:r>
              <a:rPr lang="en-US" altLang="zh-CN" sz="1200" kern="1200" dirty="0" smtClean="0">
                <a:solidFill>
                  <a:schemeClr val="tx1"/>
                </a:solidFill>
                <a:effectLst/>
                <a:latin typeface="Arial" charset="0"/>
                <a:ea typeface="宋体" pitchFamily="2" charset="-122"/>
                <a:cs typeface="+mn-cs"/>
              </a:rPr>
              <a:t> 10 </a:t>
            </a:r>
            <a:r>
              <a:rPr lang="zh-CN" altLang="zh-CN" sz="1200" kern="1200" dirty="0" smtClean="0">
                <a:solidFill>
                  <a:schemeClr val="tx1"/>
                </a:solidFill>
                <a:effectLst/>
                <a:latin typeface="Arial" charset="0"/>
                <a:ea typeface="宋体" pitchFamily="2" charset="-122"/>
                <a:cs typeface="+mn-cs"/>
              </a:rPr>
              <a:t>月份被美国消费者电子协会（</a:t>
            </a:r>
            <a:r>
              <a:rPr lang="en-US" altLang="zh-CN" sz="1200" kern="1200" dirty="0" smtClean="0">
                <a:solidFill>
                  <a:schemeClr val="tx1"/>
                </a:solidFill>
                <a:effectLst/>
                <a:latin typeface="Arial" charset="0"/>
                <a:ea typeface="宋体" pitchFamily="2" charset="-122"/>
                <a:cs typeface="+mn-cs"/>
              </a:rPr>
              <a:t>Consumer Electronics Association</a:t>
            </a:r>
            <a:r>
              <a:rPr lang="zh-CN" altLang="zh-CN" sz="1200" kern="1200" dirty="0" smtClean="0">
                <a:solidFill>
                  <a:schemeClr val="tx1"/>
                </a:solidFill>
                <a:effectLst/>
                <a:latin typeface="Arial" charset="0"/>
                <a:ea typeface="宋体" pitchFamily="2" charset="-122"/>
                <a:cs typeface="+mn-cs"/>
              </a:rPr>
              <a:t>）正式取名为</a:t>
            </a:r>
            <a:r>
              <a:rPr lang="en-US" altLang="zh-CN" sz="1200" kern="1200" dirty="0" smtClean="0">
                <a:solidFill>
                  <a:schemeClr val="tx1"/>
                </a:solidFill>
                <a:effectLst/>
                <a:latin typeface="Arial" charset="0"/>
                <a:ea typeface="宋体" pitchFamily="2" charset="-122"/>
                <a:cs typeface="+mn-cs"/>
              </a:rPr>
              <a:t> Ultra High-Definition </a:t>
            </a:r>
            <a:r>
              <a:rPr lang="zh-CN" altLang="zh-CN" sz="1200" kern="1200" dirty="0" smtClean="0">
                <a:solidFill>
                  <a:schemeClr val="tx1"/>
                </a:solidFill>
                <a:effectLst/>
                <a:latin typeface="Arial" charset="0"/>
                <a:ea typeface="宋体" pitchFamily="2" charset="-122"/>
                <a:cs typeface="+mn-cs"/>
              </a:rPr>
              <a:t>或者</a:t>
            </a:r>
            <a:r>
              <a:rPr lang="en-US" altLang="zh-CN" sz="1200" kern="1200" dirty="0" smtClean="0">
                <a:solidFill>
                  <a:schemeClr val="tx1"/>
                </a:solidFill>
                <a:effectLst/>
                <a:latin typeface="Arial" charset="0"/>
                <a:ea typeface="宋体" pitchFamily="2" charset="-122"/>
                <a:cs typeface="+mn-cs"/>
              </a:rPr>
              <a:t> Ultra HD</a:t>
            </a:r>
            <a:r>
              <a:rPr lang="zh-CN" altLang="zh-CN" sz="1200" kern="1200" dirty="0" smtClean="0">
                <a:solidFill>
                  <a:schemeClr val="tx1"/>
                </a:solidFill>
                <a:effectLst/>
                <a:latin typeface="Arial" charset="0"/>
                <a:ea typeface="宋体" pitchFamily="2" charset="-122"/>
                <a:cs typeface="+mn-cs"/>
              </a:rPr>
              <a:t>（超高清），特指本机最低分辨率为</a:t>
            </a:r>
            <a:r>
              <a:rPr lang="en-US" altLang="zh-CN" sz="1200" kern="1200" dirty="0" smtClean="0">
                <a:solidFill>
                  <a:schemeClr val="tx1"/>
                </a:solidFill>
                <a:effectLst/>
                <a:latin typeface="Arial" charset="0"/>
                <a:ea typeface="宋体" pitchFamily="2" charset="-122"/>
                <a:cs typeface="+mn-cs"/>
              </a:rPr>
              <a:t> 3840x2160</a:t>
            </a:r>
            <a:r>
              <a:rPr lang="zh-CN" altLang="zh-CN" sz="1200" kern="1200" dirty="0" smtClean="0">
                <a:solidFill>
                  <a:schemeClr val="tx1"/>
                </a:solidFill>
                <a:effectLst/>
                <a:latin typeface="Arial" charset="0"/>
                <a:ea typeface="宋体" pitchFamily="2" charset="-122"/>
                <a:cs typeface="+mn-cs"/>
              </a:rPr>
              <a:t>、画面比例</a:t>
            </a:r>
            <a:r>
              <a:rPr lang="en-US" altLang="zh-CN" sz="1200" kern="1200" dirty="0" smtClean="0">
                <a:solidFill>
                  <a:schemeClr val="tx1"/>
                </a:solidFill>
                <a:effectLst/>
                <a:latin typeface="Arial" charset="0"/>
                <a:ea typeface="宋体" pitchFamily="2" charset="-122"/>
                <a:cs typeface="+mn-cs"/>
              </a:rPr>
              <a:t> 16:9</a:t>
            </a:r>
            <a:r>
              <a:rPr lang="zh-CN" altLang="en-US" sz="1200" kern="1200" dirty="0" smtClean="0">
                <a:solidFill>
                  <a:schemeClr val="tx1"/>
                </a:solidFill>
                <a:effectLst/>
                <a:latin typeface="Arial" charset="0"/>
                <a:ea typeface="宋体"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6</a:t>
            </a:fld>
            <a:endParaRPr lang="en-US" altLang="zh-CN"/>
          </a:p>
        </p:txBody>
      </p:sp>
    </p:spTree>
    <p:extLst>
      <p:ext uri="{BB962C8B-B14F-4D97-AF65-F5344CB8AC3E}">
        <p14:creationId xmlns:p14="http://schemas.microsoft.com/office/powerpoint/2010/main" val="39053118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26</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70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870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31E00B6C-6B15-45EC-BF09-F1F28C4F083E}" type="slidenum">
              <a:rPr lang="zh-CN" altLang="en-US" sz="1200"/>
              <a:pPr eaLnBrk="1" hangingPunct="1"/>
              <a:t>27</a:t>
            </a:fld>
            <a:endParaRPr lang="zh-CN" altLang="en-US"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80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880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B8D94692-3AE9-4B79-9CEB-A3D6B2ECCAA5}" type="slidenum">
              <a:rPr lang="zh-CN" altLang="en-US" sz="1200"/>
              <a:pPr eaLnBrk="1" hangingPunct="1"/>
              <a:t>28</a:t>
            </a:fld>
            <a:endParaRPr lang="zh-CN" alt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01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901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FCE69106-CD9C-44DC-BE3A-BD1DF2E921F6}" type="slidenum">
              <a:rPr lang="zh-CN" altLang="en-US" sz="1200"/>
              <a:pPr eaLnBrk="1" hangingPunct="1"/>
              <a:t>29</a:t>
            </a:fld>
            <a:endParaRPr lang="zh-CN" alt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1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911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BD53CC58-4FAE-428C-926A-E881C46FEF2C}" type="slidenum">
              <a:rPr lang="zh-CN" altLang="en-US" sz="1200"/>
              <a:pPr eaLnBrk="1" hangingPunct="1"/>
              <a:t>30</a:t>
            </a:fld>
            <a:endParaRPr lang="zh-CN" alt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6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9216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009F30EA-5F74-4081-9B7A-A2F176891A8B}" type="slidenum">
              <a:rPr lang="zh-CN" altLang="en-US" sz="1200"/>
              <a:pPr eaLnBrk="1" hangingPunct="1"/>
              <a:t>31</a:t>
            </a:fld>
            <a:endParaRPr lang="zh-CN" alt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931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C35241E3-167C-4A3E-9691-BE6362245740}" type="slidenum">
              <a:rPr lang="zh-CN" altLang="en-US" sz="1200"/>
              <a:pPr eaLnBrk="1" hangingPunct="1"/>
              <a:t>32</a:t>
            </a:fld>
            <a:endParaRPr lang="zh-CN" altLang="en-US"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421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9421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3756F6A2-C9C8-46FC-8083-8F370D9B6CAA}" type="slidenum">
              <a:rPr lang="zh-CN" altLang="en-US" sz="1200"/>
              <a:pPr eaLnBrk="1" hangingPunct="1"/>
              <a:t>33</a:t>
            </a:fld>
            <a:endParaRPr lang="zh-CN" altLang="en-US"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9523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2445B0B5-549F-4BB0-8E8B-FB27A720365D}" type="slidenum">
              <a:rPr lang="zh-CN" altLang="en-US" sz="1200"/>
              <a:pPr eaLnBrk="1" hangingPunct="1"/>
              <a:t>34</a:t>
            </a:fld>
            <a:endParaRPr lang="zh-CN" altLang="en-US"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2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962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0A1776B4-D2A6-417D-8C1D-6D5553926B5F}" type="slidenum">
              <a:rPr lang="zh-CN" altLang="en-US" sz="1200"/>
              <a:pPr eaLnBrk="1" hangingPunct="1"/>
              <a:t>35</a:t>
            </a:fld>
            <a:endParaRPr lang="zh-CN"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18</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36</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37</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38</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39</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40</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41</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42</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72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1372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A43CFF6C-312E-4005-8BB8-32603CED4632}" type="slidenum">
              <a:rPr lang="zh-CN" altLang="en-US" sz="1200"/>
              <a:pPr eaLnBrk="1" hangingPunct="1"/>
              <a:t>43</a:t>
            </a:fld>
            <a:endParaRPr lang="zh-CN" altLang="en-US" sz="12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1066800" lvl="1" indent="-609600">
              <a:spcBef>
                <a:spcPct val="20000"/>
              </a:spcBef>
              <a:buFontTx/>
              <a:buChar char="–"/>
            </a:pPr>
            <a:r>
              <a:rPr lang="zh-CN" altLang="en-US" sz="1800" dirty="0" smtClean="0">
                <a:latin typeface="楷体_GB2312" pitchFamily="49" charset="-122"/>
                <a:ea typeface="楷体_GB2312" pitchFamily="49" charset="-122"/>
              </a:rPr>
              <a:t>编码器采用的仍是变换和预测的混合编码法。输入的帧或场</a:t>
            </a:r>
            <a:r>
              <a:rPr lang="en-US" altLang="zh-CN" sz="1800" dirty="0" err="1" smtClean="0">
                <a:latin typeface="楷体_GB2312" pitchFamily="49" charset="-122"/>
                <a:ea typeface="楷体_GB2312" pitchFamily="49" charset="-122"/>
              </a:rPr>
              <a:t>Fn</a:t>
            </a:r>
            <a:r>
              <a:rPr lang="zh-CN" altLang="en-US" sz="1800" dirty="0" smtClean="0">
                <a:latin typeface="楷体_GB2312" pitchFamily="49" charset="-122"/>
                <a:ea typeface="楷体_GB2312" pitchFamily="49" charset="-122"/>
              </a:rPr>
              <a:t>以宏块为单位被编码器处理。首先，按帧内或帧间预测编码的方法进行处理。</a:t>
            </a:r>
          </a:p>
          <a:p>
            <a:pPr marL="1066800" lvl="1" indent="-609600">
              <a:spcBef>
                <a:spcPct val="20000"/>
              </a:spcBef>
              <a:buFontTx/>
              <a:buChar char="–"/>
            </a:pPr>
            <a:r>
              <a:rPr lang="zh-CN" altLang="en-US" sz="1800" dirty="0" smtClean="0">
                <a:latin typeface="楷体_GB2312" pitchFamily="49" charset="-122"/>
                <a:ea typeface="楷体_GB2312" pitchFamily="49" charset="-122"/>
              </a:rPr>
              <a:t>如果采用帧内预测编码，其预测值</a:t>
            </a:r>
            <a:r>
              <a:rPr lang="en-US" altLang="zh-CN" sz="1800" dirty="0" smtClean="0">
                <a:latin typeface="楷体_GB2312" pitchFamily="49" charset="-122"/>
                <a:ea typeface="楷体_GB2312" pitchFamily="49" charset="-122"/>
              </a:rPr>
              <a:t>PRED</a:t>
            </a:r>
            <a:r>
              <a:rPr lang="zh-CN" altLang="en-US" sz="1800" dirty="0" smtClean="0">
                <a:latin typeface="楷体_GB2312" pitchFamily="49" charset="-122"/>
                <a:ea typeface="楷体_GB2312" pitchFamily="49" charset="-122"/>
              </a:rPr>
              <a:t>（图中用</a:t>
            </a:r>
            <a:r>
              <a:rPr lang="en-US" altLang="zh-CN" sz="1800" dirty="0" smtClean="0">
                <a:latin typeface="楷体_GB2312" pitchFamily="49" charset="-122"/>
                <a:ea typeface="楷体_GB2312" pitchFamily="49" charset="-122"/>
              </a:rPr>
              <a:t>P</a:t>
            </a:r>
            <a:r>
              <a:rPr lang="zh-CN" altLang="en-US" sz="1800" dirty="0" smtClean="0">
                <a:latin typeface="楷体_GB2312" pitchFamily="49" charset="-122"/>
                <a:ea typeface="楷体_GB2312" pitchFamily="49" charset="-122"/>
              </a:rPr>
              <a:t>表示）是由当前片中前面已编码的参考图像经运动补偿（</a:t>
            </a:r>
            <a:r>
              <a:rPr lang="en-US" altLang="zh-CN" sz="1800" dirty="0" smtClean="0">
                <a:latin typeface="楷体_GB2312" pitchFamily="49" charset="-122"/>
                <a:ea typeface="楷体_GB2312" pitchFamily="49" charset="-122"/>
              </a:rPr>
              <a:t>MC</a:t>
            </a:r>
            <a:r>
              <a:rPr lang="zh-CN" altLang="en-US" sz="1800" dirty="0" smtClean="0">
                <a:latin typeface="楷体_GB2312" pitchFamily="49" charset="-122"/>
                <a:ea typeface="楷体_GB2312" pitchFamily="49" charset="-122"/>
              </a:rPr>
              <a:t>）后得出，其中参考图像用</a:t>
            </a:r>
            <a:r>
              <a:rPr lang="en-US" altLang="zh-CN" sz="1800" dirty="0" smtClean="0">
                <a:latin typeface="楷体_GB2312" pitchFamily="49" charset="-122"/>
                <a:ea typeface="楷体_GB2312" pitchFamily="49" charset="-122"/>
              </a:rPr>
              <a:t>F</a:t>
            </a:r>
            <a:r>
              <a:rPr lang="en-US" altLang="zh-CN" sz="1800" dirty="0" smtClean="0">
                <a:latin typeface="Times New Roman" pitchFamily="18" charset="0"/>
                <a:ea typeface="楷体_GB2312" pitchFamily="49" charset="-122"/>
              </a:rPr>
              <a:t>’</a:t>
            </a:r>
            <a:r>
              <a:rPr lang="en-US" altLang="zh-CN" sz="1800" dirty="0" smtClean="0">
                <a:latin typeface="楷体_GB2312" pitchFamily="49" charset="-122"/>
                <a:ea typeface="楷体_GB2312" pitchFamily="49" charset="-122"/>
              </a:rPr>
              <a:t>n-1</a:t>
            </a:r>
            <a:r>
              <a:rPr lang="zh-CN" altLang="en-US" sz="1800" dirty="0" smtClean="0">
                <a:latin typeface="楷体_GB2312" pitchFamily="49" charset="-122"/>
                <a:ea typeface="楷体_GB2312" pitchFamily="49" charset="-122"/>
              </a:rPr>
              <a:t>表示。为了提高预测精度，从而提高压缩比，实际的参考图像可在过去或未来（指显示次序上）已编码解码重建和滤波的帧中进行选择。</a:t>
            </a:r>
          </a:p>
          <a:p>
            <a:pPr marL="1066800" lvl="1" indent="-609600">
              <a:spcBef>
                <a:spcPct val="20000"/>
              </a:spcBef>
              <a:buFontTx/>
              <a:buChar char="–"/>
            </a:pPr>
            <a:r>
              <a:rPr lang="zh-CN" altLang="en-US" sz="1800" dirty="0" smtClean="0">
                <a:latin typeface="楷体_GB2312" pitchFamily="49" charset="-122"/>
                <a:ea typeface="楷体_GB2312" pitchFamily="49" charset="-122"/>
              </a:rPr>
              <a:t>预测值</a:t>
            </a:r>
            <a:r>
              <a:rPr lang="en-US" altLang="zh-CN" sz="1800" dirty="0" smtClean="0">
                <a:latin typeface="楷体_GB2312" pitchFamily="49" charset="-122"/>
                <a:ea typeface="楷体_GB2312" pitchFamily="49" charset="-122"/>
              </a:rPr>
              <a:t>PRED</a:t>
            </a:r>
            <a:r>
              <a:rPr lang="zh-CN" altLang="en-US" sz="1800" dirty="0" smtClean="0">
                <a:latin typeface="楷体_GB2312" pitchFamily="49" charset="-122"/>
                <a:ea typeface="楷体_GB2312" pitchFamily="49" charset="-122"/>
              </a:rPr>
              <a:t>和当前块相减后，产生一个残差块</a:t>
            </a:r>
            <a:r>
              <a:rPr lang="en-US" altLang="zh-CN" sz="1800" dirty="0" err="1" smtClean="0">
                <a:latin typeface="楷体_GB2312" pitchFamily="49" charset="-122"/>
                <a:ea typeface="楷体_GB2312" pitchFamily="49" charset="-122"/>
              </a:rPr>
              <a:t>Dn</a:t>
            </a:r>
            <a:r>
              <a:rPr lang="zh-CN" altLang="en-US" sz="1800" dirty="0" smtClean="0">
                <a:latin typeface="楷体_GB2312" pitchFamily="49" charset="-122"/>
                <a:ea typeface="楷体_GB2312" pitchFamily="49" charset="-122"/>
              </a:rPr>
              <a:t>，经块变换、量化后产生一组量化后的变换系数</a:t>
            </a:r>
            <a:r>
              <a:rPr lang="en-US" altLang="zh-CN" sz="1800" dirty="0" smtClean="0">
                <a:latin typeface="楷体_GB2312" pitchFamily="49" charset="-122"/>
                <a:ea typeface="楷体_GB2312" pitchFamily="49" charset="-122"/>
              </a:rPr>
              <a:t>X</a:t>
            </a:r>
            <a:r>
              <a:rPr lang="zh-CN" altLang="en-US" sz="1800" dirty="0" smtClean="0">
                <a:latin typeface="楷体_GB2312" pitchFamily="49" charset="-122"/>
                <a:ea typeface="楷体_GB2312" pitchFamily="49" charset="-122"/>
              </a:rPr>
              <a:t>，再经熵编码，与解码所需的一些边信息（如预测模式量化参数、运动矢量等）一起组成一个压缩后的码流。</a:t>
            </a:r>
          </a:p>
          <a:p>
            <a:pPr marL="1066800" lvl="1" indent="-609600">
              <a:spcBef>
                <a:spcPct val="20000"/>
              </a:spcBef>
              <a:buFontTx/>
              <a:buChar char="–"/>
            </a:pPr>
            <a:r>
              <a:rPr lang="zh-CN" altLang="en-US" sz="1800" dirty="0" smtClean="0">
                <a:latin typeface="楷体_GB2312" pitchFamily="49" charset="-122"/>
                <a:ea typeface="楷体_GB2312" pitchFamily="49" charset="-122"/>
              </a:rPr>
              <a:t>正如上述，为了提供进一步预测用的参考图像，编码器必须有重建图像的功能。因此必须使残差图像经反量化、反变换后得到的</a:t>
            </a:r>
            <a:r>
              <a:rPr lang="en-US" altLang="zh-CN" sz="1800" dirty="0" err="1" smtClean="0">
                <a:latin typeface="楷体_GB2312" pitchFamily="49" charset="-122"/>
                <a:ea typeface="楷体_GB2312" pitchFamily="49" charset="-122"/>
              </a:rPr>
              <a:t>Dn</a:t>
            </a:r>
            <a:r>
              <a:rPr lang="en-US" altLang="zh-CN" sz="1800" dirty="0" smtClean="0">
                <a:latin typeface="Times New Roman" pitchFamily="18" charset="0"/>
                <a:ea typeface="楷体_GB2312" pitchFamily="49" charset="-122"/>
              </a:rPr>
              <a:t>’</a:t>
            </a:r>
            <a:r>
              <a:rPr lang="zh-CN" altLang="en-US" sz="1800" dirty="0" smtClean="0">
                <a:latin typeface="楷体_GB2312" pitchFamily="49" charset="-122"/>
                <a:ea typeface="楷体_GB2312" pitchFamily="49" charset="-122"/>
              </a:rPr>
              <a:t>与预测值</a:t>
            </a:r>
            <a:r>
              <a:rPr lang="en-US" altLang="zh-CN" sz="1800" dirty="0" smtClean="0">
                <a:latin typeface="楷体_GB2312" pitchFamily="49" charset="-122"/>
                <a:ea typeface="楷体_GB2312" pitchFamily="49" charset="-122"/>
              </a:rPr>
              <a:t>P</a:t>
            </a:r>
            <a:r>
              <a:rPr lang="zh-CN" altLang="en-US" sz="1800" dirty="0" smtClean="0">
                <a:latin typeface="楷体_GB2312" pitchFamily="49" charset="-122"/>
                <a:ea typeface="楷体_GB2312" pitchFamily="49" charset="-122"/>
              </a:rPr>
              <a:t>相加，得到</a:t>
            </a:r>
            <a:r>
              <a:rPr lang="en-US" altLang="zh-CN" sz="1800" dirty="0" err="1" smtClean="0">
                <a:latin typeface="楷体_GB2312" pitchFamily="49" charset="-122"/>
                <a:ea typeface="楷体_GB2312" pitchFamily="49" charset="-122"/>
              </a:rPr>
              <a:t>uFn</a:t>
            </a:r>
            <a:r>
              <a:rPr lang="en-US" altLang="zh-CN" sz="1800" dirty="0" smtClean="0">
                <a:latin typeface="Times New Roman" pitchFamily="18" charset="0"/>
                <a:ea typeface="楷体_GB2312" pitchFamily="49" charset="-122"/>
              </a:rPr>
              <a:t>’</a:t>
            </a:r>
            <a:r>
              <a:rPr lang="zh-CN" altLang="en-US" sz="1800" dirty="0" smtClean="0">
                <a:latin typeface="楷体_GB2312" pitchFamily="49" charset="-122"/>
                <a:ea typeface="楷体_GB2312" pitchFamily="49" charset="-122"/>
              </a:rPr>
              <a:t>（未经滤波的帧）。为了去除编码解码环路中产生的噪声，为了提高参考帧的图像质量，从而提高压缩图像性能，设置了一个环路滤波器，滤波后的输出</a:t>
            </a:r>
            <a:r>
              <a:rPr lang="en-US" altLang="zh-CN" sz="1800" dirty="0" err="1" smtClean="0">
                <a:latin typeface="楷体_GB2312" pitchFamily="49" charset="-122"/>
                <a:ea typeface="楷体_GB2312" pitchFamily="49" charset="-122"/>
              </a:rPr>
              <a:t>Fn</a:t>
            </a:r>
            <a:r>
              <a:rPr lang="en-US" altLang="zh-CN" sz="1800" dirty="0" smtClean="0">
                <a:latin typeface="Times New Roman" pitchFamily="18" charset="0"/>
                <a:ea typeface="楷体_GB2312" pitchFamily="49" charset="-122"/>
              </a:rPr>
              <a:t>’</a:t>
            </a:r>
            <a:r>
              <a:rPr lang="zh-CN" altLang="en-US" sz="1800" dirty="0" smtClean="0">
                <a:latin typeface="楷体_GB2312" pitchFamily="49" charset="-122"/>
                <a:ea typeface="楷体_GB2312" pitchFamily="49" charset="-122"/>
              </a:rPr>
              <a:t>即重建图像可用作参考图像。</a:t>
            </a:r>
            <a:r>
              <a:rPr lang="zh-CN" altLang="en-US" sz="2800" dirty="0" smtClean="0">
                <a:latin typeface="楷体_GB2312" pitchFamily="49" charset="-122"/>
                <a:ea typeface="楷体_GB2312" pitchFamily="49" charset="-122"/>
              </a:rPr>
              <a:t>由图</a:t>
            </a:r>
            <a:r>
              <a:rPr lang="en-US" altLang="zh-CN" sz="2800" dirty="0" smtClean="0">
                <a:latin typeface="楷体_GB2312" pitchFamily="49" charset="-122"/>
                <a:ea typeface="楷体_GB2312" pitchFamily="49" charset="-122"/>
              </a:rPr>
              <a:t>1</a:t>
            </a:r>
            <a:r>
              <a:rPr lang="zh-CN" altLang="en-US" sz="2800" dirty="0" smtClean="0">
                <a:latin typeface="楷体_GB2312" pitchFamily="49" charset="-122"/>
                <a:ea typeface="楷体_GB2312" pitchFamily="49" charset="-122"/>
              </a:rPr>
              <a:t>可知，由编码器的</a:t>
            </a:r>
            <a:r>
              <a:rPr lang="en-US" altLang="zh-CN" sz="2800" dirty="0" smtClean="0">
                <a:latin typeface="楷体_GB2312" pitchFamily="49" charset="-122"/>
                <a:ea typeface="楷体_GB2312" pitchFamily="49" charset="-122"/>
              </a:rPr>
              <a:t>NAL</a:t>
            </a:r>
            <a:r>
              <a:rPr lang="zh-CN" altLang="en-US" sz="2800" dirty="0" smtClean="0">
                <a:latin typeface="楷体_GB2312" pitchFamily="49" charset="-122"/>
                <a:ea typeface="楷体_GB2312" pitchFamily="49" charset="-122"/>
              </a:rPr>
              <a:t>输出一个压缩后的</a:t>
            </a:r>
            <a:r>
              <a:rPr lang="en-US" altLang="zh-CN" sz="2800" dirty="0" smtClean="0">
                <a:latin typeface="楷体_GB2312" pitchFamily="49" charset="-122"/>
                <a:ea typeface="楷体_GB2312" pitchFamily="49" charset="-122"/>
              </a:rPr>
              <a:t>H.264</a:t>
            </a:r>
            <a:r>
              <a:rPr lang="zh-CN" altLang="en-US" sz="2800" dirty="0" smtClean="0">
                <a:latin typeface="楷体_GB2312" pitchFamily="49" charset="-122"/>
                <a:ea typeface="楷体_GB2312" pitchFamily="49" charset="-122"/>
              </a:rPr>
              <a:t>压缩比特流。</a:t>
            </a:r>
          </a:p>
          <a:p>
            <a:pPr>
              <a:spcBef>
                <a:spcPct val="0"/>
              </a:spcBef>
            </a:pPr>
            <a:endParaRPr lang="zh-CN" altLang="en-US" dirty="0" smtClean="0"/>
          </a:p>
        </p:txBody>
      </p:sp>
      <p:sp>
        <p:nvSpPr>
          <p:cNvPr id="819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58C8AF19-8136-4E4E-B39D-310F34C878B0}" type="slidenum">
              <a:rPr lang="zh-CN" altLang="en-US" sz="1200"/>
              <a:pPr eaLnBrk="1" hangingPunct="1"/>
              <a:t>44</a:t>
            </a:fld>
            <a:endParaRPr lang="zh-CN" altLang="en-US" sz="12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1" indent="0" algn="l" defTabSz="914400" rtl="0" eaLnBrk="0" fontAlgn="base" latinLnBrk="0" hangingPunct="0">
              <a:lnSpc>
                <a:spcPct val="100000"/>
              </a:lnSpc>
              <a:spcBef>
                <a:spcPct val="0"/>
              </a:spcBef>
              <a:spcAft>
                <a:spcPct val="0"/>
              </a:spcAft>
              <a:buClrTx/>
              <a:buSzTx/>
              <a:buFontTx/>
              <a:buNone/>
              <a:tabLst/>
              <a:defRPr/>
            </a:pPr>
            <a:r>
              <a:rPr lang="zh-CN" altLang="en-US" sz="2400" dirty="0" smtClean="0">
                <a:latin typeface="楷体_GB2312" pitchFamily="49" charset="-122"/>
                <a:ea typeface="楷体_GB2312" pitchFamily="49" charset="-122"/>
              </a:rPr>
              <a:t>由图</a:t>
            </a:r>
            <a:r>
              <a:rPr lang="en-US" altLang="zh-CN" sz="2400" dirty="0" smtClean="0">
                <a:latin typeface="楷体_GB2312" pitchFamily="49" charset="-122"/>
                <a:ea typeface="楷体_GB2312" pitchFamily="49" charset="-122"/>
              </a:rPr>
              <a:t>2</a:t>
            </a:r>
            <a:r>
              <a:rPr lang="zh-CN" altLang="en-US" sz="2400" dirty="0" smtClean="0">
                <a:latin typeface="楷体_GB2312" pitchFamily="49" charset="-122"/>
                <a:ea typeface="楷体_GB2312" pitchFamily="49" charset="-122"/>
              </a:rPr>
              <a:t>，经熵解码得到量化后的一组变换系数</a:t>
            </a:r>
            <a:r>
              <a:rPr lang="en-US" altLang="zh-CN" sz="2400" dirty="0" smtClean="0">
                <a:latin typeface="楷体_GB2312" pitchFamily="49" charset="-122"/>
                <a:ea typeface="楷体_GB2312" pitchFamily="49" charset="-122"/>
              </a:rPr>
              <a:t>X</a:t>
            </a:r>
            <a:r>
              <a:rPr lang="zh-CN" altLang="en-US" sz="2400" dirty="0" smtClean="0">
                <a:latin typeface="楷体_GB2312" pitchFamily="49" charset="-122"/>
                <a:ea typeface="楷体_GB2312" pitchFamily="49" charset="-122"/>
              </a:rPr>
              <a:t>，再经反量化、反变换，得到残差</a:t>
            </a:r>
            <a:r>
              <a:rPr lang="en-US" altLang="zh-CN" sz="2400" dirty="0" err="1" smtClean="0">
                <a:latin typeface="楷体_GB2312" pitchFamily="49" charset="-122"/>
                <a:ea typeface="楷体_GB2312" pitchFamily="49" charset="-122"/>
              </a:rPr>
              <a:t>Dn</a:t>
            </a:r>
            <a:r>
              <a:rPr lang="en-US" altLang="zh-CN" sz="2400" dirty="0" smtClean="0">
                <a:latin typeface="华文楷体" pitchFamily="2" charset="-122"/>
                <a:ea typeface="楷体_GB2312" pitchFamily="49" charset="-122"/>
              </a:rPr>
              <a:t>’</a:t>
            </a:r>
            <a:r>
              <a:rPr lang="zh-CN" altLang="en-US" sz="2400" dirty="0" smtClean="0">
                <a:latin typeface="楷体_GB2312" pitchFamily="49" charset="-122"/>
                <a:ea typeface="楷体_GB2312" pitchFamily="49" charset="-122"/>
              </a:rPr>
              <a:t>。利用从该比特流中解码出的头信息，解码器就产生一个预测块</a:t>
            </a:r>
            <a:r>
              <a:rPr lang="en-US" altLang="zh-CN" sz="2400" dirty="0" smtClean="0">
                <a:latin typeface="楷体_GB2312" pitchFamily="49" charset="-122"/>
                <a:ea typeface="楷体_GB2312" pitchFamily="49" charset="-122"/>
              </a:rPr>
              <a:t>PRED</a:t>
            </a:r>
            <a:r>
              <a:rPr lang="zh-CN" altLang="en-US" sz="2400" dirty="0" smtClean="0">
                <a:latin typeface="楷体_GB2312" pitchFamily="49" charset="-122"/>
                <a:ea typeface="楷体_GB2312" pitchFamily="49" charset="-122"/>
              </a:rPr>
              <a:t>，它和编码器中的原始</a:t>
            </a:r>
            <a:r>
              <a:rPr lang="en-US" altLang="zh-CN" sz="2400" dirty="0" smtClean="0">
                <a:latin typeface="楷体_GB2312" pitchFamily="49" charset="-122"/>
                <a:ea typeface="楷体_GB2312" pitchFamily="49" charset="-122"/>
              </a:rPr>
              <a:t>PRED</a:t>
            </a:r>
            <a:r>
              <a:rPr lang="zh-CN" altLang="en-US" sz="2400" dirty="0" smtClean="0">
                <a:latin typeface="楷体_GB2312" pitchFamily="49" charset="-122"/>
                <a:ea typeface="楷体_GB2312" pitchFamily="49" charset="-122"/>
              </a:rPr>
              <a:t>是相同的。当该解码器产生的</a:t>
            </a:r>
            <a:r>
              <a:rPr lang="en-US" altLang="zh-CN" sz="2400" dirty="0" smtClean="0">
                <a:latin typeface="楷体_GB2312" pitchFamily="49" charset="-122"/>
                <a:ea typeface="楷体_GB2312" pitchFamily="49" charset="-122"/>
              </a:rPr>
              <a:t>PRED</a:t>
            </a:r>
            <a:r>
              <a:rPr lang="zh-CN" altLang="en-US" sz="2400" dirty="0" smtClean="0">
                <a:latin typeface="楷体_GB2312" pitchFamily="49" charset="-122"/>
                <a:ea typeface="楷体_GB2312" pitchFamily="49" charset="-122"/>
              </a:rPr>
              <a:t>与残差</a:t>
            </a:r>
            <a:r>
              <a:rPr lang="en-US" altLang="zh-CN" sz="2400" dirty="0" err="1" smtClean="0">
                <a:latin typeface="楷体_GB2312" pitchFamily="49" charset="-122"/>
                <a:ea typeface="楷体_GB2312" pitchFamily="49" charset="-122"/>
              </a:rPr>
              <a:t>Dn</a:t>
            </a:r>
            <a:r>
              <a:rPr lang="en-US" altLang="zh-CN" sz="2400" dirty="0" smtClean="0">
                <a:latin typeface="华文楷体" pitchFamily="2" charset="-122"/>
                <a:ea typeface="楷体_GB2312" pitchFamily="49" charset="-122"/>
              </a:rPr>
              <a:t>’</a:t>
            </a:r>
            <a:r>
              <a:rPr lang="zh-CN" altLang="en-US" sz="2400" dirty="0" smtClean="0">
                <a:latin typeface="楷体_GB2312" pitchFamily="49" charset="-122"/>
                <a:ea typeface="楷体_GB2312" pitchFamily="49" charset="-122"/>
              </a:rPr>
              <a:t>相加后，就产生</a:t>
            </a:r>
            <a:r>
              <a:rPr lang="en-US" altLang="zh-CN" sz="2400" dirty="0" err="1" smtClean="0">
                <a:latin typeface="楷体_GB2312" pitchFamily="49" charset="-122"/>
                <a:ea typeface="楷体_GB2312" pitchFamily="49" charset="-122"/>
              </a:rPr>
              <a:t>uFu</a:t>
            </a:r>
            <a:r>
              <a:rPr lang="en-US" altLang="zh-CN" sz="2400" dirty="0" smtClean="0">
                <a:latin typeface="华文楷体" pitchFamily="2" charset="-122"/>
                <a:ea typeface="楷体_GB2312" pitchFamily="49" charset="-122"/>
              </a:rPr>
              <a:t>’</a:t>
            </a:r>
            <a:r>
              <a:rPr lang="zh-CN" altLang="en-US" sz="2400" dirty="0" smtClean="0">
                <a:latin typeface="楷体_GB2312" pitchFamily="49" charset="-122"/>
                <a:ea typeface="楷体_GB2312" pitchFamily="49" charset="-122"/>
              </a:rPr>
              <a:t>，再经滤波后，最后就得到滤波后的</a:t>
            </a:r>
            <a:r>
              <a:rPr lang="en-US" altLang="zh-CN" sz="2400" dirty="0" err="1" smtClean="0">
                <a:latin typeface="楷体_GB2312" pitchFamily="49" charset="-122"/>
                <a:ea typeface="楷体_GB2312" pitchFamily="49" charset="-122"/>
              </a:rPr>
              <a:t>Fn</a:t>
            </a:r>
            <a:r>
              <a:rPr lang="en-US" altLang="zh-CN" sz="2400" dirty="0" smtClean="0">
                <a:latin typeface="华文楷体" pitchFamily="2" charset="-122"/>
                <a:ea typeface="楷体_GB2312" pitchFamily="49" charset="-122"/>
              </a:rPr>
              <a:t>’</a:t>
            </a:r>
            <a:r>
              <a:rPr lang="zh-CN" altLang="en-US" sz="2400" dirty="0" smtClean="0">
                <a:latin typeface="楷体_GB2312" pitchFamily="49" charset="-122"/>
                <a:ea typeface="楷体_GB2312" pitchFamily="49" charset="-122"/>
              </a:rPr>
              <a:t>，这个</a:t>
            </a:r>
            <a:r>
              <a:rPr lang="en-US" altLang="zh-CN" sz="2400" dirty="0" err="1" smtClean="0">
                <a:latin typeface="楷体_GB2312" pitchFamily="49" charset="-122"/>
                <a:ea typeface="楷体_GB2312" pitchFamily="49" charset="-122"/>
              </a:rPr>
              <a:t>Fn</a:t>
            </a:r>
            <a:r>
              <a:rPr lang="en-US" altLang="zh-CN" sz="2400" dirty="0" smtClean="0">
                <a:latin typeface="华文楷体" pitchFamily="2" charset="-122"/>
                <a:ea typeface="楷体_GB2312" pitchFamily="49" charset="-122"/>
              </a:rPr>
              <a:t>’</a:t>
            </a:r>
            <a:r>
              <a:rPr lang="zh-CN" altLang="en-US" sz="2400" dirty="0" smtClean="0">
                <a:latin typeface="楷体_GB2312" pitchFamily="49" charset="-122"/>
                <a:ea typeface="楷体_GB2312" pitchFamily="49" charset="-122"/>
              </a:rPr>
              <a:t>就是最后的解码输出图像。</a:t>
            </a:r>
          </a:p>
          <a:p>
            <a:pPr>
              <a:spcBef>
                <a:spcPct val="0"/>
              </a:spcBef>
            </a:pPr>
            <a:endParaRPr lang="zh-CN" altLang="en-US" dirty="0" smtClean="0"/>
          </a:p>
        </p:txBody>
      </p:sp>
      <p:sp>
        <p:nvSpPr>
          <p:cNvPr id="829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61AB33F8-1F98-41F0-8FB8-427874D8B607}" type="slidenum">
              <a:rPr lang="zh-CN" altLang="en-US" sz="1200"/>
              <a:pPr eaLnBrk="1" hangingPunct="1"/>
              <a:t>45</a:t>
            </a:fld>
            <a:endParaRPr lang="zh-CN" alt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19</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dirty="0" smtClean="0"/>
          </a:p>
        </p:txBody>
      </p:sp>
      <p:sp>
        <p:nvSpPr>
          <p:cNvPr id="829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61AB33F8-1F98-41F0-8FB8-427874D8B607}" type="slidenum">
              <a:rPr lang="zh-CN" altLang="en-US" sz="1200"/>
              <a:pPr eaLnBrk="1" hangingPunct="1"/>
              <a:t>46</a:t>
            </a:fld>
            <a:endParaRPr lang="zh-CN" altLang="en-US" sz="12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dirty="0" smtClean="0"/>
          </a:p>
        </p:txBody>
      </p:sp>
      <p:sp>
        <p:nvSpPr>
          <p:cNvPr id="829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61AB33F8-1F98-41F0-8FB8-427874D8B607}" type="slidenum">
              <a:rPr lang="zh-CN" altLang="en-US" sz="1200"/>
              <a:pPr eaLnBrk="1" hangingPunct="1"/>
              <a:t>47</a:t>
            </a:fld>
            <a:endParaRPr lang="zh-CN" altLang="en-US" sz="120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zh-CN" altLang="en-US" dirty="0" smtClean="0">
                <a:latin typeface="微软雅黑" panose="020B0503020204020204" pitchFamily="34" charset="-122"/>
                <a:ea typeface="微软雅黑" panose="020B0503020204020204" pitchFamily="34" charset="-122"/>
              </a:rPr>
              <a:t>运动矢量</a:t>
            </a:r>
            <a:endParaRPr lang="en-US" altLang="zh-CN" dirty="0" smtClean="0">
              <a:latin typeface="微软雅黑" panose="020B0503020204020204" pitchFamily="34" charset="-122"/>
              <a:ea typeface="微软雅黑" panose="020B0503020204020204" pitchFamily="34" charset="-122"/>
            </a:endParaRPr>
          </a:p>
          <a:p>
            <a:r>
              <a:rPr kumimoji="1" lang="zh-CN" altLang="en-US" sz="1200" b="0" i="0" kern="1200" dirty="0" smtClean="0">
                <a:solidFill>
                  <a:schemeClr val="tx1"/>
                </a:solidFill>
                <a:effectLst/>
                <a:latin typeface="Arial" charset="0"/>
                <a:ea typeface="宋体" charset="-122"/>
                <a:cs typeface="宋体" charset="0"/>
              </a:rPr>
              <a:t>在帧间预测编码中，由于活动图像邻近帧中的景物存在着一定的相关性。因此，可将活动图像分成若干块或宏块，并设法搜索出每个块或宏块在邻近帧图像中的位置，并得出两者之间的空间位置的相对偏移量，得到的相对偏移量就是通常所指的运动矢量，得到运动矢量的过程被称为运动估计。</a:t>
            </a:r>
          </a:p>
          <a:p>
            <a:r>
              <a:rPr kumimoji="1" lang="zh-CN" altLang="en-US" sz="1200" b="0" i="0" kern="1200" dirty="0" smtClean="0">
                <a:solidFill>
                  <a:schemeClr val="tx1"/>
                </a:solidFill>
                <a:effectLst/>
                <a:latin typeface="Arial" charset="0"/>
                <a:ea typeface="宋体" charset="-122"/>
                <a:cs typeface="宋体" charset="0"/>
              </a:rPr>
              <a:t>运动矢量和经过运动匹配后得到的预测误差共同发送到解码端，在解码端按照运动矢量指明的位置，从已经解码的邻近</a:t>
            </a:r>
            <a:r>
              <a:rPr kumimoji="1" lang="zh-CN" altLang="en-US" sz="1200" b="0" i="0" u="none" strike="noStrike" kern="1200" dirty="0" smtClean="0">
                <a:solidFill>
                  <a:schemeClr val="tx1"/>
                </a:solidFill>
                <a:effectLst/>
                <a:latin typeface="Arial" charset="0"/>
                <a:ea typeface="宋体" charset="-122"/>
                <a:cs typeface="宋体" charset="0"/>
                <a:hlinkClick r:id="rId3"/>
              </a:rPr>
              <a:t>参考帧</a:t>
            </a:r>
            <a:r>
              <a:rPr kumimoji="1" lang="zh-CN" altLang="en-US" sz="1200" b="0" i="0" kern="1200" dirty="0" smtClean="0">
                <a:solidFill>
                  <a:schemeClr val="tx1"/>
                </a:solidFill>
                <a:effectLst/>
                <a:latin typeface="Arial" charset="0"/>
                <a:ea typeface="宋体" charset="-122"/>
                <a:cs typeface="宋体" charset="0"/>
              </a:rPr>
              <a:t>图像中找到相应的块或宏块，和预测误差相加后就得到了块或宏块在当前帧中的位置。</a:t>
            </a:r>
          </a:p>
          <a:p>
            <a:r>
              <a:rPr kumimoji="1" lang="zh-CN" altLang="en-US" sz="1200" b="0" i="0" kern="1200" dirty="0" smtClean="0">
                <a:solidFill>
                  <a:schemeClr val="tx1"/>
                </a:solidFill>
                <a:effectLst/>
                <a:latin typeface="Arial" charset="0"/>
                <a:ea typeface="宋体" charset="-122"/>
                <a:cs typeface="宋体" charset="0"/>
              </a:rPr>
              <a:t>通过运动估计可以去除帧间冗余度，使得视频传输的比特数大为减少，因此，运动估计是视频压缩处理系统中的一个重要组成部分。本节先从运动估计的一般方法入手，重点讨论了运动估计的三个关键问题：将运动场参数化、最优化匹配函数定义以及如何寻找到最优化匹配。</a:t>
            </a:r>
          </a:p>
        </p:txBody>
      </p:sp>
      <p:sp>
        <p:nvSpPr>
          <p:cNvPr id="829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61AB33F8-1F98-41F0-8FB8-427874D8B607}" type="slidenum">
              <a:rPr lang="zh-CN" altLang="en-US" sz="1200"/>
              <a:pPr eaLnBrk="1" hangingPunct="1"/>
              <a:t>48</a:t>
            </a:fld>
            <a:endParaRPr lang="zh-CN" altLang="en-US" sz="120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dirty="0" smtClean="0"/>
          </a:p>
        </p:txBody>
      </p:sp>
      <p:sp>
        <p:nvSpPr>
          <p:cNvPr id="829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61AB33F8-1F98-41F0-8FB8-427874D8B607}" type="slidenum">
              <a:rPr lang="zh-CN" altLang="en-US" sz="1200"/>
              <a:pPr eaLnBrk="1" hangingPunct="1"/>
              <a:t>49</a:t>
            </a:fld>
            <a:endParaRPr lang="zh-CN" altLang="en-US" sz="12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dirty="0" smtClean="0"/>
          </a:p>
        </p:txBody>
      </p:sp>
      <p:sp>
        <p:nvSpPr>
          <p:cNvPr id="829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61AB33F8-1F98-41F0-8FB8-427874D8B607}" type="slidenum">
              <a:rPr lang="zh-CN" altLang="en-US" sz="1200"/>
              <a:pPr eaLnBrk="1" hangingPunct="1"/>
              <a:t>50</a:t>
            </a:fld>
            <a:endParaRPr lang="zh-CN" altLang="en-US" sz="120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51</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931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C92B7103-08EF-4CD9-B9C7-A8EDEFE1D795}" type="slidenum">
              <a:rPr lang="zh-CN" altLang="en-US" sz="1200"/>
              <a:pPr eaLnBrk="1" hangingPunct="1"/>
              <a:t>52</a:t>
            </a:fld>
            <a:endParaRPr lang="zh-CN" altLang="en-US" sz="120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sz="1200" i="0" kern="1200" dirty="0" smtClean="0">
                <a:solidFill>
                  <a:schemeClr val="tx1"/>
                </a:solidFill>
                <a:effectLst/>
                <a:latin typeface="Arial" charset="0"/>
                <a:ea typeface="宋体" charset="-122"/>
                <a:cs typeface="宋体" charset="0"/>
              </a:rPr>
              <a:t>首先，视频编码器将输入图像划分为互不重叠的块； 然后，利用空间相关 性以及时间相关性，采用帧内预测或帧间预测去冗余信息，得到预测块；第三， 预测图像块和原始图像块进行差值，取得预测残差块；第四，对预测残差进行 </a:t>
            </a:r>
            <a:r>
              <a:rPr kumimoji="1" lang="en-US" altLang="zh-CN" sz="1200" i="0" kern="1200" dirty="0" smtClean="0">
                <a:solidFill>
                  <a:schemeClr val="tx1"/>
                </a:solidFill>
                <a:effectLst/>
                <a:latin typeface="Arial" charset="0"/>
                <a:ea typeface="宋体" charset="-122"/>
                <a:cs typeface="宋体" charset="0"/>
              </a:rPr>
              <a:t>DCT </a:t>
            </a:r>
            <a:r>
              <a:rPr kumimoji="1" lang="zh-CN" altLang="en-US" sz="1200" i="0" kern="1200" dirty="0" smtClean="0">
                <a:solidFill>
                  <a:schemeClr val="tx1"/>
                </a:solidFill>
                <a:effectLst/>
                <a:latin typeface="Arial" charset="0"/>
                <a:ea typeface="宋体" charset="-122"/>
                <a:cs typeface="宋体" charset="0"/>
              </a:rPr>
              <a:t>变换和量化，获得量化的 </a:t>
            </a:r>
            <a:r>
              <a:rPr kumimoji="1" lang="en-US" altLang="zh-CN" sz="1200" i="0" kern="1200" dirty="0" smtClean="0">
                <a:solidFill>
                  <a:schemeClr val="tx1"/>
                </a:solidFill>
                <a:effectLst/>
                <a:latin typeface="Arial" charset="0"/>
                <a:ea typeface="宋体" charset="-122"/>
                <a:cs typeface="宋体" charset="0"/>
              </a:rPr>
              <a:t>DCT </a:t>
            </a:r>
            <a:r>
              <a:rPr kumimoji="1" lang="zh-CN" altLang="en-US" sz="1200" i="0" kern="1200" dirty="0" smtClean="0">
                <a:solidFill>
                  <a:schemeClr val="tx1"/>
                </a:solidFill>
                <a:effectLst/>
                <a:latin typeface="Arial" charset="0"/>
                <a:ea typeface="宋体" charset="-122"/>
                <a:cs typeface="宋体" charset="0"/>
              </a:rPr>
              <a:t>系数；最后，对量化后的 </a:t>
            </a:r>
            <a:r>
              <a:rPr kumimoji="1" lang="en-US" altLang="zh-CN" sz="1200" i="0" kern="1200" dirty="0" smtClean="0">
                <a:solidFill>
                  <a:schemeClr val="tx1"/>
                </a:solidFill>
                <a:effectLst/>
                <a:latin typeface="Arial" charset="0"/>
                <a:ea typeface="宋体" charset="-122"/>
                <a:cs typeface="宋体" charset="0"/>
              </a:rPr>
              <a:t>DCT </a:t>
            </a:r>
            <a:r>
              <a:rPr kumimoji="1" lang="zh-CN" altLang="en-US" sz="1200" i="0" kern="1200" dirty="0" smtClean="0">
                <a:solidFill>
                  <a:schemeClr val="tx1"/>
                </a:solidFill>
                <a:effectLst/>
                <a:latin typeface="Arial" charset="0"/>
                <a:ea typeface="宋体" charset="-122"/>
                <a:cs typeface="宋体" charset="0"/>
              </a:rPr>
              <a:t>系数进行熵编码， 最终得到压缩码流</a:t>
            </a:r>
            <a:br>
              <a:rPr kumimoji="1" lang="zh-CN" altLang="en-US" sz="1200" i="0" kern="1200" dirty="0" smtClean="0">
                <a:solidFill>
                  <a:schemeClr val="tx1"/>
                </a:solidFill>
                <a:effectLst/>
                <a:latin typeface="Arial" charset="0"/>
                <a:ea typeface="宋体" charset="-122"/>
                <a:cs typeface="宋体" charset="0"/>
              </a:rPr>
            </a:br>
            <a:endParaRPr lang="zh-CN" altLang="en-US" dirty="0"/>
          </a:p>
        </p:txBody>
      </p:sp>
      <p:sp>
        <p:nvSpPr>
          <p:cNvPr id="4" name="灯片编号占位符 3"/>
          <p:cNvSpPr>
            <a:spLocks noGrp="1"/>
          </p:cNvSpPr>
          <p:nvPr>
            <p:ph type="sldNum" sz="quarter" idx="10"/>
          </p:nvPr>
        </p:nvSpPr>
        <p:spPr/>
        <p:txBody>
          <a:bodyPr/>
          <a:lstStyle/>
          <a:p>
            <a:fld id="{C981B9D1-4364-4CBE-87E9-A91E56EF7C17}" type="slidenum">
              <a:rPr lang="en-US" altLang="zh-CN" smtClean="0"/>
              <a:pPr/>
              <a:t>56</a:t>
            </a:fld>
            <a:endParaRPr lang="en-US" altLang="zh-CN"/>
          </a:p>
        </p:txBody>
      </p:sp>
    </p:spTree>
    <p:extLst>
      <p:ext uri="{BB962C8B-B14F-4D97-AF65-F5344CB8AC3E}">
        <p14:creationId xmlns:p14="http://schemas.microsoft.com/office/powerpoint/2010/main" val="9750950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57</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58</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20</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60</a:t>
            </a:fld>
            <a:endParaRPr lang="en-US" altLang="zh-CN"/>
          </a:p>
        </p:txBody>
      </p:sp>
    </p:spTree>
    <p:extLst>
      <p:ext uri="{BB962C8B-B14F-4D97-AF65-F5344CB8AC3E}">
        <p14:creationId xmlns:p14="http://schemas.microsoft.com/office/powerpoint/2010/main" val="38318779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61</a:t>
            </a:fld>
            <a:endParaRPr lang="en-US" altLang="zh-CN"/>
          </a:p>
        </p:txBody>
      </p:sp>
    </p:spTree>
    <p:extLst>
      <p:ext uri="{BB962C8B-B14F-4D97-AF65-F5344CB8AC3E}">
        <p14:creationId xmlns:p14="http://schemas.microsoft.com/office/powerpoint/2010/main" val="383187792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62</a:t>
            </a:fld>
            <a:endParaRPr lang="en-US" altLang="zh-CN"/>
          </a:p>
        </p:txBody>
      </p:sp>
    </p:spTree>
    <p:extLst>
      <p:ext uri="{BB962C8B-B14F-4D97-AF65-F5344CB8AC3E}">
        <p14:creationId xmlns:p14="http://schemas.microsoft.com/office/powerpoint/2010/main" val="383187792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63</a:t>
            </a:fld>
            <a:endParaRPr lang="en-US" altLang="zh-CN"/>
          </a:p>
        </p:txBody>
      </p:sp>
    </p:spTree>
    <p:extLst>
      <p:ext uri="{BB962C8B-B14F-4D97-AF65-F5344CB8AC3E}">
        <p14:creationId xmlns:p14="http://schemas.microsoft.com/office/powerpoint/2010/main" val="383187792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64</a:t>
            </a:fld>
            <a:endParaRPr lang="en-US" altLang="zh-CN"/>
          </a:p>
        </p:txBody>
      </p:sp>
    </p:spTree>
    <p:extLst>
      <p:ext uri="{BB962C8B-B14F-4D97-AF65-F5344CB8AC3E}">
        <p14:creationId xmlns:p14="http://schemas.microsoft.com/office/powerpoint/2010/main" val="38318779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65</a:t>
            </a:fld>
            <a:endParaRPr lang="en-US" altLang="zh-CN"/>
          </a:p>
        </p:txBody>
      </p:sp>
    </p:spTree>
    <p:extLst>
      <p:ext uri="{BB962C8B-B14F-4D97-AF65-F5344CB8AC3E}">
        <p14:creationId xmlns:p14="http://schemas.microsoft.com/office/powerpoint/2010/main" val="38318779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68</a:t>
            </a:fld>
            <a:endParaRPr lang="en-US" altLang="zh-CN"/>
          </a:p>
        </p:txBody>
      </p:sp>
    </p:spTree>
    <p:extLst>
      <p:ext uri="{BB962C8B-B14F-4D97-AF65-F5344CB8AC3E}">
        <p14:creationId xmlns:p14="http://schemas.microsoft.com/office/powerpoint/2010/main" val="179588335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69</a:t>
            </a:fld>
            <a:endParaRPr lang="en-US" altLang="zh-CN"/>
          </a:p>
        </p:txBody>
      </p:sp>
    </p:spTree>
    <p:extLst>
      <p:ext uri="{BB962C8B-B14F-4D97-AF65-F5344CB8AC3E}">
        <p14:creationId xmlns:p14="http://schemas.microsoft.com/office/powerpoint/2010/main" val="179588335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70</a:t>
            </a:fld>
            <a:endParaRPr lang="en-US" altLang="zh-CN"/>
          </a:p>
        </p:txBody>
      </p:sp>
    </p:spTree>
    <p:extLst>
      <p:ext uri="{BB962C8B-B14F-4D97-AF65-F5344CB8AC3E}">
        <p14:creationId xmlns:p14="http://schemas.microsoft.com/office/powerpoint/2010/main" val="179588335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71</a:t>
            </a:fld>
            <a:endParaRPr lang="en-US" altLang="zh-CN"/>
          </a:p>
        </p:txBody>
      </p:sp>
    </p:spTree>
    <p:extLst>
      <p:ext uri="{BB962C8B-B14F-4D97-AF65-F5344CB8AC3E}">
        <p14:creationId xmlns:p14="http://schemas.microsoft.com/office/powerpoint/2010/main" val="17958833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Arial" charset="0"/>
                <a:ea typeface="宋体" pitchFamily="2" charset="-122"/>
                <a:cs typeface="+mn-cs"/>
              </a:rPr>
              <a:t>提高大尺寸块的预测效率。</a:t>
            </a:r>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21</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sz="1200" b="0" dirty="0" smtClean="0">
                <a:latin typeface="微软雅黑" panose="020B0503020204020204" pitchFamily="34" charset="-122"/>
                <a:ea typeface="微软雅黑" panose="020B0503020204020204" pitchFamily="34" charset="-122"/>
              </a:rPr>
              <a:t>SB-CABAC</a:t>
            </a:r>
            <a:r>
              <a:rPr lang="zh-CN" altLang="zh-CN" sz="1200" b="0" dirty="0" smtClean="0">
                <a:latin typeface="微软雅黑" panose="020B0503020204020204" pitchFamily="34" charset="-122"/>
                <a:ea typeface="微软雅黑" panose="020B0503020204020204" pitchFamily="34" charset="-122"/>
              </a:rPr>
              <a:t>的目的是为具有不同统计模型的句法元素提供高效的编码方式</a:t>
            </a:r>
            <a:r>
              <a:rPr lang="en-US" altLang="zh-CN" sz="1200" b="0" dirty="0" smtClean="0">
                <a:latin typeface="微软雅黑" panose="020B0503020204020204" pitchFamily="34" charset="-122"/>
                <a:ea typeface="微软雅黑" panose="020B0503020204020204" pitchFamily="34" charset="-122"/>
              </a:rPr>
              <a:t>,</a:t>
            </a:r>
            <a:r>
              <a:rPr lang="zh-CN" altLang="zh-CN" sz="1200" b="0" dirty="0" smtClean="0">
                <a:latin typeface="微软雅黑" panose="020B0503020204020204" pitchFamily="34" charset="-122"/>
                <a:ea typeface="微软雅黑" panose="020B0503020204020204" pitchFamily="34" charset="-122"/>
              </a:rPr>
              <a:t>在</a:t>
            </a:r>
            <a:r>
              <a:rPr lang="en-US" altLang="zh-CN" sz="1200" b="0" dirty="0" smtClean="0">
                <a:latin typeface="微软雅黑" panose="020B0503020204020204" pitchFamily="34" charset="-122"/>
                <a:ea typeface="微软雅黑" panose="020B0503020204020204" pitchFamily="34" charset="-122"/>
              </a:rPr>
              <a:t>SB-CABAC</a:t>
            </a:r>
            <a:r>
              <a:rPr lang="zh-CN" altLang="zh-CN" sz="1200" b="0" dirty="0" smtClean="0">
                <a:latin typeface="微软雅黑" panose="020B0503020204020204" pitchFamily="34" charset="-122"/>
                <a:ea typeface="微软雅黑" panose="020B0503020204020204" pitchFamily="34" charset="-122"/>
              </a:rPr>
              <a:t>中，句法元素被分成</a:t>
            </a:r>
            <a:r>
              <a:rPr lang="en-US" altLang="zh-CN" sz="1200" b="0" dirty="0" smtClean="0">
                <a:latin typeface="微软雅黑" panose="020B0503020204020204" pitchFamily="34" charset="-122"/>
                <a:ea typeface="微软雅黑" panose="020B0503020204020204" pitchFamily="34" charset="-122"/>
              </a:rPr>
              <a:t>N</a:t>
            </a:r>
            <a:r>
              <a:rPr lang="zh-CN" altLang="zh-CN" sz="1200" b="0" dirty="0" smtClean="0">
                <a:latin typeface="微软雅黑" panose="020B0503020204020204" pitchFamily="34" charset="-122"/>
                <a:ea typeface="微软雅黑" panose="020B0503020204020204" pitchFamily="34" charset="-122"/>
              </a:rPr>
              <a:t>个类别，每个类别并行地维护着自己的上下文概率模型及其更新状态，每个类别的句法元素可对应一个或者多个概率表。因此，当各个类别所处理的比特量较均衡时，与</a:t>
            </a:r>
            <a:r>
              <a:rPr lang="en-US" altLang="zh-CN" sz="1200" b="0" dirty="0" smtClean="0">
                <a:latin typeface="微软雅黑" panose="020B0503020204020204" pitchFamily="34" charset="-122"/>
                <a:ea typeface="微软雅黑" panose="020B0503020204020204" pitchFamily="34" charset="-122"/>
              </a:rPr>
              <a:t>H.264</a:t>
            </a:r>
            <a:r>
              <a:rPr lang="zh-CN" altLang="en-US" sz="1200" b="0" dirty="0" smtClean="0">
                <a:latin typeface="微软雅黑" panose="020B0503020204020204" pitchFamily="34" charset="-122"/>
                <a:ea typeface="微软雅黑" panose="020B0503020204020204" pitchFamily="34" charset="-122"/>
              </a:rPr>
              <a:t>的</a:t>
            </a:r>
            <a:r>
              <a:rPr lang="zh-CN" altLang="zh-CN" sz="1200" b="0" dirty="0" smtClean="0">
                <a:latin typeface="微软雅黑" panose="020B0503020204020204" pitchFamily="34" charset="-122"/>
                <a:ea typeface="微软雅黑" panose="020B0503020204020204" pitchFamily="34" charset="-122"/>
              </a:rPr>
              <a:t>串行编码器相比，并行编码器的处理能力将提高</a:t>
            </a:r>
            <a:r>
              <a:rPr lang="en-US" altLang="zh-CN" sz="1200" b="0" dirty="0" smtClean="0">
                <a:latin typeface="微软雅黑" panose="020B0503020204020204" pitchFamily="34" charset="-122"/>
                <a:ea typeface="微软雅黑" panose="020B0503020204020204" pitchFamily="34" charset="-122"/>
              </a:rPr>
              <a:t>N</a:t>
            </a:r>
            <a:r>
              <a:rPr lang="zh-CN" altLang="zh-CN" sz="1200" b="0" dirty="0" smtClean="0">
                <a:latin typeface="微软雅黑" panose="020B0503020204020204" pitchFamily="34" charset="-122"/>
                <a:ea typeface="微软雅黑" panose="020B0503020204020204" pitchFamily="34" charset="-122"/>
              </a:rPr>
              <a:t>倍。</a:t>
            </a:r>
            <a:endParaRPr lang="en-US" altLang="zh-CN" sz="1200" b="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74</a:t>
            </a:fld>
            <a:endParaRPr lang="en-US" altLang="zh-CN"/>
          </a:p>
        </p:txBody>
      </p:sp>
    </p:spTree>
    <p:extLst>
      <p:ext uri="{BB962C8B-B14F-4D97-AF65-F5344CB8AC3E}">
        <p14:creationId xmlns:p14="http://schemas.microsoft.com/office/powerpoint/2010/main" val="415861579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sz="1200" b="0" dirty="0" smtClean="0">
                <a:latin typeface="微软雅黑" panose="020B0503020204020204" pitchFamily="34" charset="-122"/>
                <a:ea typeface="微软雅黑" panose="020B0503020204020204" pitchFamily="34" charset="-122"/>
              </a:rPr>
              <a:t>SB-CABAC</a:t>
            </a:r>
            <a:r>
              <a:rPr lang="zh-CN" altLang="zh-CN" sz="1200" b="0" dirty="0" smtClean="0">
                <a:latin typeface="微软雅黑" panose="020B0503020204020204" pitchFamily="34" charset="-122"/>
                <a:ea typeface="微软雅黑" panose="020B0503020204020204" pitchFamily="34" charset="-122"/>
              </a:rPr>
              <a:t>的目的是为具有不同统计模型的句法元素提供高效的编码方式</a:t>
            </a:r>
            <a:r>
              <a:rPr lang="en-US" altLang="zh-CN" sz="1200" b="0" dirty="0" smtClean="0">
                <a:latin typeface="微软雅黑" panose="020B0503020204020204" pitchFamily="34" charset="-122"/>
                <a:ea typeface="微软雅黑" panose="020B0503020204020204" pitchFamily="34" charset="-122"/>
              </a:rPr>
              <a:t>,</a:t>
            </a:r>
            <a:r>
              <a:rPr lang="zh-CN" altLang="zh-CN" sz="1200" b="0" dirty="0" smtClean="0">
                <a:latin typeface="微软雅黑" panose="020B0503020204020204" pitchFamily="34" charset="-122"/>
                <a:ea typeface="微软雅黑" panose="020B0503020204020204" pitchFamily="34" charset="-122"/>
              </a:rPr>
              <a:t>在</a:t>
            </a:r>
            <a:r>
              <a:rPr lang="en-US" altLang="zh-CN" sz="1200" b="0" dirty="0" smtClean="0">
                <a:latin typeface="微软雅黑" panose="020B0503020204020204" pitchFamily="34" charset="-122"/>
                <a:ea typeface="微软雅黑" panose="020B0503020204020204" pitchFamily="34" charset="-122"/>
              </a:rPr>
              <a:t>SB-CABAC</a:t>
            </a:r>
            <a:r>
              <a:rPr lang="zh-CN" altLang="zh-CN" sz="1200" b="0" dirty="0" smtClean="0">
                <a:latin typeface="微软雅黑" panose="020B0503020204020204" pitchFamily="34" charset="-122"/>
                <a:ea typeface="微软雅黑" panose="020B0503020204020204" pitchFamily="34" charset="-122"/>
              </a:rPr>
              <a:t>中，句法元素被分成</a:t>
            </a:r>
            <a:r>
              <a:rPr lang="en-US" altLang="zh-CN" sz="1200" b="0" dirty="0" smtClean="0">
                <a:latin typeface="微软雅黑" panose="020B0503020204020204" pitchFamily="34" charset="-122"/>
                <a:ea typeface="微软雅黑" panose="020B0503020204020204" pitchFamily="34" charset="-122"/>
              </a:rPr>
              <a:t>N</a:t>
            </a:r>
            <a:r>
              <a:rPr lang="zh-CN" altLang="zh-CN" sz="1200" b="0" dirty="0" smtClean="0">
                <a:latin typeface="微软雅黑" panose="020B0503020204020204" pitchFamily="34" charset="-122"/>
                <a:ea typeface="微软雅黑" panose="020B0503020204020204" pitchFamily="34" charset="-122"/>
              </a:rPr>
              <a:t>个类别，每个类别并行地维护着自己的上下文概率模型及其更新状态，每个类别的句法元素可对应一个或者多个概率表。因此，当各个类别所处理的比特量较均衡时，与</a:t>
            </a:r>
            <a:r>
              <a:rPr lang="en-US" altLang="zh-CN" sz="1200" b="0" dirty="0" smtClean="0">
                <a:latin typeface="微软雅黑" panose="020B0503020204020204" pitchFamily="34" charset="-122"/>
                <a:ea typeface="微软雅黑" panose="020B0503020204020204" pitchFamily="34" charset="-122"/>
              </a:rPr>
              <a:t>H.264</a:t>
            </a:r>
            <a:r>
              <a:rPr lang="zh-CN" altLang="en-US" sz="1200" b="0" dirty="0" smtClean="0">
                <a:latin typeface="微软雅黑" panose="020B0503020204020204" pitchFamily="34" charset="-122"/>
                <a:ea typeface="微软雅黑" panose="020B0503020204020204" pitchFamily="34" charset="-122"/>
              </a:rPr>
              <a:t>的</a:t>
            </a:r>
            <a:r>
              <a:rPr lang="zh-CN" altLang="zh-CN" sz="1200" b="0" dirty="0" smtClean="0">
                <a:latin typeface="微软雅黑" panose="020B0503020204020204" pitchFamily="34" charset="-122"/>
                <a:ea typeface="微软雅黑" panose="020B0503020204020204" pitchFamily="34" charset="-122"/>
              </a:rPr>
              <a:t>串行编码器相比，并行编码器的处理能力将提高</a:t>
            </a:r>
            <a:r>
              <a:rPr lang="en-US" altLang="zh-CN" sz="1200" b="0" dirty="0" smtClean="0">
                <a:latin typeface="微软雅黑" panose="020B0503020204020204" pitchFamily="34" charset="-122"/>
                <a:ea typeface="微软雅黑" panose="020B0503020204020204" pitchFamily="34" charset="-122"/>
              </a:rPr>
              <a:t>N</a:t>
            </a:r>
            <a:r>
              <a:rPr lang="zh-CN" altLang="zh-CN" sz="1200" b="0" dirty="0" smtClean="0">
                <a:latin typeface="微软雅黑" panose="020B0503020204020204" pitchFamily="34" charset="-122"/>
                <a:ea typeface="微软雅黑" panose="020B0503020204020204" pitchFamily="34" charset="-122"/>
              </a:rPr>
              <a:t>倍。</a:t>
            </a:r>
            <a:endParaRPr lang="en-US" altLang="zh-CN" sz="1200" b="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75</a:t>
            </a:fld>
            <a:endParaRPr lang="en-US" altLang="zh-CN"/>
          </a:p>
        </p:txBody>
      </p:sp>
    </p:spTree>
    <p:extLst>
      <p:ext uri="{BB962C8B-B14F-4D97-AF65-F5344CB8AC3E}">
        <p14:creationId xmlns:p14="http://schemas.microsoft.com/office/powerpoint/2010/main" val="415861579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931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C92B7103-08EF-4CD9-B9C7-A8EDEFE1D795}" type="slidenum">
              <a:rPr lang="zh-CN" altLang="en-US" sz="1200"/>
              <a:pPr eaLnBrk="1" hangingPunct="1"/>
              <a:t>80</a:t>
            </a:fld>
            <a:endParaRPr lang="zh-CN" altLang="en-US" sz="120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81</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82</a:t>
            </a:fld>
            <a:endParaRPr lang="en-US" altLang="zh-CN"/>
          </a:p>
        </p:txBody>
      </p:sp>
    </p:spTree>
    <p:extLst>
      <p:ext uri="{BB962C8B-B14F-4D97-AF65-F5344CB8AC3E}">
        <p14:creationId xmlns:p14="http://schemas.microsoft.com/office/powerpoint/2010/main" val="127777544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zh-CN" sz="1200" kern="1200" dirty="0" smtClean="0">
                <a:solidFill>
                  <a:schemeClr val="tx1"/>
                </a:solidFill>
                <a:effectLst/>
                <a:latin typeface="Arial" charset="0"/>
                <a:ea typeface="宋体" pitchFamily="2" charset="-122"/>
                <a:cs typeface="+mn-cs"/>
              </a:rPr>
              <a:t>并行化测试的结果令人较为满意：六核的</a:t>
            </a:r>
            <a:r>
              <a:rPr lang="en-US" altLang="zh-CN" sz="1200" kern="1200" dirty="0" smtClean="0">
                <a:solidFill>
                  <a:schemeClr val="tx1"/>
                </a:solidFill>
                <a:effectLst/>
                <a:latin typeface="Arial" charset="0"/>
                <a:ea typeface="宋体" pitchFamily="2" charset="-122"/>
                <a:cs typeface="+mn-cs"/>
              </a:rPr>
              <a:t>Sandy Bridge-E</a:t>
            </a:r>
            <a:r>
              <a:rPr lang="zh-CN" altLang="zh-CN" sz="1200" kern="1200" dirty="0" smtClean="0">
                <a:solidFill>
                  <a:schemeClr val="tx1"/>
                </a:solidFill>
                <a:effectLst/>
                <a:latin typeface="Arial" charset="0"/>
                <a:ea typeface="宋体" pitchFamily="2" charset="-122"/>
                <a:cs typeface="+mn-cs"/>
              </a:rPr>
              <a:t>测试结果在某种程度超越了四核的</a:t>
            </a:r>
            <a:r>
              <a:rPr lang="en-US" altLang="zh-CN" sz="1200" kern="1200" dirty="0" smtClean="0">
                <a:solidFill>
                  <a:schemeClr val="tx1"/>
                </a:solidFill>
                <a:effectLst/>
                <a:latin typeface="Arial" charset="0"/>
                <a:ea typeface="宋体" pitchFamily="2" charset="-122"/>
                <a:cs typeface="+mn-cs"/>
              </a:rPr>
              <a:t>Ivy Bridge</a:t>
            </a:r>
            <a:r>
              <a:rPr lang="zh-CN" altLang="zh-CN" sz="1200" kern="1200" dirty="0" smtClean="0">
                <a:solidFill>
                  <a:schemeClr val="tx1"/>
                </a:solidFill>
                <a:effectLst/>
                <a:latin typeface="Arial" charset="0"/>
                <a:ea typeface="宋体" pitchFamily="2" charset="-122"/>
                <a:cs typeface="+mn-cs"/>
              </a:rPr>
              <a:t>。相似的，由于</a:t>
            </a:r>
            <a:r>
              <a:rPr lang="en-US" altLang="zh-CN" sz="1200" kern="1200" dirty="0" err="1" smtClean="0">
                <a:solidFill>
                  <a:schemeClr val="tx1"/>
                </a:solidFill>
                <a:effectLst/>
                <a:latin typeface="Arial" charset="0"/>
                <a:ea typeface="宋体" pitchFamily="2" charset="-122"/>
                <a:cs typeface="+mn-cs"/>
              </a:rPr>
              <a:t>Haswell</a:t>
            </a:r>
            <a:r>
              <a:rPr lang="zh-CN" altLang="zh-CN" sz="1200" kern="1200" dirty="0" smtClean="0">
                <a:solidFill>
                  <a:schemeClr val="tx1"/>
                </a:solidFill>
                <a:effectLst/>
                <a:latin typeface="Arial" charset="0"/>
                <a:ea typeface="宋体" pitchFamily="2" charset="-122"/>
                <a:cs typeface="+mn-cs"/>
              </a:rPr>
              <a:t>新内核</a:t>
            </a:r>
            <a:r>
              <a:rPr lang="en-US" altLang="zh-CN" sz="1200" kern="1200" dirty="0" smtClean="0">
                <a:solidFill>
                  <a:schemeClr val="tx1"/>
                </a:solidFill>
                <a:effectLst/>
                <a:latin typeface="Arial" charset="0"/>
                <a:ea typeface="宋体" pitchFamily="2" charset="-122"/>
                <a:cs typeface="+mn-cs"/>
              </a:rPr>
              <a:t>AVX2</a:t>
            </a:r>
            <a:r>
              <a:rPr lang="zh-CN" altLang="zh-CN" sz="1200" kern="1200" dirty="0" smtClean="0">
                <a:solidFill>
                  <a:schemeClr val="tx1"/>
                </a:solidFill>
                <a:effectLst/>
                <a:latin typeface="Arial" charset="0"/>
                <a:ea typeface="宋体" pitchFamily="2" charset="-122"/>
                <a:cs typeface="+mn-cs"/>
              </a:rPr>
              <a:t>的支持和更好的性能特性，其超越了</a:t>
            </a:r>
            <a:r>
              <a:rPr lang="en-US" altLang="zh-CN" sz="1200" kern="1200" dirty="0" smtClean="0">
                <a:solidFill>
                  <a:schemeClr val="tx1"/>
                </a:solidFill>
                <a:effectLst/>
                <a:latin typeface="Arial" charset="0"/>
                <a:ea typeface="宋体" pitchFamily="2" charset="-122"/>
                <a:cs typeface="+mn-cs"/>
              </a:rPr>
              <a:t>Ivy Bridge</a:t>
            </a:r>
            <a:r>
              <a:rPr lang="zh-CN" altLang="zh-CN" sz="1200" kern="1200" dirty="0" smtClean="0">
                <a:solidFill>
                  <a:schemeClr val="tx1"/>
                </a:solidFill>
                <a:effectLst/>
                <a:latin typeface="Arial" charset="0"/>
                <a:ea typeface="宋体" pitchFamily="2" charset="-122"/>
                <a:cs typeface="+mn-cs"/>
              </a:rPr>
              <a:t>。即使预设为</a:t>
            </a:r>
            <a:r>
              <a:rPr lang="en-US" altLang="zh-CN" sz="1200" kern="1200" dirty="0" err="1" smtClean="0">
                <a:solidFill>
                  <a:schemeClr val="tx1"/>
                </a:solidFill>
                <a:effectLst/>
                <a:latin typeface="Arial" charset="0"/>
                <a:ea typeface="宋体" pitchFamily="2" charset="-122"/>
                <a:cs typeface="+mn-cs"/>
              </a:rPr>
              <a:t>veryslow</a:t>
            </a:r>
            <a:r>
              <a:rPr lang="zh-CN" altLang="zh-CN" sz="1200" kern="1200" dirty="0" smtClean="0">
                <a:solidFill>
                  <a:schemeClr val="tx1"/>
                </a:solidFill>
                <a:effectLst/>
                <a:latin typeface="Arial" charset="0"/>
                <a:ea typeface="宋体" pitchFamily="2" charset="-122"/>
                <a:cs typeface="+mn-cs"/>
              </a:rPr>
              <a:t>，与</a:t>
            </a:r>
            <a:r>
              <a:rPr lang="en-US" altLang="zh-CN" sz="1200" kern="1200" dirty="0" smtClean="0">
                <a:solidFill>
                  <a:schemeClr val="tx1"/>
                </a:solidFill>
                <a:effectLst/>
                <a:latin typeface="Arial" charset="0"/>
                <a:ea typeface="宋体" pitchFamily="2" charset="-122"/>
                <a:cs typeface="+mn-cs"/>
              </a:rPr>
              <a:t>X264</a:t>
            </a:r>
            <a:r>
              <a:rPr lang="zh-CN" altLang="zh-CN" sz="1200" kern="1200" dirty="0" smtClean="0">
                <a:solidFill>
                  <a:schemeClr val="tx1"/>
                </a:solidFill>
                <a:effectLst/>
                <a:latin typeface="Arial" charset="0"/>
                <a:ea typeface="宋体" pitchFamily="2" charset="-122"/>
                <a:cs typeface="+mn-cs"/>
              </a:rPr>
              <a:t>编码器相比，</a:t>
            </a:r>
            <a:r>
              <a:rPr lang="en-US" altLang="zh-CN" sz="1200" kern="1200" dirty="0" smtClean="0">
                <a:solidFill>
                  <a:schemeClr val="tx1"/>
                </a:solidFill>
                <a:effectLst/>
                <a:latin typeface="Arial" charset="0"/>
                <a:ea typeface="宋体" pitchFamily="2" charset="-122"/>
                <a:cs typeface="+mn-cs"/>
              </a:rPr>
              <a:t>X265</a:t>
            </a:r>
            <a:r>
              <a:rPr lang="zh-CN" altLang="zh-CN" sz="1200" kern="1200" dirty="0" smtClean="0">
                <a:solidFill>
                  <a:schemeClr val="tx1"/>
                </a:solidFill>
                <a:effectLst/>
                <a:latin typeface="Arial" charset="0"/>
                <a:ea typeface="宋体" pitchFamily="2" charset="-122"/>
                <a:cs typeface="+mn-cs"/>
              </a:rPr>
              <a:t>编码器明显需要更长的时间，用</a:t>
            </a:r>
            <a:r>
              <a:rPr lang="en-US" altLang="zh-CN" sz="1200" kern="1200" dirty="0" smtClean="0">
                <a:solidFill>
                  <a:schemeClr val="tx1"/>
                </a:solidFill>
                <a:effectLst/>
                <a:latin typeface="Arial" charset="0"/>
                <a:ea typeface="宋体" pitchFamily="2" charset="-122"/>
                <a:cs typeface="+mn-cs"/>
              </a:rPr>
              <a:t>Ivy Bridge 3770k</a:t>
            </a:r>
            <a:r>
              <a:rPr lang="zh-CN" altLang="zh-CN" sz="1200" kern="1200" dirty="0" smtClean="0">
                <a:solidFill>
                  <a:schemeClr val="tx1"/>
                </a:solidFill>
                <a:effectLst/>
                <a:latin typeface="Arial" charset="0"/>
                <a:ea typeface="宋体" pitchFamily="2" charset="-122"/>
                <a:cs typeface="+mn-cs"/>
              </a:rPr>
              <a:t>对同样的文件进行编码，</a:t>
            </a:r>
            <a:r>
              <a:rPr lang="en-US" altLang="zh-CN" sz="1200" kern="1200" dirty="0" smtClean="0">
                <a:solidFill>
                  <a:schemeClr val="tx1"/>
                </a:solidFill>
                <a:effectLst/>
                <a:latin typeface="Arial" charset="0"/>
                <a:ea typeface="宋体" pitchFamily="2" charset="-122"/>
                <a:cs typeface="+mn-cs"/>
              </a:rPr>
              <a:t>H.264</a:t>
            </a:r>
            <a:r>
              <a:rPr lang="zh-CN" altLang="zh-CN" sz="1200" kern="1200" dirty="0" smtClean="0">
                <a:solidFill>
                  <a:schemeClr val="tx1"/>
                </a:solidFill>
                <a:effectLst/>
                <a:latin typeface="Arial" charset="0"/>
                <a:ea typeface="宋体" pitchFamily="2" charset="-122"/>
                <a:cs typeface="+mn-cs"/>
              </a:rPr>
              <a:t>需要</a:t>
            </a:r>
            <a:r>
              <a:rPr lang="en-US" altLang="zh-CN" sz="1200" kern="1200" dirty="0" smtClean="0">
                <a:solidFill>
                  <a:schemeClr val="tx1"/>
                </a:solidFill>
                <a:effectLst/>
                <a:latin typeface="Arial" charset="0"/>
                <a:ea typeface="宋体" pitchFamily="2" charset="-122"/>
                <a:cs typeface="+mn-cs"/>
              </a:rPr>
              <a:t>129</a:t>
            </a:r>
            <a:r>
              <a:rPr lang="zh-CN" altLang="zh-CN" sz="1200" kern="1200" dirty="0" smtClean="0">
                <a:solidFill>
                  <a:schemeClr val="tx1"/>
                </a:solidFill>
                <a:effectLst/>
                <a:latin typeface="Arial" charset="0"/>
                <a:ea typeface="宋体" pitchFamily="2" charset="-122"/>
                <a:cs typeface="+mn-cs"/>
              </a:rPr>
              <a:t>秒，而</a:t>
            </a:r>
            <a:r>
              <a:rPr lang="en-US" altLang="zh-CN" sz="1200" kern="1200" dirty="0" smtClean="0">
                <a:solidFill>
                  <a:schemeClr val="tx1"/>
                </a:solidFill>
                <a:effectLst/>
                <a:latin typeface="Arial" charset="0"/>
                <a:ea typeface="宋体" pitchFamily="2" charset="-122"/>
                <a:cs typeface="+mn-cs"/>
              </a:rPr>
              <a:t>H.265</a:t>
            </a:r>
            <a:r>
              <a:rPr lang="zh-CN" altLang="zh-CN" sz="1200" kern="1200" dirty="0" smtClean="0">
                <a:solidFill>
                  <a:schemeClr val="tx1"/>
                </a:solidFill>
                <a:effectLst/>
                <a:latin typeface="Arial" charset="0"/>
                <a:ea typeface="宋体" pitchFamily="2" charset="-122"/>
                <a:cs typeface="+mn-cs"/>
              </a:rPr>
              <a:t>需要的时间为</a:t>
            </a:r>
            <a:r>
              <a:rPr lang="en-US" altLang="zh-CN" sz="1200" kern="1200" dirty="0" smtClean="0">
                <a:solidFill>
                  <a:schemeClr val="tx1"/>
                </a:solidFill>
                <a:effectLst/>
                <a:latin typeface="Arial" charset="0"/>
                <a:ea typeface="宋体" pitchFamily="2" charset="-122"/>
                <a:cs typeface="+mn-cs"/>
              </a:rPr>
              <a:t>247</a:t>
            </a:r>
            <a:r>
              <a:rPr lang="zh-CN" altLang="zh-CN" sz="1200" kern="1200" dirty="0" smtClean="0">
                <a:solidFill>
                  <a:schemeClr val="tx1"/>
                </a:solidFill>
                <a:effectLst/>
                <a:latin typeface="Arial" charset="0"/>
                <a:ea typeface="宋体" pitchFamily="2" charset="-122"/>
                <a:cs typeface="+mn-cs"/>
              </a:rPr>
              <a:t>秒。但是记住，这仅是非常早期的软件版本。</a:t>
            </a:r>
          </a:p>
          <a:p>
            <a:endParaRPr lang="en-US" altLang="zh-CN" dirty="0" smtClean="0"/>
          </a:p>
          <a:p>
            <a:endParaRPr lang="en-US" altLang="zh-CN" smtClean="0"/>
          </a:p>
          <a:p>
            <a:endParaRPr lang="zh-CN" altLang="en-US"/>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84</a:t>
            </a:fld>
            <a:endParaRPr lang="en-US" altLang="zh-CN"/>
          </a:p>
        </p:txBody>
      </p:sp>
    </p:spTree>
    <p:extLst>
      <p:ext uri="{BB962C8B-B14F-4D97-AF65-F5344CB8AC3E}">
        <p14:creationId xmlns:p14="http://schemas.microsoft.com/office/powerpoint/2010/main" val="395757069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85</a:t>
            </a:fld>
            <a:endParaRPr lang="en-US" altLang="zh-CN"/>
          </a:p>
        </p:txBody>
      </p:sp>
    </p:spTree>
    <p:extLst>
      <p:ext uri="{BB962C8B-B14F-4D97-AF65-F5344CB8AC3E}">
        <p14:creationId xmlns:p14="http://schemas.microsoft.com/office/powerpoint/2010/main" val="127777544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sz="1200" kern="1200" dirty="0" smtClean="0">
                <a:solidFill>
                  <a:schemeClr val="tx1"/>
                </a:solidFill>
                <a:latin typeface="Arial" charset="0"/>
                <a:ea typeface="宋体" pitchFamily="2" charset="-122"/>
                <a:cs typeface="+mn-cs"/>
              </a:rPr>
              <a:t>MaliT76X</a:t>
            </a:r>
            <a:r>
              <a:rPr lang="zh-CN" altLang="en-US" dirty="0" smtClean="0"/>
              <a:t>核心，结合</a:t>
            </a:r>
            <a:r>
              <a:rPr lang="en-US" altLang="zh-CN" sz="1200" kern="1200" dirty="0" smtClean="0">
                <a:solidFill>
                  <a:schemeClr val="tx1"/>
                </a:solidFill>
                <a:latin typeface="Arial" charset="0"/>
                <a:ea typeface="宋体" pitchFamily="2" charset="-122"/>
                <a:cs typeface="+mn-cs"/>
              </a:rPr>
              <a:t>16</a:t>
            </a:r>
            <a:r>
              <a:rPr lang="zh-CN" altLang="en-US" dirty="0" smtClean="0"/>
              <a:t>个统一渲染着色器的配置，使得其要比目前市场主流的</a:t>
            </a:r>
            <a:r>
              <a:rPr lang="en-US" altLang="zh-CN" sz="1200" kern="1200" dirty="0" smtClean="0">
                <a:solidFill>
                  <a:schemeClr val="tx1"/>
                </a:solidFill>
                <a:latin typeface="Arial" charset="0"/>
                <a:ea typeface="宋体" pitchFamily="2" charset="-122"/>
                <a:cs typeface="+mn-cs"/>
              </a:rPr>
              <a:t>Mali-400MP4</a:t>
            </a:r>
            <a:r>
              <a:rPr lang="zh-CN" altLang="en-US" dirty="0" smtClean="0"/>
              <a:t>整整提升了</a:t>
            </a:r>
            <a:r>
              <a:rPr lang="en-US" altLang="zh-CN" sz="1200" kern="1200" dirty="0" smtClean="0">
                <a:solidFill>
                  <a:schemeClr val="tx1"/>
                </a:solidFill>
                <a:latin typeface="Arial" charset="0"/>
                <a:ea typeface="宋体" pitchFamily="2" charset="-122"/>
                <a:cs typeface="+mn-cs"/>
              </a:rPr>
              <a:t>500%</a:t>
            </a:r>
            <a:r>
              <a:rPr lang="zh-CN" altLang="en-US" dirty="0" smtClean="0"/>
              <a:t>，比</a:t>
            </a:r>
            <a:r>
              <a:rPr lang="zh-CN" altLang="en-US" sz="1200" kern="1200" dirty="0" smtClean="0">
                <a:solidFill>
                  <a:schemeClr val="tx1"/>
                </a:solidFill>
                <a:latin typeface="Arial" charset="0"/>
                <a:ea typeface="宋体" pitchFamily="2" charset="-122"/>
                <a:cs typeface="+mn-cs"/>
              </a:rPr>
              <a:t> </a:t>
            </a:r>
            <a:r>
              <a:rPr lang="en-US" altLang="zh-CN" sz="1200" kern="1200" dirty="0" smtClean="0">
                <a:solidFill>
                  <a:schemeClr val="tx1"/>
                </a:solidFill>
                <a:latin typeface="Arial" charset="0"/>
                <a:ea typeface="宋体" pitchFamily="2" charset="-122"/>
                <a:cs typeface="+mn-cs"/>
              </a:rPr>
              <a:t>Mali-T604 </a:t>
            </a:r>
            <a:r>
              <a:rPr lang="zh-CN" altLang="en-US" dirty="0" smtClean="0"/>
              <a:t>提升</a:t>
            </a:r>
            <a:r>
              <a:rPr lang="en-US" altLang="zh-CN" sz="1200" kern="1200" dirty="0" smtClean="0">
                <a:solidFill>
                  <a:schemeClr val="tx1"/>
                </a:solidFill>
                <a:latin typeface="Arial" charset="0"/>
                <a:ea typeface="宋体" pitchFamily="2" charset="-122"/>
                <a:cs typeface="+mn-cs"/>
              </a:rPr>
              <a:t>400%</a:t>
            </a:r>
            <a:r>
              <a:rPr lang="zh-CN" altLang="en-US" dirty="0" smtClean="0"/>
              <a:t>，绝对是最快的</a:t>
            </a:r>
            <a:r>
              <a:rPr lang="en-US" altLang="zh-CN" sz="1200" kern="1200" dirty="0" smtClean="0">
                <a:solidFill>
                  <a:schemeClr val="tx1"/>
                </a:solidFill>
                <a:latin typeface="Arial" charset="0"/>
                <a:ea typeface="宋体" pitchFamily="2" charset="-122"/>
                <a:cs typeface="+mn-cs"/>
              </a:rPr>
              <a:t>GPU</a:t>
            </a:r>
            <a:r>
              <a:rPr lang="zh-CN" altLang="en-US" dirty="0" smtClean="0"/>
              <a:t>！同时支持多项内存压缩技术，如</a:t>
            </a:r>
            <a:r>
              <a:rPr lang="en-US" altLang="zh-CN" dirty="0" smtClean="0"/>
              <a:t>ARM </a:t>
            </a:r>
            <a:r>
              <a:rPr lang="zh-CN" altLang="en-US" dirty="0" smtClean="0"/>
              <a:t>帧缓冲压缩格式</a:t>
            </a:r>
            <a:r>
              <a:rPr lang="en-US" altLang="zh-CN" dirty="0" smtClean="0"/>
              <a:t>(</a:t>
            </a:r>
            <a:r>
              <a:rPr lang="en-US" altLang="zh-CN" dirty="0" err="1" smtClean="0"/>
              <a:t>ARMFrame</a:t>
            </a:r>
            <a:r>
              <a:rPr lang="en-US" altLang="zh-CN" dirty="0" smtClean="0"/>
              <a:t> Buffer Compression)</a:t>
            </a:r>
            <a:r>
              <a:rPr lang="zh-CN" altLang="en-US" dirty="0" smtClean="0"/>
              <a:t>、</a:t>
            </a:r>
            <a:r>
              <a:rPr lang="en-US" altLang="zh-CN" dirty="0" smtClean="0"/>
              <a:t>ASTC</a:t>
            </a:r>
            <a:r>
              <a:rPr lang="zh-CN" altLang="en-US" dirty="0" smtClean="0"/>
              <a:t>纹理压缩技术、以及</a:t>
            </a:r>
            <a:r>
              <a:rPr lang="en-US" altLang="zh-CN" dirty="0" err="1" smtClean="0"/>
              <a:t>TransactionElimination</a:t>
            </a:r>
            <a:r>
              <a:rPr lang="zh-CN" altLang="en-US" dirty="0" smtClean="0"/>
              <a:t>智能消除技术。</a:t>
            </a:r>
          </a:p>
          <a:p>
            <a:endParaRPr lang="en-US" altLang="zh-CN" sz="1200" b="1" kern="1200" dirty="0" smtClean="0">
              <a:solidFill>
                <a:schemeClr val="tx1"/>
              </a:solidFill>
              <a:latin typeface="Arial" charset="0"/>
              <a:ea typeface="宋体" pitchFamily="2" charset="-122"/>
              <a:cs typeface="+mn-cs"/>
            </a:endParaRPr>
          </a:p>
          <a:p>
            <a:r>
              <a:rPr lang="en-US" altLang="zh-CN" sz="1200" b="1" kern="1200" dirty="0" smtClean="0">
                <a:solidFill>
                  <a:schemeClr val="tx1"/>
                </a:solidFill>
                <a:latin typeface="Arial" charset="0"/>
                <a:ea typeface="宋体" pitchFamily="2" charset="-122"/>
                <a:cs typeface="+mn-cs"/>
              </a:rPr>
              <a:t>ARM </a:t>
            </a:r>
            <a:r>
              <a:rPr lang="zh-CN" altLang="en-US" b="1" dirty="0" smtClean="0"/>
              <a:t>帧缓冲压缩格式</a:t>
            </a:r>
            <a:r>
              <a:rPr lang="zh-CN" altLang="en-US" dirty="0" smtClean="0"/>
              <a:t>最大特点是引入了</a:t>
            </a:r>
            <a:r>
              <a:rPr lang="en-US" altLang="zh-CN" sz="1200" kern="1200" dirty="0" smtClean="0">
                <a:solidFill>
                  <a:schemeClr val="tx1"/>
                </a:solidFill>
                <a:latin typeface="Arial" charset="0"/>
                <a:ea typeface="宋体" pitchFamily="2" charset="-122"/>
                <a:cs typeface="+mn-cs"/>
              </a:rPr>
              <a:t>Transaction Elimination</a:t>
            </a:r>
            <a:r>
              <a:rPr lang="zh-CN" altLang="en-US" dirty="0" smtClean="0"/>
              <a:t>智能消除技术，该技术能够提供快速、实时的无损压缩与解压缩，最大限度地减少</a:t>
            </a:r>
            <a:r>
              <a:rPr lang="en-US" altLang="zh-CN" sz="1200" kern="1200" dirty="0" err="1" smtClean="0">
                <a:solidFill>
                  <a:schemeClr val="tx1"/>
                </a:solidFill>
                <a:latin typeface="Arial" charset="0"/>
                <a:ea typeface="宋体" pitchFamily="2" charset="-122"/>
                <a:cs typeface="+mn-cs"/>
              </a:rPr>
              <a:t>SoC</a:t>
            </a:r>
            <a:r>
              <a:rPr lang="en-US" altLang="zh-CN" sz="1200" kern="1200" dirty="0" smtClean="0">
                <a:solidFill>
                  <a:schemeClr val="tx1"/>
                </a:solidFill>
                <a:latin typeface="Arial" charset="0"/>
                <a:ea typeface="宋体" pitchFamily="2" charset="-122"/>
                <a:cs typeface="+mn-cs"/>
              </a:rPr>
              <a:t> </a:t>
            </a:r>
            <a:r>
              <a:rPr lang="zh-CN" altLang="en-US" dirty="0" smtClean="0"/>
              <a:t>内不同</a:t>
            </a:r>
            <a:r>
              <a:rPr lang="zh-CN" altLang="en-US" sz="1200" kern="1200" dirty="0" smtClean="0">
                <a:solidFill>
                  <a:schemeClr val="tx1"/>
                </a:solidFill>
                <a:latin typeface="Arial" charset="0"/>
                <a:ea typeface="宋体" pitchFamily="2" charset="-122"/>
                <a:cs typeface="+mn-cs"/>
              </a:rPr>
              <a:t> </a:t>
            </a:r>
            <a:r>
              <a:rPr lang="en-US" altLang="zh-CN" sz="1200" kern="1200" dirty="0" smtClean="0">
                <a:solidFill>
                  <a:schemeClr val="tx1"/>
                </a:solidFill>
                <a:latin typeface="Arial" charset="0"/>
                <a:ea typeface="宋体" pitchFamily="2" charset="-122"/>
                <a:cs typeface="+mn-cs"/>
              </a:rPr>
              <a:t>IP </a:t>
            </a:r>
            <a:r>
              <a:rPr lang="zh-CN" altLang="en-US" dirty="0" smtClean="0"/>
              <a:t>块之间的数据传输量，在减少了整个系统的带宽同时将相应功耗降低近</a:t>
            </a:r>
            <a:r>
              <a:rPr lang="en-US" altLang="zh-CN" sz="1200" kern="1200" dirty="0" smtClean="0">
                <a:solidFill>
                  <a:schemeClr val="tx1"/>
                </a:solidFill>
                <a:latin typeface="Arial" charset="0"/>
                <a:ea typeface="宋体" pitchFamily="2" charset="-122"/>
                <a:cs typeface="+mn-cs"/>
              </a:rPr>
              <a:t>50% </a:t>
            </a:r>
            <a:r>
              <a:rPr lang="zh-CN" altLang="en-US" dirty="0" smtClean="0"/>
              <a:t>。</a:t>
            </a:r>
          </a:p>
          <a:p>
            <a:r>
              <a:rPr lang="zh-CN" altLang="en-US" sz="1200" kern="1200" dirty="0" smtClean="0">
                <a:solidFill>
                  <a:schemeClr val="tx1"/>
                </a:solidFill>
                <a:latin typeface="Arial" charset="0"/>
                <a:ea typeface="宋体" pitchFamily="2" charset="-122"/>
                <a:cs typeface="+mn-cs"/>
              </a:rPr>
              <a:t>        </a:t>
            </a:r>
            <a:r>
              <a:rPr lang="en-US" altLang="zh-CN" sz="1200" b="1" kern="1200" dirty="0" smtClean="0">
                <a:solidFill>
                  <a:schemeClr val="tx1"/>
                </a:solidFill>
                <a:latin typeface="Arial" charset="0"/>
                <a:ea typeface="宋体" pitchFamily="2" charset="-122"/>
                <a:cs typeface="+mn-cs"/>
              </a:rPr>
              <a:t>ASTC</a:t>
            </a:r>
            <a:r>
              <a:rPr lang="zh-CN" altLang="en-US" b="1" dirty="0" smtClean="0"/>
              <a:t>技术是</a:t>
            </a:r>
            <a:r>
              <a:rPr lang="en-US" altLang="zh-CN" sz="1200" b="1" kern="1200" dirty="0" err="1" smtClean="0">
                <a:solidFill>
                  <a:schemeClr val="tx1"/>
                </a:solidFill>
                <a:latin typeface="Arial" charset="0"/>
                <a:ea typeface="宋体" pitchFamily="2" charset="-122"/>
                <a:cs typeface="+mn-cs"/>
              </a:rPr>
              <a:t>OpenGLES</a:t>
            </a:r>
            <a:r>
              <a:rPr lang="en-US" altLang="zh-CN" sz="1200" b="1" kern="1200" dirty="0" smtClean="0">
                <a:solidFill>
                  <a:schemeClr val="tx1"/>
                </a:solidFill>
                <a:latin typeface="Arial" charset="0"/>
                <a:ea typeface="宋体" pitchFamily="2" charset="-122"/>
                <a:cs typeface="+mn-cs"/>
              </a:rPr>
              <a:t> 3.0</a:t>
            </a:r>
            <a:r>
              <a:rPr lang="zh-CN" altLang="en-US" b="1" dirty="0" smtClean="0"/>
              <a:t>引入的新纹理压缩技术</a:t>
            </a:r>
            <a:r>
              <a:rPr lang="zh-CN" altLang="en-US" dirty="0" smtClean="0"/>
              <a:t>，最精彩之处在于它允许压缩你能想象到的任何纹理，能够将</a:t>
            </a:r>
            <a:r>
              <a:rPr lang="zh-CN" altLang="en-US" dirty="0" smtClean="0">
                <a:hlinkClick r:id="rId3"/>
              </a:rPr>
              <a:t>应用</a:t>
            </a:r>
            <a:r>
              <a:rPr lang="zh-CN" altLang="en-US" dirty="0" smtClean="0"/>
              <a:t>程序使用的所有纹理都进行压缩，进一步减少了</a:t>
            </a:r>
            <a:r>
              <a:rPr lang="en-US" altLang="zh-CN" sz="1200" kern="1200" dirty="0" smtClean="0">
                <a:solidFill>
                  <a:schemeClr val="tx1"/>
                </a:solidFill>
                <a:latin typeface="Arial" charset="0"/>
                <a:ea typeface="宋体" pitchFamily="2" charset="-122"/>
                <a:cs typeface="+mn-cs"/>
              </a:rPr>
              <a:t>Mali GPU</a:t>
            </a:r>
            <a:r>
              <a:rPr lang="zh-CN" altLang="en-US" dirty="0" smtClean="0"/>
              <a:t>的内存带宽和内存占用，同时节省能耗。</a:t>
            </a:r>
          </a:p>
          <a:p>
            <a:r>
              <a:rPr lang="zh-CN" altLang="en-US" sz="1200" kern="1200" dirty="0" smtClean="0">
                <a:solidFill>
                  <a:schemeClr val="tx1"/>
                </a:solidFill>
                <a:latin typeface="Arial" charset="0"/>
                <a:ea typeface="宋体" pitchFamily="2" charset="-122"/>
                <a:cs typeface="+mn-cs"/>
              </a:rPr>
              <a:t>   </a:t>
            </a:r>
            <a:r>
              <a:rPr lang="zh-CN" altLang="en-US" dirty="0" smtClean="0"/>
              <a:t>这两项可以节省</a:t>
            </a:r>
            <a:r>
              <a:rPr lang="en-US" altLang="zh-CN" sz="1200" kern="1200" dirty="0" smtClean="0">
                <a:solidFill>
                  <a:schemeClr val="tx1"/>
                </a:solidFill>
                <a:latin typeface="Arial" charset="0"/>
                <a:ea typeface="宋体" pitchFamily="2" charset="-122"/>
                <a:cs typeface="+mn-cs"/>
              </a:rPr>
              <a:t>50%</a:t>
            </a:r>
            <a:r>
              <a:rPr lang="zh-CN" altLang="en-US" dirty="0" smtClean="0"/>
              <a:t>的带宽。除性能强劲外，</a:t>
            </a:r>
            <a:r>
              <a:rPr lang="en-US" altLang="zh-CN" sz="1200" kern="1200" dirty="0" smtClean="0">
                <a:solidFill>
                  <a:schemeClr val="tx1"/>
                </a:solidFill>
                <a:latin typeface="Arial" charset="0"/>
                <a:ea typeface="宋体" pitchFamily="2" charset="-122"/>
                <a:cs typeface="+mn-cs"/>
              </a:rPr>
              <a:t>Mali T76X</a:t>
            </a:r>
            <a:r>
              <a:rPr lang="zh-CN" altLang="en-US" dirty="0" smtClean="0"/>
              <a:t>还支持</a:t>
            </a:r>
            <a:r>
              <a:rPr lang="en-US" altLang="zh-CN" sz="1200" kern="1200" dirty="0" smtClean="0">
                <a:solidFill>
                  <a:schemeClr val="tx1"/>
                </a:solidFill>
                <a:latin typeface="Arial" charset="0"/>
                <a:ea typeface="宋体" pitchFamily="2" charset="-122"/>
                <a:cs typeface="+mn-cs"/>
              </a:rPr>
              <a:t>GPGPU(</a:t>
            </a:r>
            <a:r>
              <a:rPr lang="zh-CN" altLang="en-US" dirty="0" smtClean="0"/>
              <a:t>通用计算图形处理器</a:t>
            </a:r>
            <a:r>
              <a:rPr lang="en-US" altLang="zh-CN" sz="1200" kern="1200" dirty="0" smtClean="0">
                <a:solidFill>
                  <a:schemeClr val="tx1"/>
                </a:solidFill>
                <a:latin typeface="Arial" charset="0"/>
                <a:ea typeface="宋体" pitchFamily="2" charset="-122"/>
                <a:cs typeface="+mn-cs"/>
              </a:rPr>
              <a:t>)</a:t>
            </a:r>
            <a:r>
              <a:rPr lang="zh-CN" altLang="en-US" dirty="0" smtClean="0"/>
              <a:t>加速复杂和计算密集型算法或操作等等。通过强大的图像处理能力，可以辨别出摄像头画面上运动的物体，利用其高效的性能进行实时渲染，为大家带来更完美的高清体验。</a:t>
            </a:r>
          </a:p>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89</a:t>
            </a:fld>
            <a:endParaRPr lang="en-US" altLang="zh-CN"/>
          </a:p>
        </p:txBody>
      </p:sp>
    </p:spTree>
    <p:extLst>
      <p:ext uri="{BB962C8B-B14F-4D97-AF65-F5344CB8AC3E}">
        <p14:creationId xmlns:p14="http://schemas.microsoft.com/office/powerpoint/2010/main" val="24731175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92</a:t>
            </a:fld>
            <a:endParaRPr lang="en-US" altLang="zh-CN"/>
          </a:p>
        </p:txBody>
      </p:sp>
    </p:spTree>
    <p:extLst>
      <p:ext uri="{BB962C8B-B14F-4D97-AF65-F5344CB8AC3E}">
        <p14:creationId xmlns:p14="http://schemas.microsoft.com/office/powerpoint/2010/main" val="388380746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zh-CN" b="0" dirty="0" smtClean="0">
                <a:latin typeface="微软雅黑" panose="020B0503020204020204" pitchFamily="34" charset="-122"/>
                <a:ea typeface="微软雅黑" panose="020B0503020204020204" pitchFamily="34" charset="-122"/>
              </a:rPr>
              <a:t>国内将</a:t>
            </a:r>
            <a:r>
              <a:rPr lang="en-US" altLang="zh-CN" b="0" dirty="0" smtClean="0">
                <a:latin typeface="微软雅黑" panose="020B0503020204020204" pitchFamily="34" charset="-122"/>
                <a:ea typeface="微软雅黑" panose="020B0503020204020204" pitchFamily="34" charset="-122"/>
              </a:rPr>
              <a:t>H.265</a:t>
            </a:r>
            <a:r>
              <a:rPr lang="zh-CN" altLang="zh-CN" b="0" dirty="0" smtClean="0">
                <a:latin typeface="微软雅黑" panose="020B0503020204020204" pitchFamily="34" charset="-122"/>
                <a:ea typeface="微软雅黑" panose="020B0503020204020204" pitchFamily="34" charset="-122"/>
              </a:rPr>
              <a:t>技术市场化应用到视频播放上，同时又是自主研发掌握核心技术的仅</a:t>
            </a:r>
            <a:r>
              <a:rPr lang="en-US" altLang="zh-CN" b="0" dirty="0" smtClean="0">
                <a:latin typeface="微软雅黑" panose="020B0503020204020204" pitchFamily="34" charset="-122"/>
                <a:ea typeface="微软雅黑" panose="020B0503020204020204" pitchFamily="34" charset="-122"/>
              </a:rPr>
              <a:t>PPS</a:t>
            </a:r>
            <a:r>
              <a:rPr lang="zh-CN" altLang="zh-CN" b="0" dirty="0" smtClean="0">
                <a:latin typeface="微软雅黑" panose="020B0503020204020204" pitchFamily="34" charset="-122"/>
                <a:ea typeface="微软雅黑" panose="020B0503020204020204" pitchFamily="34" charset="-122"/>
              </a:rPr>
              <a:t>一家。</a:t>
            </a:r>
            <a:endParaRPr lang="zh-CN" altLang="en-US" b="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93</a:t>
            </a:fld>
            <a:endParaRPr lang="en-US" altLang="zh-CN"/>
          </a:p>
        </p:txBody>
      </p:sp>
    </p:spTree>
    <p:extLst>
      <p:ext uri="{BB962C8B-B14F-4D97-AF65-F5344CB8AC3E}">
        <p14:creationId xmlns:p14="http://schemas.microsoft.com/office/powerpoint/2010/main" val="3883807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22</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zh-CN" altLang="zh-CN" b="0" dirty="0" smtClean="0">
                <a:latin typeface="微软雅黑" panose="020B0503020204020204" pitchFamily="34" charset="-122"/>
                <a:ea typeface="微软雅黑" panose="020B0503020204020204" pitchFamily="34" charset="-122"/>
              </a:rPr>
              <a:t>国内将</a:t>
            </a:r>
            <a:r>
              <a:rPr lang="en-US" altLang="zh-CN" b="0" dirty="0" smtClean="0">
                <a:latin typeface="微软雅黑" panose="020B0503020204020204" pitchFamily="34" charset="-122"/>
                <a:ea typeface="微软雅黑" panose="020B0503020204020204" pitchFamily="34" charset="-122"/>
              </a:rPr>
              <a:t>H.265</a:t>
            </a:r>
            <a:r>
              <a:rPr lang="zh-CN" altLang="zh-CN" b="0" dirty="0" smtClean="0">
                <a:latin typeface="微软雅黑" panose="020B0503020204020204" pitchFamily="34" charset="-122"/>
                <a:ea typeface="微软雅黑" panose="020B0503020204020204" pitchFamily="34" charset="-122"/>
              </a:rPr>
              <a:t>技术市场化应用到视频播放上，同时又是自主研发掌握核心技术的仅</a:t>
            </a:r>
            <a:r>
              <a:rPr lang="en-US" altLang="zh-CN" b="0" dirty="0" smtClean="0">
                <a:latin typeface="微软雅黑" panose="020B0503020204020204" pitchFamily="34" charset="-122"/>
                <a:ea typeface="微软雅黑" panose="020B0503020204020204" pitchFamily="34" charset="-122"/>
              </a:rPr>
              <a:t>PPS</a:t>
            </a:r>
            <a:r>
              <a:rPr lang="zh-CN" altLang="zh-CN" b="0" dirty="0" smtClean="0">
                <a:latin typeface="微软雅黑" panose="020B0503020204020204" pitchFamily="34" charset="-122"/>
                <a:ea typeface="微软雅黑" panose="020B0503020204020204" pitchFamily="34" charset="-122"/>
              </a:rPr>
              <a:t>一家。</a:t>
            </a:r>
            <a:endParaRPr lang="zh-CN" altLang="en-US" b="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94</a:t>
            </a:fld>
            <a:endParaRPr lang="en-US" altLang="zh-CN"/>
          </a:p>
        </p:txBody>
      </p:sp>
    </p:spTree>
    <p:extLst>
      <p:ext uri="{BB962C8B-B14F-4D97-AF65-F5344CB8AC3E}">
        <p14:creationId xmlns:p14="http://schemas.microsoft.com/office/powerpoint/2010/main" val="388380746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i="0" u="none" strike="noStrike" kern="1200" baseline="30000" dirty="0" smtClean="0">
              <a:solidFill>
                <a:schemeClr val="tx1"/>
              </a:solidFill>
              <a:effectLst/>
              <a:latin typeface="Arial" charset="0"/>
              <a:ea typeface="宋体" pitchFamily="2" charset="-122"/>
              <a:cs typeface="+mn-cs"/>
            </a:endParaRPr>
          </a:p>
          <a:p>
            <a:r>
              <a:rPr lang="zh-CN" altLang="en-US" sz="1200" b="0" i="0" kern="1200" dirty="0" smtClean="0">
                <a:solidFill>
                  <a:schemeClr val="tx1"/>
                </a:solidFill>
                <a:effectLst/>
                <a:latin typeface="Arial" charset="0"/>
                <a:ea typeface="宋体" pitchFamily="2" charset="-122"/>
                <a:cs typeface="+mn-cs"/>
              </a:rPr>
              <a:t>峰值信噪比（</a:t>
            </a:r>
            <a:r>
              <a:rPr lang="en-US" altLang="zh-CN" sz="1200" b="0" i="0" kern="1200" dirty="0" smtClean="0">
                <a:solidFill>
                  <a:schemeClr val="tx1"/>
                </a:solidFill>
                <a:effectLst/>
                <a:latin typeface="Arial" charset="0"/>
                <a:ea typeface="宋体" pitchFamily="2" charset="-122"/>
                <a:cs typeface="+mn-cs"/>
              </a:rPr>
              <a:t>peak signal-to-noise </a:t>
            </a:r>
            <a:r>
              <a:rPr lang="en-US" altLang="zh-CN" sz="1200" b="0" i="0" kern="1200" dirty="0" err="1" smtClean="0">
                <a:solidFill>
                  <a:schemeClr val="tx1"/>
                </a:solidFill>
                <a:effectLst/>
                <a:latin typeface="Arial" charset="0"/>
                <a:ea typeface="宋体" pitchFamily="2" charset="-122"/>
                <a:cs typeface="+mn-cs"/>
              </a:rPr>
              <a:t>ratio,PSNR</a:t>
            </a:r>
            <a:r>
              <a:rPr lang="zh-CN" altLang="en-US" sz="1200" b="0" i="0" kern="1200" dirty="0" smtClean="0">
                <a:solidFill>
                  <a:schemeClr val="tx1"/>
                </a:solidFill>
                <a:effectLst/>
                <a:latin typeface="Arial" charset="0"/>
                <a:ea typeface="宋体" pitchFamily="2" charset="-122"/>
                <a:cs typeface="+mn-cs"/>
              </a:rPr>
              <a:t>，单位</a:t>
            </a:r>
            <a:r>
              <a:rPr lang="en-US" altLang="zh-CN" sz="1200" b="0" i="0" kern="1200" dirty="0" smtClean="0">
                <a:solidFill>
                  <a:schemeClr val="tx1"/>
                </a:solidFill>
                <a:effectLst/>
                <a:latin typeface="Arial" charset="0"/>
                <a:ea typeface="宋体" pitchFamily="2" charset="-122"/>
                <a:cs typeface="+mn-cs"/>
              </a:rPr>
              <a:t>dB</a:t>
            </a:r>
            <a:r>
              <a:rPr lang="zh-CN" altLang="en-US" sz="1200" b="0" i="0" kern="1200" dirty="0" smtClean="0">
                <a:solidFill>
                  <a:schemeClr val="tx1"/>
                </a:solidFill>
                <a:effectLst/>
                <a:latin typeface="Arial" charset="0"/>
                <a:ea typeface="宋体" pitchFamily="2" charset="-122"/>
                <a:cs typeface="+mn-cs"/>
              </a:rPr>
              <a:t>）作为视频处理后质量测量标准</a:t>
            </a:r>
            <a:r>
              <a:rPr lang="en-US" altLang="zh-CN" sz="1200" b="0" i="0" kern="1200" dirty="0" smtClean="0">
                <a:solidFill>
                  <a:schemeClr val="tx1"/>
                </a:solidFill>
                <a:effectLst/>
                <a:latin typeface="Arial" charset="0"/>
                <a:ea typeface="宋体" pitchFamily="2" charset="-122"/>
                <a:cs typeface="+mn-cs"/>
              </a:rPr>
              <a:t>:</a:t>
            </a:r>
          </a:p>
          <a:p>
            <a:r>
              <a:rPr lang="en-US" altLang="zh-CN" sz="1200" b="0" i="0" kern="1200" dirty="0" smtClean="0">
                <a:solidFill>
                  <a:schemeClr val="tx1"/>
                </a:solidFill>
                <a:effectLst/>
                <a:latin typeface="Arial" charset="0"/>
                <a:ea typeface="宋体" pitchFamily="2" charset="-122"/>
                <a:cs typeface="+mn-cs"/>
              </a:rPr>
              <a:t>PSNR</a:t>
            </a:r>
            <a:r>
              <a:rPr lang="zh-CN" altLang="en-US" sz="1200" b="0" i="0" kern="1200" dirty="0" smtClean="0">
                <a:solidFill>
                  <a:schemeClr val="tx1"/>
                </a:solidFill>
                <a:effectLst/>
                <a:latin typeface="Arial" charset="0"/>
                <a:ea typeface="宋体" pitchFamily="2" charset="-122"/>
                <a:cs typeface="+mn-cs"/>
              </a:rPr>
              <a:t>高于</a:t>
            </a:r>
            <a:r>
              <a:rPr lang="en-US" altLang="zh-CN" sz="1200" b="0" i="0" kern="1200" dirty="0" smtClean="0">
                <a:solidFill>
                  <a:schemeClr val="tx1"/>
                </a:solidFill>
                <a:effectLst/>
                <a:latin typeface="Arial" charset="0"/>
                <a:ea typeface="宋体" pitchFamily="2" charset="-122"/>
                <a:cs typeface="+mn-cs"/>
              </a:rPr>
              <a:t>40dB</a:t>
            </a:r>
            <a:r>
              <a:rPr lang="zh-CN" altLang="en-US" sz="1200" b="0" i="0" kern="1200" dirty="0" smtClean="0">
                <a:solidFill>
                  <a:schemeClr val="tx1"/>
                </a:solidFill>
                <a:effectLst/>
                <a:latin typeface="Arial" charset="0"/>
                <a:ea typeface="宋体" pitchFamily="2" charset="-122"/>
                <a:cs typeface="+mn-cs"/>
              </a:rPr>
              <a:t>说明图像质量极好（即非常接近原始图像），</a:t>
            </a:r>
          </a:p>
          <a:p>
            <a:r>
              <a:rPr lang="zh-CN" altLang="en-US" sz="1200" b="0" i="0" kern="1200" dirty="0" smtClean="0">
                <a:solidFill>
                  <a:schemeClr val="tx1"/>
                </a:solidFill>
                <a:effectLst/>
                <a:latin typeface="Arial" charset="0"/>
                <a:ea typeface="宋体" pitchFamily="2" charset="-122"/>
                <a:cs typeface="+mn-cs"/>
              </a:rPr>
              <a:t>在</a:t>
            </a:r>
            <a:r>
              <a:rPr lang="en-US" altLang="zh-CN" sz="1200" b="0" i="0" kern="1200" dirty="0" smtClean="0">
                <a:solidFill>
                  <a:schemeClr val="tx1"/>
                </a:solidFill>
                <a:effectLst/>
                <a:latin typeface="Arial" charset="0"/>
                <a:ea typeface="宋体" pitchFamily="2" charset="-122"/>
                <a:cs typeface="+mn-cs"/>
              </a:rPr>
              <a:t>30—40dB</a:t>
            </a:r>
            <a:r>
              <a:rPr lang="zh-CN" altLang="en-US" sz="1200" b="0" i="0" kern="1200" dirty="0" smtClean="0">
                <a:solidFill>
                  <a:schemeClr val="tx1"/>
                </a:solidFill>
                <a:effectLst/>
                <a:latin typeface="Arial" charset="0"/>
                <a:ea typeface="宋体" pitchFamily="2" charset="-122"/>
                <a:cs typeface="+mn-cs"/>
              </a:rPr>
              <a:t>通常表示图像质量是好的（即失真可以察觉但可以接受），</a:t>
            </a:r>
          </a:p>
          <a:p>
            <a:r>
              <a:rPr lang="zh-CN" altLang="en-US" sz="1200" b="0" i="0" kern="1200" dirty="0" smtClean="0">
                <a:solidFill>
                  <a:schemeClr val="tx1"/>
                </a:solidFill>
                <a:effectLst/>
                <a:latin typeface="Arial" charset="0"/>
                <a:ea typeface="宋体" pitchFamily="2" charset="-122"/>
                <a:cs typeface="+mn-cs"/>
              </a:rPr>
              <a:t>在</a:t>
            </a:r>
            <a:r>
              <a:rPr lang="en-US" altLang="zh-CN" sz="1200" b="0" i="0" kern="1200" dirty="0" smtClean="0">
                <a:solidFill>
                  <a:schemeClr val="tx1"/>
                </a:solidFill>
                <a:effectLst/>
                <a:latin typeface="Arial" charset="0"/>
                <a:ea typeface="宋体" pitchFamily="2" charset="-122"/>
                <a:cs typeface="+mn-cs"/>
              </a:rPr>
              <a:t>20—30dB</a:t>
            </a:r>
            <a:r>
              <a:rPr lang="zh-CN" altLang="en-US" sz="1200" b="0" i="0" kern="1200" dirty="0" smtClean="0">
                <a:solidFill>
                  <a:schemeClr val="tx1"/>
                </a:solidFill>
                <a:effectLst/>
                <a:latin typeface="Arial" charset="0"/>
                <a:ea typeface="宋体" pitchFamily="2" charset="-122"/>
                <a:cs typeface="+mn-cs"/>
              </a:rPr>
              <a:t>说明图像质量差；</a:t>
            </a:r>
          </a:p>
          <a:p>
            <a:r>
              <a:rPr lang="en-US" altLang="zh-CN" sz="1200" b="0" i="0" kern="1200" dirty="0" smtClean="0">
                <a:solidFill>
                  <a:schemeClr val="tx1"/>
                </a:solidFill>
                <a:effectLst/>
                <a:latin typeface="Arial" charset="0"/>
                <a:ea typeface="宋体" pitchFamily="2" charset="-122"/>
                <a:cs typeface="+mn-cs"/>
              </a:rPr>
              <a:t>PSNR</a:t>
            </a:r>
            <a:r>
              <a:rPr lang="zh-CN" altLang="en-US" sz="1200" b="0" i="0" kern="1200" dirty="0" smtClean="0">
                <a:solidFill>
                  <a:schemeClr val="tx1"/>
                </a:solidFill>
                <a:effectLst/>
                <a:latin typeface="Arial" charset="0"/>
                <a:ea typeface="宋体" pitchFamily="2" charset="-122"/>
                <a:cs typeface="+mn-cs"/>
              </a:rPr>
              <a:t>低于</a:t>
            </a:r>
            <a:r>
              <a:rPr lang="en-US" altLang="zh-CN" sz="1200" b="0" i="0" kern="1200" dirty="0" smtClean="0">
                <a:solidFill>
                  <a:schemeClr val="tx1"/>
                </a:solidFill>
                <a:effectLst/>
                <a:latin typeface="Arial" charset="0"/>
                <a:ea typeface="宋体" pitchFamily="2" charset="-122"/>
                <a:cs typeface="+mn-cs"/>
              </a:rPr>
              <a:t>20dB</a:t>
            </a:r>
            <a:r>
              <a:rPr lang="zh-CN" altLang="en-US" sz="1200" b="0" i="0" kern="1200" dirty="0" smtClean="0">
                <a:solidFill>
                  <a:schemeClr val="tx1"/>
                </a:solidFill>
                <a:effectLst/>
                <a:latin typeface="Arial" charset="0"/>
                <a:ea typeface="宋体" pitchFamily="2" charset="-122"/>
                <a:cs typeface="+mn-cs"/>
              </a:rPr>
              <a:t>图像不可接受。</a:t>
            </a:r>
          </a:p>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96</a:t>
            </a:fld>
            <a:endParaRPr lang="en-US" altLang="zh-CN"/>
          </a:p>
        </p:txBody>
      </p:sp>
    </p:spTree>
    <p:extLst>
      <p:ext uri="{BB962C8B-B14F-4D97-AF65-F5344CB8AC3E}">
        <p14:creationId xmlns:p14="http://schemas.microsoft.com/office/powerpoint/2010/main" val="26083626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97</a:t>
            </a:fld>
            <a:endParaRPr lang="en-US" altLang="zh-CN"/>
          </a:p>
        </p:txBody>
      </p:sp>
    </p:spTree>
    <p:extLst>
      <p:ext uri="{BB962C8B-B14F-4D97-AF65-F5344CB8AC3E}">
        <p14:creationId xmlns:p14="http://schemas.microsoft.com/office/powerpoint/2010/main" val="260836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23</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ACA3F1-F4DA-4E6B-938C-22BB5DC5E84B}" type="slidenum">
              <a:rPr lang="en-US" altLang="zh-CN" smtClean="0"/>
              <a:pPr/>
              <a:t>24</a:t>
            </a:fld>
            <a:endParaRPr lang="en-US" altLang="zh-CN"/>
          </a:p>
        </p:txBody>
      </p:sp>
    </p:spTree>
    <p:extLst>
      <p:ext uri="{BB962C8B-B14F-4D97-AF65-F5344CB8AC3E}">
        <p14:creationId xmlns:p14="http://schemas.microsoft.com/office/powerpoint/2010/main" val="35183870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60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860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kumimoji="1" sz="3500" b="1">
                <a:solidFill>
                  <a:schemeClr val="tx1"/>
                </a:solidFill>
                <a:latin typeface="Arial" charset="0"/>
                <a:ea typeface="隶书" pitchFamily="49" charset="-122"/>
              </a:defRPr>
            </a:lvl1pPr>
            <a:lvl2pPr marL="716798" indent="-275692" eaLnBrk="0" hangingPunct="0">
              <a:defRPr kumimoji="1" sz="3500" b="1">
                <a:solidFill>
                  <a:schemeClr val="tx1"/>
                </a:solidFill>
                <a:latin typeface="Arial" charset="0"/>
                <a:ea typeface="隶书" pitchFamily="49" charset="-122"/>
              </a:defRPr>
            </a:lvl2pPr>
            <a:lvl3pPr marL="1102766" indent="-220553" eaLnBrk="0" hangingPunct="0">
              <a:defRPr kumimoji="1" sz="3500" b="1">
                <a:solidFill>
                  <a:schemeClr val="tx1"/>
                </a:solidFill>
                <a:latin typeface="Arial" charset="0"/>
                <a:ea typeface="隶书" pitchFamily="49" charset="-122"/>
              </a:defRPr>
            </a:lvl3pPr>
            <a:lvl4pPr marL="1543873" indent="-220553" eaLnBrk="0" hangingPunct="0">
              <a:defRPr kumimoji="1" sz="3500" b="1">
                <a:solidFill>
                  <a:schemeClr val="tx1"/>
                </a:solidFill>
                <a:latin typeface="Arial" charset="0"/>
                <a:ea typeface="隶书" pitchFamily="49" charset="-122"/>
              </a:defRPr>
            </a:lvl4pPr>
            <a:lvl5pPr marL="1984980" indent="-220553" eaLnBrk="0" hangingPunct="0">
              <a:defRPr kumimoji="1" sz="3500" b="1">
                <a:solidFill>
                  <a:schemeClr val="tx1"/>
                </a:solidFill>
                <a:latin typeface="Arial" charset="0"/>
                <a:ea typeface="隶书" pitchFamily="49" charset="-122"/>
              </a:defRPr>
            </a:lvl5pPr>
            <a:lvl6pPr marL="2426086" indent="-220553" eaLnBrk="0" fontAlgn="base" hangingPunct="0">
              <a:spcBef>
                <a:spcPct val="0"/>
              </a:spcBef>
              <a:spcAft>
                <a:spcPct val="0"/>
              </a:spcAft>
              <a:defRPr kumimoji="1" sz="3500" b="1">
                <a:solidFill>
                  <a:schemeClr val="tx1"/>
                </a:solidFill>
                <a:latin typeface="Arial" charset="0"/>
                <a:ea typeface="隶书" pitchFamily="49" charset="-122"/>
              </a:defRPr>
            </a:lvl6pPr>
            <a:lvl7pPr marL="2867193" indent="-220553" eaLnBrk="0" fontAlgn="base" hangingPunct="0">
              <a:spcBef>
                <a:spcPct val="0"/>
              </a:spcBef>
              <a:spcAft>
                <a:spcPct val="0"/>
              </a:spcAft>
              <a:defRPr kumimoji="1" sz="3500" b="1">
                <a:solidFill>
                  <a:schemeClr val="tx1"/>
                </a:solidFill>
                <a:latin typeface="Arial" charset="0"/>
                <a:ea typeface="隶书" pitchFamily="49" charset="-122"/>
              </a:defRPr>
            </a:lvl7pPr>
            <a:lvl8pPr marL="3308299" indent="-220553" eaLnBrk="0" fontAlgn="base" hangingPunct="0">
              <a:spcBef>
                <a:spcPct val="0"/>
              </a:spcBef>
              <a:spcAft>
                <a:spcPct val="0"/>
              </a:spcAft>
              <a:defRPr kumimoji="1" sz="3500" b="1">
                <a:solidFill>
                  <a:schemeClr val="tx1"/>
                </a:solidFill>
                <a:latin typeface="Arial" charset="0"/>
                <a:ea typeface="隶书" pitchFamily="49" charset="-122"/>
              </a:defRPr>
            </a:lvl8pPr>
            <a:lvl9pPr marL="3749406" indent="-220553" eaLnBrk="0" fontAlgn="base" hangingPunct="0">
              <a:spcBef>
                <a:spcPct val="0"/>
              </a:spcBef>
              <a:spcAft>
                <a:spcPct val="0"/>
              </a:spcAft>
              <a:defRPr kumimoji="1" sz="3500" b="1">
                <a:solidFill>
                  <a:schemeClr val="tx1"/>
                </a:solidFill>
                <a:latin typeface="Arial" charset="0"/>
                <a:ea typeface="隶书" pitchFamily="49" charset="-122"/>
              </a:defRPr>
            </a:lvl9pPr>
          </a:lstStyle>
          <a:p>
            <a:pPr eaLnBrk="1" hangingPunct="1"/>
            <a:fld id="{529E6445-CCB0-4B86-AF3A-FC08EC099449}" type="slidenum">
              <a:rPr lang="zh-CN" altLang="en-US" sz="1200"/>
              <a:pPr eaLnBrk="1" hangingPunct="1"/>
              <a:t>25</a:t>
            </a:fld>
            <a:endParaRPr lang="zh-CN"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b="0">
                <a:latin typeface="Arial" charset="0"/>
                <a:ea typeface="宋体" charset="-122"/>
                <a:cs typeface="+mn-cs"/>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b="0">
                <a:latin typeface="Arial" charset="0"/>
                <a:ea typeface="宋体" charset="-122"/>
                <a:cs typeface="+mn-cs"/>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b="0">
                <a:latin typeface="Arial" charset="0"/>
                <a:ea typeface="宋体" charset="-122"/>
                <a:cs typeface="+mn-cs"/>
              </a:defRPr>
            </a:lvl1pPr>
          </a:lstStyle>
          <a:p>
            <a:pPr>
              <a:defRPr/>
            </a:pPr>
            <a:endParaRPr lang="zh-CN" altLang="zh-CN"/>
          </a:p>
        </p:txBody>
      </p:sp>
      <p:sp>
        <p:nvSpPr>
          <p:cNvPr id="1031" name="Freeform 7"/>
          <p:cNvSpPr>
            <a:spLocks/>
          </p:cNvSpPr>
          <p:nvPr userDrawn="1"/>
        </p:nvSpPr>
        <p:spPr bwMode="auto">
          <a:xfrm>
            <a:off x="0" y="112713"/>
            <a:ext cx="9144000" cy="1028700"/>
          </a:xfrm>
          <a:custGeom>
            <a:avLst/>
            <a:gdLst>
              <a:gd name="T0" fmla="*/ 0 w 5760"/>
              <a:gd name="T1" fmla="*/ 0 h 648"/>
              <a:gd name="T2" fmla="*/ 0 w 5760"/>
              <a:gd name="T3" fmla="*/ 1633061250 h 648"/>
              <a:gd name="T4" fmla="*/ 2147483647 w 5760"/>
              <a:gd name="T5" fmla="*/ 1633061250 h 648"/>
              <a:gd name="T6" fmla="*/ 2147483647 w 5760"/>
              <a:gd name="T7" fmla="*/ 0 h 648"/>
              <a:gd name="T8" fmla="*/ 0 w 5760"/>
              <a:gd name="T9" fmla="*/ 0 h 64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760" h="648">
                <a:moveTo>
                  <a:pt x="0" y="0"/>
                </a:moveTo>
                <a:lnTo>
                  <a:pt x="0" y="648"/>
                </a:lnTo>
                <a:lnTo>
                  <a:pt x="5760" y="648"/>
                </a:lnTo>
                <a:lnTo>
                  <a:pt x="5760" y="0"/>
                </a:lnTo>
                <a:lnTo>
                  <a:pt x="0" y="0"/>
                </a:lnTo>
                <a:close/>
              </a:path>
            </a:pathLst>
          </a:custGeom>
          <a:solidFill>
            <a:srgbClr val="EBEBEB"/>
          </a:solidFill>
          <a:ln w="12700" cap="flat">
            <a:solidFill>
              <a:srgbClr val="000000">
                <a:alpha val="0"/>
              </a:srgbClr>
            </a:solidFill>
            <a:prstDash val="solid"/>
            <a:round/>
            <a:headEnd/>
            <a:tailEnd/>
          </a:ln>
        </p:spPr>
        <p:txBody>
          <a:bodyPr wrap="none" anchor="ctr"/>
          <a:lstStyle/>
          <a:p>
            <a:endParaRPr lang="zh-CN" altLang="en-US"/>
          </a:p>
        </p:txBody>
      </p:sp>
      <p:sp>
        <p:nvSpPr>
          <p:cNvPr id="1032" name="Line 8"/>
          <p:cNvSpPr>
            <a:spLocks noChangeShapeType="1"/>
          </p:cNvSpPr>
          <p:nvPr userDrawn="1"/>
        </p:nvSpPr>
        <p:spPr bwMode="auto">
          <a:xfrm>
            <a:off x="0" y="6608763"/>
            <a:ext cx="9144000" cy="1587"/>
          </a:xfrm>
          <a:prstGeom prst="line">
            <a:avLst/>
          </a:prstGeom>
          <a:noFill/>
          <a:ln w="25400">
            <a:solidFill>
              <a:srgbClr val="015F85"/>
            </a:solidFill>
            <a:round/>
            <a:headEnd/>
            <a:tailEnd/>
          </a:ln>
        </p:spPr>
        <p:txBody>
          <a:bodyPr wrap="none" anchor="ctr"/>
          <a:lstStyle/>
          <a:p>
            <a:endParaRPr lang="zh-CN" altLang="en-US"/>
          </a:p>
        </p:txBody>
      </p:sp>
      <p:sp>
        <p:nvSpPr>
          <p:cNvPr id="1033" name="Freeform 9"/>
          <p:cNvSpPr>
            <a:spLocks/>
          </p:cNvSpPr>
          <p:nvPr userDrawn="1"/>
        </p:nvSpPr>
        <p:spPr bwMode="auto">
          <a:xfrm>
            <a:off x="0" y="-1588"/>
            <a:ext cx="9144000" cy="177801"/>
          </a:xfrm>
          <a:custGeom>
            <a:avLst/>
            <a:gdLst>
              <a:gd name="T0" fmla="*/ 0 w 5760"/>
              <a:gd name="T1" fmla="*/ 0 h 112"/>
              <a:gd name="T2" fmla="*/ 0 w 5760"/>
              <a:gd name="T3" fmla="*/ 282260675 h 112"/>
              <a:gd name="T4" fmla="*/ 2147483647 w 5760"/>
              <a:gd name="T5" fmla="*/ 282260675 h 112"/>
              <a:gd name="T6" fmla="*/ 2147483647 w 5760"/>
              <a:gd name="T7" fmla="*/ 0 h 112"/>
              <a:gd name="T8" fmla="*/ 0 w 5760"/>
              <a:gd name="T9" fmla="*/ 0 h 1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760" h="112">
                <a:moveTo>
                  <a:pt x="0" y="0"/>
                </a:moveTo>
                <a:lnTo>
                  <a:pt x="0" y="112"/>
                </a:lnTo>
                <a:lnTo>
                  <a:pt x="5760" y="112"/>
                </a:lnTo>
                <a:lnTo>
                  <a:pt x="5760" y="0"/>
                </a:lnTo>
                <a:lnTo>
                  <a:pt x="0" y="0"/>
                </a:lnTo>
                <a:close/>
              </a:path>
            </a:pathLst>
          </a:custGeom>
          <a:solidFill>
            <a:srgbClr val="015F85"/>
          </a:solidFill>
          <a:ln w="12700" cap="flat">
            <a:solidFill>
              <a:srgbClr val="000000">
                <a:alpha val="0"/>
              </a:srgbClr>
            </a:solidFill>
            <a:prstDash val="solid"/>
            <a:round/>
            <a:headEnd/>
            <a:tailEnd/>
          </a:ln>
        </p:spPr>
        <p:txBody>
          <a:bodyPr wrap="none" anchor="ctr"/>
          <a:lstStyle/>
          <a:p>
            <a:endParaRPr lang="zh-CN" altLang="en-US"/>
          </a:p>
        </p:txBody>
      </p:sp>
      <p:sp>
        <p:nvSpPr>
          <p:cNvPr id="1034" name="Freeform 10"/>
          <p:cNvSpPr>
            <a:spLocks/>
          </p:cNvSpPr>
          <p:nvPr userDrawn="1"/>
        </p:nvSpPr>
        <p:spPr bwMode="auto">
          <a:xfrm>
            <a:off x="0" y="112713"/>
            <a:ext cx="9144000" cy="1028700"/>
          </a:xfrm>
          <a:custGeom>
            <a:avLst/>
            <a:gdLst>
              <a:gd name="T0" fmla="*/ 0 w 5760"/>
              <a:gd name="T1" fmla="*/ 0 h 648"/>
              <a:gd name="T2" fmla="*/ 0 w 5760"/>
              <a:gd name="T3" fmla="*/ 1633061250 h 648"/>
              <a:gd name="T4" fmla="*/ 2147483647 w 5760"/>
              <a:gd name="T5" fmla="*/ 1633061250 h 648"/>
              <a:gd name="T6" fmla="*/ 2147483647 w 5760"/>
              <a:gd name="T7" fmla="*/ 0 h 648"/>
              <a:gd name="T8" fmla="*/ 0 w 5760"/>
              <a:gd name="T9" fmla="*/ 0 h 64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760" h="648">
                <a:moveTo>
                  <a:pt x="0" y="0"/>
                </a:moveTo>
                <a:lnTo>
                  <a:pt x="0" y="648"/>
                </a:lnTo>
                <a:lnTo>
                  <a:pt x="5760" y="648"/>
                </a:lnTo>
                <a:lnTo>
                  <a:pt x="5760" y="0"/>
                </a:lnTo>
                <a:lnTo>
                  <a:pt x="0" y="0"/>
                </a:lnTo>
                <a:close/>
              </a:path>
            </a:pathLst>
          </a:custGeom>
          <a:solidFill>
            <a:srgbClr val="EBEBEB"/>
          </a:solidFill>
          <a:ln w="12700" cap="flat">
            <a:solidFill>
              <a:srgbClr val="000000">
                <a:alpha val="0"/>
              </a:srgbClr>
            </a:solidFill>
            <a:prstDash val="solid"/>
            <a:round/>
            <a:headEnd/>
            <a:tailEnd/>
          </a:ln>
        </p:spPr>
        <p:txBody>
          <a:bodyPr wrap="none" anchor="ctr"/>
          <a:lstStyle/>
          <a:p>
            <a:endParaRPr lang="zh-CN" altLang="en-US"/>
          </a:p>
        </p:txBody>
      </p:sp>
      <p:sp>
        <p:nvSpPr>
          <p:cNvPr id="1035" name="Line 11"/>
          <p:cNvSpPr>
            <a:spLocks noChangeShapeType="1"/>
          </p:cNvSpPr>
          <p:nvPr userDrawn="1"/>
        </p:nvSpPr>
        <p:spPr bwMode="auto">
          <a:xfrm>
            <a:off x="0" y="6608763"/>
            <a:ext cx="9144000" cy="1587"/>
          </a:xfrm>
          <a:prstGeom prst="line">
            <a:avLst/>
          </a:prstGeom>
          <a:noFill/>
          <a:ln w="25400">
            <a:solidFill>
              <a:srgbClr val="015F85"/>
            </a:solidFill>
            <a:round/>
            <a:headEnd/>
            <a:tailEnd/>
          </a:ln>
        </p:spPr>
        <p:txBody>
          <a:bodyPr wrap="none" anchor="ctr"/>
          <a:lstStyle/>
          <a:p>
            <a:endParaRPr lang="zh-CN" altLang="en-US"/>
          </a:p>
        </p:txBody>
      </p:sp>
      <p:sp>
        <p:nvSpPr>
          <p:cNvPr id="1036" name="Freeform 12"/>
          <p:cNvSpPr>
            <a:spLocks/>
          </p:cNvSpPr>
          <p:nvPr userDrawn="1"/>
        </p:nvSpPr>
        <p:spPr bwMode="auto">
          <a:xfrm>
            <a:off x="0" y="-1588"/>
            <a:ext cx="9144000" cy="177801"/>
          </a:xfrm>
          <a:custGeom>
            <a:avLst/>
            <a:gdLst>
              <a:gd name="T0" fmla="*/ 0 w 5760"/>
              <a:gd name="T1" fmla="*/ 0 h 112"/>
              <a:gd name="T2" fmla="*/ 0 w 5760"/>
              <a:gd name="T3" fmla="*/ 282260675 h 112"/>
              <a:gd name="T4" fmla="*/ 2147483647 w 5760"/>
              <a:gd name="T5" fmla="*/ 282260675 h 112"/>
              <a:gd name="T6" fmla="*/ 2147483647 w 5760"/>
              <a:gd name="T7" fmla="*/ 0 h 112"/>
              <a:gd name="T8" fmla="*/ 0 w 5760"/>
              <a:gd name="T9" fmla="*/ 0 h 1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760" h="112">
                <a:moveTo>
                  <a:pt x="0" y="0"/>
                </a:moveTo>
                <a:lnTo>
                  <a:pt x="0" y="112"/>
                </a:lnTo>
                <a:lnTo>
                  <a:pt x="5760" y="112"/>
                </a:lnTo>
                <a:lnTo>
                  <a:pt x="5760" y="0"/>
                </a:lnTo>
                <a:lnTo>
                  <a:pt x="0" y="0"/>
                </a:lnTo>
                <a:close/>
              </a:path>
            </a:pathLst>
          </a:custGeom>
          <a:solidFill>
            <a:srgbClr val="015F85"/>
          </a:solidFill>
          <a:ln w="12700" cap="flat">
            <a:solidFill>
              <a:srgbClr val="000000">
                <a:alpha val="0"/>
              </a:srgbClr>
            </a:solidFill>
            <a:prstDash val="solid"/>
            <a:round/>
            <a:headEnd/>
            <a:tailEnd/>
          </a:ln>
        </p:spPr>
        <p:txBody>
          <a:bodyPr wrap="none" anchor="ctr"/>
          <a:lstStyle/>
          <a:p>
            <a:endParaRPr lang="zh-CN" altLang="en-US"/>
          </a:p>
        </p:txBody>
      </p:sp>
      <p:sp>
        <p:nvSpPr>
          <p:cNvPr id="1037" name="Text Box 13"/>
          <p:cNvSpPr txBox="1">
            <a:spLocks noChangeArrowheads="1"/>
          </p:cNvSpPr>
          <p:nvPr userDrawn="1"/>
        </p:nvSpPr>
        <p:spPr bwMode="auto">
          <a:xfrm>
            <a:off x="8551863" y="6707188"/>
            <a:ext cx="149225" cy="117475"/>
          </a:xfrm>
          <a:prstGeom prst="rect">
            <a:avLst/>
          </a:prstGeom>
          <a:noFill/>
          <a:ln w="9525" algn="ctr">
            <a:noFill/>
            <a:miter lim="800000"/>
            <a:headEnd/>
            <a:tailEnd/>
          </a:ln>
          <a:effectLst/>
        </p:spPr>
        <p:txBody>
          <a:bodyPr wrap="none" lIns="0" tIns="0" rIns="0" bIns="0">
            <a:spAutoFit/>
          </a:bodyPr>
          <a:lstStyle/>
          <a:p>
            <a:pPr>
              <a:lnSpc>
                <a:spcPts val="925"/>
              </a:lnSpc>
            </a:pPr>
            <a:fld id="{5260EEA8-EFF1-4BD6-B018-09F55777895D}" type="slidenum">
              <a:rPr lang="en-US" altLang="zh-CN" sz="1000">
                <a:solidFill>
                  <a:srgbClr val="C0C0C0"/>
                </a:solidFill>
                <a:latin typeface="Times New Roman" pitchFamily="18" charset="0"/>
                <a:cs typeface="Times New Roman" pitchFamily="18" charset="0"/>
              </a:rPr>
              <a:pPr>
                <a:lnSpc>
                  <a:spcPts val="925"/>
                </a:lnSpc>
              </a:pPr>
              <a:t>‹#›</a:t>
            </a:fld>
            <a:endParaRPr lang="en-US" altLang="zh-CN" sz="1000">
              <a:solidFill>
                <a:srgbClr val="C0C0C0"/>
              </a:solidFill>
              <a:latin typeface="Times New Roman" pitchFamily="18" charset="0"/>
              <a:cs typeface="Times New Roman" pitchFamily="18" charset="0"/>
            </a:endParaRPr>
          </a:p>
        </p:txBody>
      </p:sp>
      <p:sp>
        <p:nvSpPr>
          <p:cNvPr id="1038" name="Text Box 15"/>
          <p:cNvSpPr txBox="1">
            <a:spLocks noChangeArrowheads="1"/>
          </p:cNvSpPr>
          <p:nvPr userDrawn="1"/>
        </p:nvSpPr>
        <p:spPr bwMode="auto">
          <a:xfrm>
            <a:off x="82550" y="6704013"/>
            <a:ext cx="676275" cy="11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b="1">
                <a:solidFill>
                  <a:schemeClr val="tx1"/>
                </a:solidFill>
                <a:latin typeface="Arial" charset="0"/>
                <a:ea typeface="宋体" charset="0"/>
                <a:cs typeface="宋体" charset="0"/>
              </a:defRPr>
            </a:lvl1pPr>
            <a:lvl2pPr marL="742950" indent="-285750">
              <a:defRPr sz="2400" b="1">
                <a:solidFill>
                  <a:schemeClr val="tx1"/>
                </a:solidFill>
                <a:latin typeface="Arial" charset="0"/>
                <a:ea typeface="宋体" charset="0"/>
              </a:defRPr>
            </a:lvl2pPr>
            <a:lvl3pPr marL="1143000" indent="-228600">
              <a:defRPr sz="2400" b="1">
                <a:solidFill>
                  <a:schemeClr val="tx1"/>
                </a:solidFill>
                <a:latin typeface="Arial" charset="0"/>
                <a:ea typeface="宋体" charset="0"/>
              </a:defRPr>
            </a:lvl3pPr>
            <a:lvl4pPr marL="1600200" indent="-228600">
              <a:defRPr sz="2400" b="1">
                <a:solidFill>
                  <a:schemeClr val="tx1"/>
                </a:solidFill>
                <a:latin typeface="Arial" charset="0"/>
                <a:ea typeface="宋体" charset="0"/>
              </a:defRPr>
            </a:lvl4pPr>
            <a:lvl5pPr marL="2057400" indent="-228600">
              <a:defRPr sz="2400" b="1">
                <a:solidFill>
                  <a:schemeClr val="tx1"/>
                </a:solidFill>
                <a:latin typeface="Arial" charset="0"/>
                <a:ea typeface="宋体" charset="0"/>
              </a:defRPr>
            </a:lvl5pPr>
            <a:lvl6pPr marL="2514600" indent="-228600" fontAlgn="base">
              <a:spcBef>
                <a:spcPct val="0"/>
              </a:spcBef>
              <a:spcAft>
                <a:spcPct val="0"/>
              </a:spcAft>
              <a:defRPr sz="2400" b="1">
                <a:solidFill>
                  <a:schemeClr val="tx1"/>
                </a:solidFill>
                <a:latin typeface="Arial" charset="0"/>
                <a:ea typeface="宋体" charset="0"/>
              </a:defRPr>
            </a:lvl6pPr>
            <a:lvl7pPr marL="2971800" indent="-228600" fontAlgn="base">
              <a:spcBef>
                <a:spcPct val="0"/>
              </a:spcBef>
              <a:spcAft>
                <a:spcPct val="0"/>
              </a:spcAft>
              <a:defRPr sz="2400" b="1">
                <a:solidFill>
                  <a:schemeClr val="tx1"/>
                </a:solidFill>
                <a:latin typeface="Arial" charset="0"/>
                <a:ea typeface="宋体" charset="0"/>
              </a:defRPr>
            </a:lvl7pPr>
            <a:lvl8pPr marL="3429000" indent="-228600" fontAlgn="base">
              <a:spcBef>
                <a:spcPct val="0"/>
              </a:spcBef>
              <a:spcAft>
                <a:spcPct val="0"/>
              </a:spcAft>
              <a:defRPr sz="2400" b="1">
                <a:solidFill>
                  <a:schemeClr val="tx1"/>
                </a:solidFill>
                <a:latin typeface="Arial" charset="0"/>
                <a:ea typeface="宋体" charset="0"/>
              </a:defRPr>
            </a:lvl8pPr>
            <a:lvl9pPr marL="3886200" indent="-228600" fontAlgn="base">
              <a:spcBef>
                <a:spcPct val="0"/>
              </a:spcBef>
              <a:spcAft>
                <a:spcPct val="0"/>
              </a:spcAft>
              <a:defRPr sz="2400" b="1">
                <a:solidFill>
                  <a:schemeClr val="tx1"/>
                </a:solidFill>
                <a:latin typeface="Arial" charset="0"/>
                <a:ea typeface="宋体" charset="0"/>
              </a:defRPr>
            </a:lvl9pPr>
          </a:lstStyle>
          <a:p>
            <a:pPr>
              <a:lnSpc>
                <a:spcPts val="925"/>
              </a:lnSpc>
              <a:defRPr/>
            </a:pPr>
            <a:r>
              <a:rPr lang="en-US" altLang="zh-CN" sz="1000" smtClean="0">
                <a:solidFill>
                  <a:srgbClr val="C0C0C0"/>
                </a:solidFill>
                <a:latin typeface="Times New Roman" charset="0"/>
                <a:cs typeface="Times New Roman" charset="0"/>
              </a:rPr>
              <a:t>Confidential</a:t>
            </a:r>
          </a:p>
        </p:txBody>
      </p:sp>
      <p:pic>
        <p:nvPicPr>
          <p:cNvPr id="1039" name="Picture 18" descr="ocn"/>
          <p:cNvPicPr>
            <a:picLocks noChangeAspect="1" noChangeArrowheads="1"/>
          </p:cNvPicPr>
          <p:nvPr userDrawn="1"/>
        </p:nvPicPr>
        <p:blipFill>
          <a:blip r:embed="rId13" cstate="print">
            <a:clrChange>
              <a:clrFrom>
                <a:srgbClr val="FFFFFF"/>
              </a:clrFrom>
              <a:clrTo>
                <a:srgbClr val="FFFFFF">
                  <a:alpha val="0"/>
                </a:srgbClr>
              </a:clrTo>
            </a:clrChange>
          </a:blip>
          <a:srcRect/>
          <a:stretch>
            <a:fillRect/>
          </a:stretch>
        </p:blipFill>
        <p:spPr bwMode="auto">
          <a:xfrm>
            <a:off x="7523163" y="188913"/>
            <a:ext cx="1620837" cy="9525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085" r:id="rId1"/>
    <p:sldLayoutId id="2147484086" r:id="rId2"/>
    <p:sldLayoutId id="2147484087" r:id="rId3"/>
    <p:sldLayoutId id="2147484088" r:id="rId4"/>
    <p:sldLayoutId id="2147484089" r:id="rId5"/>
    <p:sldLayoutId id="2147484090" r:id="rId6"/>
    <p:sldLayoutId id="2147484091" r:id="rId7"/>
    <p:sldLayoutId id="2147484092" r:id="rId8"/>
    <p:sldLayoutId id="2147484093" r:id="rId9"/>
    <p:sldLayoutId id="2147484094" r:id="rId10"/>
    <p:sldLayoutId id="2147484095" r:id="rId11"/>
  </p:sldLayoutIdLst>
  <p:txStyles>
    <p:title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p:titleStyle>
    <p:bodyStyle>
      <a:lvl1pPr marL="342900" indent="-342900" algn="l" rtl="0" eaLnBrk="0" fontAlgn="base" hangingPunct="0">
        <a:spcBef>
          <a:spcPct val="20000"/>
        </a:spcBef>
        <a:spcAft>
          <a:spcPct val="0"/>
        </a:spcAft>
        <a:buChar char="•"/>
        <a:defRPr kumimoji="1" sz="3200">
          <a:solidFill>
            <a:schemeClr val="tx1"/>
          </a:solidFill>
          <a:latin typeface="+mn-lt"/>
          <a:ea typeface="+mn-ea"/>
          <a:cs typeface="宋体" charset="0"/>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jpeg"/><Relationship Id="rId1" Type="http://schemas.openxmlformats.org/officeDocument/2006/relationships/slideLayout" Target="../slideLayouts/slideLayout1.xml"/><Relationship Id="rId5" Type="http://schemas.openxmlformats.org/officeDocument/2006/relationships/image" Target="../media/image69.png"/><Relationship Id="rId4" Type="http://schemas.openxmlformats.org/officeDocument/2006/relationships/image" Target="../media/image68.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image" Target="../media/image9.png"/><Relationship Id="rId7" Type="http://schemas.openxmlformats.org/officeDocument/2006/relationships/image" Target="../media/image13.jpe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12.jpeg"/><Relationship Id="rId5" Type="http://schemas.openxmlformats.org/officeDocument/2006/relationships/image" Target="../media/image11.png"/><Relationship Id="rId10" Type="http://schemas.openxmlformats.org/officeDocument/2006/relationships/oleObject" Target="../embeddings/oleObject2.bin"/><Relationship Id="rId4" Type="http://schemas.openxmlformats.org/officeDocument/2006/relationships/image" Target="../media/image10.png"/><Relationship Id="rId9" Type="http://schemas.openxmlformats.org/officeDocument/2006/relationships/image" Target="../media/image8.emf"/></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3.bin"/><Relationship Id="rId13" Type="http://schemas.openxmlformats.org/officeDocument/2006/relationships/oleObject" Target="../embeddings/oleObject6.bin"/><Relationship Id="rId3" Type="http://schemas.openxmlformats.org/officeDocument/2006/relationships/image" Target="../media/image15.jpeg"/><Relationship Id="rId7" Type="http://schemas.openxmlformats.org/officeDocument/2006/relationships/image" Target="../media/image12.jpeg"/><Relationship Id="rId12" Type="http://schemas.openxmlformats.org/officeDocument/2006/relationships/image" Target="../media/image14.emf"/><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11.png"/><Relationship Id="rId11" Type="http://schemas.openxmlformats.org/officeDocument/2006/relationships/oleObject" Target="../embeddings/oleObject5.bin"/><Relationship Id="rId5" Type="http://schemas.openxmlformats.org/officeDocument/2006/relationships/image" Target="../media/image10.png"/><Relationship Id="rId10" Type="http://schemas.openxmlformats.org/officeDocument/2006/relationships/oleObject" Target="../embeddings/oleObject4.bin"/><Relationship Id="rId4" Type="http://schemas.openxmlformats.org/officeDocument/2006/relationships/image" Target="../media/image9.png"/><Relationship Id="rId9" Type="http://schemas.openxmlformats.org/officeDocument/2006/relationships/image" Target="../media/image8.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27.emf"/><Relationship Id="rId4" Type="http://schemas.openxmlformats.org/officeDocument/2006/relationships/oleObject" Target="../embeddings/oleObject7.bin"/></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28.emf"/><Relationship Id="rId4" Type="http://schemas.openxmlformats.org/officeDocument/2006/relationships/oleObject" Target="../embeddings/oleObject8.bin"/></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6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8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8" Type="http://schemas.openxmlformats.org/officeDocument/2006/relationships/image" Target="../media/image54.jpeg"/><Relationship Id="rId3" Type="http://schemas.openxmlformats.org/officeDocument/2006/relationships/image" Target="../media/image49.jpeg"/><Relationship Id="rId7" Type="http://schemas.openxmlformats.org/officeDocument/2006/relationships/image" Target="../media/image53.jpeg"/><Relationship Id="rId2" Type="http://schemas.openxmlformats.org/officeDocument/2006/relationships/image" Target="../media/image48.jpeg"/><Relationship Id="rId1" Type="http://schemas.openxmlformats.org/officeDocument/2006/relationships/slideLayout" Target="../slideLayouts/slideLayout2.xml"/><Relationship Id="rId6" Type="http://schemas.openxmlformats.org/officeDocument/2006/relationships/image" Target="../media/image52.jpeg"/><Relationship Id="rId5" Type="http://schemas.openxmlformats.org/officeDocument/2006/relationships/image" Target="../media/image51.jpeg"/><Relationship Id="rId10" Type="http://schemas.openxmlformats.org/officeDocument/2006/relationships/image" Target="../media/image56.jpeg"/><Relationship Id="rId4" Type="http://schemas.openxmlformats.org/officeDocument/2006/relationships/image" Target="../media/image50.jpeg"/><Relationship Id="rId9" Type="http://schemas.openxmlformats.org/officeDocument/2006/relationships/image" Target="../media/image55.jpeg"/></Relationships>
</file>

<file path=ppt/slides/_rels/slide92.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image" Target="../media/image60.jpeg"/><Relationship Id="rId5" Type="http://schemas.openxmlformats.org/officeDocument/2006/relationships/image" Target="../media/image59.jpeg"/><Relationship Id="rId4" Type="http://schemas.openxmlformats.org/officeDocument/2006/relationships/image" Target="../media/image58.jpe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ext Box 7"/>
          <p:cNvSpPr txBox="1">
            <a:spLocks noChangeArrowheads="1"/>
          </p:cNvSpPr>
          <p:nvPr/>
        </p:nvSpPr>
        <p:spPr bwMode="auto">
          <a:xfrm>
            <a:off x="539750" y="4868863"/>
            <a:ext cx="252095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lnSpc>
                <a:spcPts val="2438"/>
              </a:lnSpc>
            </a:pPr>
            <a:r>
              <a:rPr lang="zh-CN" altLang="en-US" sz="2000" dirty="0" smtClean="0">
                <a:solidFill>
                  <a:srgbClr val="000000"/>
                </a:solidFill>
                <a:latin typeface="微软雅黑" pitchFamily="34" charset="-122"/>
                <a:ea typeface="微软雅黑" pitchFamily="34" charset="-122"/>
              </a:rPr>
              <a:t> 201</a:t>
            </a:r>
            <a:r>
              <a:rPr lang="en-US" altLang="zh-CN" sz="2000" dirty="0" smtClean="0">
                <a:solidFill>
                  <a:srgbClr val="000000"/>
                </a:solidFill>
                <a:latin typeface="微软雅黑" pitchFamily="34" charset="-122"/>
                <a:ea typeface="微软雅黑" pitchFamily="34" charset="-122"/>
              </a:rPr>
              <a:t>4</a:t>
            </a:r>
            <a:r>
              <a:rPr lang="zh-CN" altLang="en-US" sz="2000" dirty="0" smtClean="0">
                <a:solidFill>
                  <a:srgbClr val="000000"/>
                </a:solidFill>
                <a:latin typeface="微软雅黑" pitchFamily="34" charset="-122"/>
                <a:ea typeface="微软雅黑" pitchFamily="34" charset="-122"/>
              </a:rPr>
              <a:t>年</a:t>
            </a:r>
            <a:r>
              <a:rPr lang="en-US" altLang="zh-CN" sz="2000" dirty="0" smtClean="0">
                <a:solidFill>
                  <a:srgbClr val="000000"/>
                </a:solidFill>
                <a:latin typeface="微软雅黑" pitchFamily="34" charset="-122"/>
                <a:ea typeface="微软雅黑" pitchFamily="34" charset="-122"/>
              </a:rPr>
              <a:t>11</a:t>
            </a:r>
            <a:r>
              <a:rPr lang="zh-CN" altLang="en-US" sz="2000" dirty="0" smtClean="0">
                <a:solidFill>
                  <a:srgbClr val="000000"/>
                </a:solidFill>
                <a:latin typeface="微软雅黑" pitchFamily="34" charset="-122"/>
                <a:ea typeface="微软雅黑" pitchFamily="34" charset="-122"/>
              </a:rPr>
              <a:t>月</a:t>
            </a:r>
            <a:endParaRPr lang="en-US" sz="2000" dirty="0">
              <a:solidFill>
                <a:srgbClr val="000000"/>
              </a:solidFill>
              <a:latin typeface="微软雅黑" pitchFamily="34" charset="-122"/>
              <a:ea typeface="微软雅黑" pitchFamily="34" charset="-122"/>
            </a:endParaRPr>
          </a:p>
          <a:p>
            <a:pPr algn="ctr" eaLnBrk="1" hangingPunct="1">
              <a:lnSpc>
                <a:spcPts val="2438"/>
              </a:lnSpc>
            </a:pPr>
            <a:endParaRPr lang="zh-CN" altLang="en-US" dirty="0">
              <a:solidFill>
                <a:srgbClr val="000000"/>
              </a:solidFill>
              <a:latin typeface="Times New Roman" pitchFamily="18" charset="0"/>
              <a:cs typeface="Times New Roman" pitchFamily="18" charset="0"/>
            </a:endParaRPr>
          </a:p>
        </p:txBody>
      </p:sp>
      <p:sp>
        <p:nvSpPr>
          <p:cNvPr id="2052" name="Freeform 8"/>
          <p:cNvSpPr>
            <a:spLocks/>
          </p:cNvSpPr>
          <p:nvPr/>
        </p:nvSpPr>
        <p:spPr bwMode="auto">
          <a:xfrm>
            <a:off x="0" y="1773238"/>
            <a:ext cx="5267325" cy="2520950"/>
          </a:xfrm>
          <a:custGeom>
            <a:avLst/>
            <a:gdLst>
              <a:gd name="T0" fmla="*/ 0 w 3318"/>
              <a:gd name="T1" fmla="*/ 0 h 1588"/>
              <a:gd name="T2" fmla="*/ 0 w 3318"/>
              <a:gd name="T3" fmla="*/ 2147483647 h 1588"/>
              <a:gd name="T4" fmla="*/ 2147483647 w 3318"/>
              <a:gd name="T5" fmla="*/ 2147483647 h 1588"/>
              <a:gd name="T6" fmla="*/ 2147483647 w 3318"/>
              <a:gd name="T7" fmla="*/ 0 h 1588"/>
              <a:gd name="T8" fmla="*/ 0 w 3318"/>
              <a:gd name="T9" fmla="*/ 0 h 1588"/>
              <a:gd name="T10" fmla="*/ 0 60000 65536"/>
              <a:gd name="T11" fmla="*/ 0 60000 65536"/>
              <a:gd name="T12" fmla="*/ 0 60000 65536"/>
              <a:gd name="T13" fmla="*/ 0 60000 65536"/>
              <a:gd name="T14" fmla="*/ 0 60000 65536"/>
              <a:gd name="T15" fmla="*/ 0 w 3318"/>
              <a:gd name="T16" fmla="*/ 0 h 1588"/>
              <a:gd name="T17" fmla="*/ 3318 w 3318"/>
              <a:gd name="T18" fmla="*/ 1588 h 1588"/>
            </a:gdLst>
            <a:ahLst/>
            <a:cxnLst>
              <a:cxn ang="T10">
                <a:pos x="T0" y="T1"/>
              </a:cxn>
              <a:cxn ang="T11">
                <a:pos x="T2" y="T3"/>
              </a:cxn>
              <a:cxn ang="T12">
                <a:pos x="T4" y="T5"/>
              </a:cxn>
              <a:cxn ang="T13">
                <a:pos x="T6" y="T7"/>
              </a:cxn>
              <a:cxn ang="T14">
                <a:pos x="T8" y="T9"/>
              </a:cxn>
            </a:cxnLst>
            <a:rect l="T15" t="T16" r="T17" b="T18"/>
            <a:pathLst>
              <a:path w="3318" h="1588">
                <a:moveTo>
                  <a:pt x="0" y="0"/>
                </a:moveTo>
                <a:lnTo>
                  <a:pt x="0" y="1588"/>
                </a:lnTo>
                <a:lnTo>
                  <a:pt x="3318" y="1588"/>
                </a:lnTo>
                <a:lnTo>
                  <a:pt x="3318" y="0"/>
                </a:lnTo>
                <a:lnTo>
                  <a:pt x="0" y="0"/>
                </a:lnTo>
                <a:close/>
              </a:path>
            </a:pathLst>
          </a:custGeom>
          <a:solidFill>
            <a:srgbClr val="015F85"/>
          </a:solidFill>
          <a:ln w="12700" cmpd="sng">
            <a:solidFill>
              <a:srgbClr val="000000">
                <a:alpha val="0"/>
              </a:srgbClr>
            </a:solidFill>
            <a:round/>
            <a:headEnd/>
            <a:tailEnd/>
          </a:ln>
        </p:spPr>
        <p:txBody>
          <a:bodyPr wrap="none" anchor="ctr"/>
          <a:lstStyle/>
          <a:p>
            <a:endParaRPr lang="zh-CN" altLang="en-US"/>
          </a:p>
        </p:txBody>
      </p:sp>
      <p:sp>
        <p:nvSpPr>
          <p:cNvPr id="2053" name="Text Box 9"/>
          <p:cNvSpPr txBox="1">
            <a:spLocks noChangeArrowheads="1"/>
          </p:cNvSpPr>
          <p:nvPr/>
        </p:nvSpPr>
        <p:spPr bwMode="auto">
          <a:xfrm>
            <a:off x="250825" y="2636838"/>
            <a:ext cx="4681538"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sz="4000" dirty="0" smtClean="0">
                <a:solidFill>
                  <a:schemeClr val="bg1"/>
                </a:solidFill>
              </a:rPr>
              <a:t>H.265-4K</a:t>
            </a:r>
            <a:r>
              <a:rPr lang="zh-CN" altLang="en-US" sz="4000" dirty="0" smtClean="0">
                <a:solidFill>
                  <a:schemeClr val="bg1"/>
                </a:solidFill>
              </a:rPr>
              <a:t>技术及典型应用项目介绍</a:t>
            </a:r>
            <a:endParaRPr lang="zh-CN" altLang="en-US" sz="4000" b="1" dirty="0">
              <a:solidFill>
                <a:schemeClr val="bg1"/>
              </a:solidFill>
              <a:latin typeface="宋体" pitchFamily="2" charset="-122"/>
              <a:cs typeface="Times New Roman" pitchFamily="18" charset="0"/>
            </a:endParaRPr>
          </a:p>
        </p:txBody>
      </p:sp>
      <p:pic>
        <p:nvPicPr>
          <p:cNvPr id="2054" name="Picture 11"/>
          <p:cNvPicPr>
            <a:picLocks noChangeAspect="1" noChangeArrowheads="1"/>
          </p:cNvPicPr>
          <p:nvPr/>
        </p:nvPicPr>
        <p:blipFill>
          <a:blip r:embed="rId2">
            <a:extLst>
              <a:ext uri="{28A0092B-C50C-407E-A947-70E740481C1C}">
                <a14:useLocalDpi xmlns:a14="http://schemas.microsoft.com/office/drawing/2010/main" val="0"/>
              </a:ext>
            </a:extLst>
          </a:blip>
          <a:srcRect l="56641" t="30316" r="6445" b="37532"/>
          <a:stretch>
            <a:fillRect/>
          </a:stretch>
        </p:blipFill>
        <p:spPr bwMode="auto">
          <a:xfrm>
            <a:off x="5219700" y="1728788"/>
            <a:ext cx="3924300" cy="2563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2240" y="5176838"/>
            <a:ext cx="2228850" cy="1095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11306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4"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zh-CN" altLang="en-US" sz="3600" dirty="0" smtClean="0">
                <a:solidFill>
                  <a:srgbClr val="000000"/>
                </a:solidFill>
                <a:latin typeface="微软雅黑" pitchFamily="34" charset="-122"/>
                <a:ea typeface="微软雅黑" pitchFamily="34" charset="-122"/>
              </a:rPr>
              <a:t>网络带宽发展的需求</a:t>
            </a:r>
            <a:endParaRPr lang="en-US" altLang="zh-CN" sz="3600" dirty="0">
              <a:solidFill>
                <a:srgbClr val="000000"/>
              </a:solidFill>
              <a:latin typeface="微软雅黑" pitchFamily="34" charset="-122"/>
              <a:ea typeface="微软雅黑" pitchFamily="34" charset="-122"/>
            </a:endParaRPr>
          </a:p>
        </p:txBody>
      </p:sp>
      <p:sp>
        <p:nvSpPr>
          <p:cNvPr id="5" name="矩形 2"/>
          <p:cNvSpPr>
            <a:spLocks noChangeArrowheads="1"/>
          </p:cNvSpPr>
          <p:nvPr/>
        </p:nvSpPr>
        <p:spPr bwMode="auto">
          <a:xfrm>
            <a:off x="634050" y="1988840"/>
            <a:ext cx="7696200" cy="4004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得到实际每秒</a:t>
            </a:r>
            <a:r>
              <a:rPr lang="en-US" altLang="zh-CN" b="0" dirty="0">
                <a:latin typeface="微软雅黑" panose="020B0503020204020204" pitchFamily="34" charset="-122"/>
                <a:ea typeface="微软雅黑" panose="020B0503020204020204" pitchFamily="34" charset="-122"/>
              </a:rPr>
              <a:t>8M</a:t>
            </a:r>
            <a:r>
              <a:rPr lang="zh-CN" altLang="en-US" b="0" dirty="0">
                <a:latin typeface="微软雅黑" panose="020B0503020204020204" pitchFamily="34" charset="-122"/>
                <a:ea typeface="微软雅黑" panose="020B0503020204020204" pitchFamily="34" charset="-122"/>
              </a:rPr>
              <a:t>带宽有效传输码率是</a:t>
            </a:r>
            <a:r>
              <a:rPr lang="en-US" altLang="zh-CN" b="0" dirty="0">
                <a:latin typeface="微软雅黑" panose="020B0503020204020204" pitchFamily="34" charset="-122"/>
                <a:ea typeface="微软雅黑" panose="020B0503020204020204" pitchFamily="34" charset="-122"/>
              </a:rPr>
              <a:t>log2(64)x8Mx1/(1+0.16)x(188/204)</a:t>
            </a:r>
            <a:r>
              <a:rPr lang="zh-CN" altLang="en-US" b="0" dirty="0">
                <a:latin typeface="微软雅黑" panose="020B0503020204020204" pitchFamily="34" charset="-122"/>
                <a:ea typeface="微软雅黑" panose="020B0503020204020204" pitchFamily="34" charset="-122"/>
              </a:rPr>
              <a:t>约</a:t>
            </a:r>
            <a:r>
              <a:rPr lang="en-US" altLang="zh-CN" b="0" dirty="0">
                <a:latin typeface="微软雅黑" panose="020B0503020204020204" pitchFamily="34" charset="-122"/>
                <a:ea typeface="微软雅黑" panose="020B0503020204020204" pitchFamily="34" charset="-122"/>
              </a:rPr>
              <a:t>38.133M/s </a:t>
            </a:r>
            <a:r>
              <a:rPr lang="zh-CN" altLang="en-US" b="0" dirty="0">
                <a:latin typeface="微软雅黑" panose="020B0503020204020204" pitchFamily="34" charset="-122"/>
                <a:ea typeface="微软雅黑" panose="020B0503020204020204" pitchFamily="34" charset="-122"/>
              </a:rPr>
              <a:t>。</a:t>
            </a:r>
            <a:endParaRPr lang="en-US" altLang="zh-CN" b="0" dirty="0">
              <a:latin typeface="微软雅黑" panose="020B0503020204020204" pitchFamily="34" charset="-122"/>
              <a:ea typeface="微软雅黑" panose="020B0503020204020204" pitchFamily="34" charset="-122"/>
            </a:endParaRPr>
          </a:p>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所以</a:t>
            </a:r>
            <a:r>
              <a:rPr lang="en-US" altLang="zh-CN" b="0" dirty="0">
                <a:latin typeface="微软雅黑" panose="020B0503020204020204" pitchFamily="34" charset="-122"/>
                <a:ea typeface="微软雅黑" panose="020B0503020204020204" pitchFamily="34" charset="-122"/>
              </a:rPr>
              <a:t>38.133M/s</a:t>
            </a:r>
            <a:r>
              <a:rPr lang="zh-CN" altLang="en-US" b="0" dirty="0">
                <a:latin typeface="微软雅黑" panose="020B0503020204020204" pitchFamily="34" charset="-122"/>
                <a:ea typeface="微软雅黑" panose="020B0503020204020204" pitchFamily="34" charset="-122"/>
              </a:rPr>
              <a:t>是调制后每个频点的最大有效码率，因此在考虑传输</a:t>
            </a:r>
            <a:r>
              <a:rPr lang="en-US" altLang="zh-CN" b="0" dirty="0">
                <a:latin typeface="微软雅黑" panose="020B0503020204020204" pitchFamily="34" charset="-122"/>
                <a:ea typeface="微软雅黑" panose="020B0503020204020204" pitchFamily="34" charset="-122"/>
              </a:rPr>
              <a:t>TS</a:t>
            </a:r>
            <a:r>
              <a:rPr lang="zh-CN" altLang="en-US" b="0" dirty="0">
                <a:latin typeface="微软雅黑" panose="020B0503020204020204" pitchFamily="34" charset="-122"/>
                <a:ea typeface="微软雅黑" panose="020B0503020204020204" pitchFamily="34" charset="-122"/>
              </a:rPr>
              <a:t>的时候不能超过这个值，不然会产生马赛克或者如果太低则有影响图像质量。</a:t>
            </a:r>
            <a:endParaRPr lang="en-US" altLang="zh-CN" b="0" dirty="0">
              <a:latin typeface="微软雅黑" panose="020B0503020204020204" pitchFamily="34" charset="-122"/>
              <a:ea typeface="微软雅黑" panose="020B0503020204020204" pitchFamily="34" charset="-122"/>
            </a:endParaRPr>
          </a:p>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所以视频质量越大，传输的码率越高，占用的带宽也越大。</a:t>
            </a:r>
            <a:endParaRPr lang="en-US" altLang="zh-CN" b="0" dirty="0">
              <a:latin typeface="微软雅黑" panose="020B0503020204020204" pitchFamily="34" charset="-122"/>
              <a:ea typeface="微软雅黑" panose="020B0503020204020204" pitchFamily="34" charset="-122"/>
            </a:endParaRPr>
          </a:p>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相对带宽的利用率变得越小，作为运营肯定是不划算的。</a:t>
            </a:r>
            <a:endParaRPr lang="en-US" altLang="zh-CN" b="0" dirty="0">
              <a:latin typeface="微软雅黑" panose="020B0503020204020204" pitchFamily="34" charset="-122"/>
              <a:ea typeface="微软雅黑" panose="020B0503020204020204" pitchFamily="34" charset="-122"/>
            </a:endParaRPr>
          </a:p>
          <a:p>
            <a:pPr marL="342900" indent="-342900">
              <a:lnSpc>
                <a:spcPts val="3400"/>
              </a:lnSpc>
              <a:buClr>
                <a:srgbClr val="0070C0"/>
              </a:buClr>
              <a:buFont typeface="Wingdings" pitchFamily="2" charset="2"/>
              <a:buChar char="n"/>
            </a:pPr>
            <a:endParaRPr lang="en-US" altLang="zh-CN" sz="2000" dirty="0">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val="2371353476"/>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a:solidFill>
                  <a:srgbClr val="0184B7"/>
                </a:solidFill>
                <a:sym typeface="楷体_GB2312" charset="-122"/>
              </a:rPr>
              <a:t>项目情况</a:t>
            </a:r>
          </a:p>
        </p:txBody>
      </p:sp>
      <p:sp>
        <p:nvSpPr>
          <p:cNvPr id="7171" name="矩形 2"/>
          <p:cNvSpPr>
            <a:spLocks noChangeArrowheads="1"/>
          </p:cNvSpPr>
          <p:nvPr/>
        </p:nvSpPr>
        <p:spPr bwMode="auto">
          <a:xfrm>
            <a:off x="661988" y="1484784"/>
            <a:ext cx="7696200" cy="3526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609600" indent="-609600">
              <a:lnSpc>
                <a:spcPts val="3400"/>
              </a:lnSpc>
              <a:buClr>
                <a:srgbClr val="0070C0"/>
              </a:buClr>
              <a:buFont typeface="Wingdings" pitchFamily="2" charset="2"/>
              <a:buChar char="n"/>
            </a:pPr>
            <a:r>
              <a:rPr lang="zh-CN" altLang="en-US" b="0" dirty="0">
                <a:latin typeface="微软雅黑" panose="020B0503020204020204" pitchFamily="34" charset="-122"/>
                <a:ea typeface="微软雅黑" panose="020B0503020204020204" pitchFamily="34" charset="-122"/>
                <a:sym typeface="微软雅黑" pitchFamily="34" charset="-122"/>
              </a:rPr>
              <a:t>进行</a:t>
            </a:r>
            <a:r>
              <a:rPr lang="en-US" altLang="zh-CN" b="0" dirty="0">
                <a:latin typeface="微软雅黑" panose="020B0503020204020204" pitchFamily="34" charset="-122"/>
                <a:ea typeface="微软雅黑" panose="020B0503020204020204" pitchFamily="34" charset="-122"/>
                <a:sym typeface="微软雅黑" pitchFamily="34" charset="-122"/>
              </a:rPr>
              <a:t>4k</a:t>
            </a:r>
            <a:r>
              <a:rPr lang="zh-CN" altLang="en-US" b="0" dirty="0">
                <a:latin typeface="微软雅黑" panose="020B0503020204020204" pitchFamily="34" charset="-122"/>
                <a:ea typeface="微软雅黑" panose="020B0503020204020204" pitchFamily="34" charset="-122"/>
                <a:sym typeface="微软雅黑" pitchFamily="34" charset="-122"/>
              </a:rPr>
              <a:t>超高清和H.265/HEVC高效编码验证环境的搭建，研究的内容包括MVC编码技术、</a:t>
            </a:r>
            <a:r>
              <a:rPr lang="en-US" altLang="zh-CN" b="0" dirty="0">
                <a:latin typeface="微软雅黑" panose="020B0503020204020204" pitchFamily="34" charset="-122"/>
                <a:ea typeface="微软雅黑" panose="020B0503020204020204" pitchFamily="34" charset="-122"/>
                <a:sym typeface="微软雅黑" pitchFamily="34" charset="-122"/>
              </a:rPr>
              <a:t>HEVC</a:t>
            </a:r>
            <a:r>
              <a:rPr lang="zh-CN" altLang="en-US" b="0" dirty="0">
                <a:latin typeface="微软雅黑" panose="020B0503020204020204" pitchFamily="34" charset="-122"/>
                <a:ea typeface="微软雅黑" panose="020B0503020204020204" pitchFamily="34" charset="-122"/>
                <a:sym typeface="微软雅黑" pitchFamily="34" charset="-122"/>
              </a:rPr>
              <a:t>编码、4K超高清视频编码、存储和传输相关环节。</a:t>
            </a:r>
          </a:p>
          <a:p>
            <a:pPr marL="609600" indent="-609600">
              <a:lnSpc>
                <a:spcPts val="3400"/>
              </a:lnSpc>
              <a:buClr>
                <a:srgbClr val="0070C0"/>
              </a:buClr>
              <a:buFont typeface="Wingdings" pitchFamily="2" charset="2"/>
              <a:buChar char="n"/>
            </a:pPr>
            <a:r>
              <a:rPr lang="zh-CN" altLang="en-US" b="0" dirty="0">
                <a:latin typeface="微软雅黑" panose="020B0503020204020204" pitchFamily="34" charset="-122"/>
                <a:ea typeface="微软雅黑" panose="020B0503020204020204" pitchFamily="34" charset="-122"/>
                <a:sym typeface="微软雅黑" pitchFamily="34" charset="-122"/>
              </a:rPr>
              <a:t>进行H.265/HEVC解码及4k超高清终端样机的研制工作。</a:t>
            </a:r>
          </a:p>
          <a:p>
            <a:pPr marL="609600" indent="-609600">
              <a:lnSpc>
                <a:spcPts val="3400"/>
              </a:lnSpc>
              <a:buClr>
                <a:srgbClr val="0070C0"/>
              </a:buClr>
              <a:buFont typeface="Wingdings" pitchFamily="2" charset="2"/>
              <a:buChar char="n"/>
            </a:pPr>
            <a:r>
              <a:rPr lang="zh-CN" altLang="en-US" b="0" dirty="0">
                <a:latin typeface="微软雅黑" panose="020B0503020204020204" pitchFamily="34" charset="-122"/>
                <a:ea typeface="微软雅黑" panose="020B0503020204020204" pitchFamily="34" charset="-122"/>
                <a:sym typeface="微软雅黑" pitchFamily="34" charset="-122"/>
              </a:rPr>
              <a:t>结合4k超高清的技术特点，进行4k超高清典型应用的设计和开发。</a:t>
            </a:r>
          </a:p>
          <a:p>
            <a:pPr marL="609600" indent="-609600">
              <a:lnSpc>
                <a:spcPts val="3400"/>
              </a:lnSpc>
              <a:buClr>
                <a:srgbClr val="0070C0"/>
              </a:buClr>
              <a:buFont typeface="Wingdings" pitchFamily="2" charset="2"/>
              <a:buChar char="n"/>
            </a:pPr>
            <a:r>
              <a:rPr lang="zh-CN" altLang="en-US" b="0" dirty="0">
                <a:latin typeface="微软雅黑" panose="020B0503020204020204" pitchFamily="34" charset="-122"/>
                <a:ea typeface="微软雅黑" panose="020B0503020204020204" pitchFamily="34" charset="-122"/>
                <a:sym typeface="微软雅黑" pitchFamily="34" charset="-122"/>
              </a:rPr>
              <a:t>根据以上各项工作的研制情况，完成MVC编码技术、</a:t>
            </a:r>
            <a:r>
              <a:rPr lang="en-US" altLang="zh-CN" b="0" dirty="0">
                <a:latin typeface="微软雅黑" panose="020B0503020204020204" pitchFamily="34" charset="-122"/>
                <a:ea typeface="微软雅黑" panose="020B0503020204020204" pitchFamily="34" charset="-122"/>
                <a:sym typeface="微软雅黑" pitchFamily="34" charset="-122"/>
              </a:rPr>
              <a:t>HEVC</a:t>
            </a:r>
            <a:r>
              <a:rPr lang="zh-CN" altLang="en-US" b="0" dirty="0">
                <a:latin typeface="微软雅黑" panose="020B0503020204020204" pitchFamily="34" charset="-122"/>
                <a:ea typeface="微软雅黑" panose="020B0503020204020204" pitchFamily="34" charset="-122"/>
                <a:sym typeface="微软雅黑" pitchFamily="34" charset="-122"/>
              </a:rPr>
              <a:t>编码、4K超高清视频编码和传输的技术规范，评估现有MPEG-2/H.264高清编码播出环境向H</a:t>
            </a:r>
            <a:r>
              <a:rPr lang="en-US" altLang="zh-CN" b="0" dirty="0">
                <a:latin typeface="微软雅黑" panose="020B0503020204020204" pitchFamily="34" charset="-122"/>
                <a:ea typeface="微软雅黑" panose="020B0503020204020204" pitchFamily="34" charset="-122"/>
                <a:sym typeface="微软雅黑" pitchFamily="34" charset="-122"/>
              </a:rPr>
              <a:t>EVC</a:t>
            </a:r>
            <a:r>
              <a:rPr lang="zh-CN" altLang="en-US" b="0" dirty="0">
                <a:latin typeface="微软雅黑" panose="020B0503020204020204" pitchFamily="34" charset="-122"/>
                <a:ea typeface="微软雅黑" panose="020B0503020204020204" pitchFamily="34" charset="-122"/>
                <a:sym typeface="微软雅黑" pitchFamily="34" charset="-122"/>
              </a:rPr>
              <a:t>、MVC编码播出环境过渡的技术方案。</a:t>
            </a: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13175191"/>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a:solidFill>
                  <a:srgbClr val="0184B7"/>
                </a:solidFill>
                <a:sym typeface="楷体_GB2312" charset="-122"/>
              </a:rPr>
              <a:t>项目情况</a:t>
            </a:r>
          </a:p>
        </p:txBody>
      </p:sp>
      <p:sp>
        <p:nvSpPr>
          <p:cNvPr id="4" name="Rectangle 3"/>
          <p:cNvSpPr>
            <a:spLocks noChangeArrowheads="1"/>
          </p:cNvSpPr>
          <p:nvPr/>
        </p:nvSpPr>
        <p:spPr bwMode="auto">
          <a:xfrm>
            <a:off x="457200" y="1295400"/>
            <a:ext cx="8472488" cy="499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609600" indent="-609600">
              <a:lnSpc>
                <a:spcPts val="3400"/>
              </a:lnSpc>
              <a:buClr>
                <a:schemeClr val="accent1"/>
              </a:buClr>
              <a:buFont typeface="Wingdings" pitchFamily="2" charset="2"/>
              <a:buChar char="n"/>
            </a:pPr>
            <a:r>
              <a:rPr lang="en-US" sz="2400" b="1">
                <a:solidFill>
                  <a:srgbClr val="080808"/>
                </a:solidFill>
                <a:latin typeface="微软雅黑" pitchFamily="34" charset="-122"/>
                <a:ea typeface="微软雅黑" pitchFamily="34" charset="-122"/>
                <a:sym typeface="微软雅黑" pitchFamily="34" charset="-122"/>
              </a:rPr>
              <a:t>4k</a:t>
            </a:r>
            <a:r>
              <a:rPr lang="zh-CN" altLang="en-US" sz="2400" b="1">
                <a:solidFill>
                  <a:srgbClr val="080808"/>
                </a:solidFill>
                <a:latin typeface="微软雅黑" pitchFamily="34" charset="-122"/>
                <a:ea typeface="微软雅黑" pitchFamily="34" charset="-122"/>
                <a:sym typeface="微软雅黑" pitchFamily="34" charset="-122"/>
              </a:rPr>
              <a:t>超高清和</a:t>
            </a:r>
            <a:r>
              <a:rPr lang="en-US" sz="2400" b="1">
                <a:solidFill>
                  <a:srgbClr val="080808"/>
                </a:solidFill>
                <a:latin typeface="微软雅黑" pitchFamily="34" charset="-122"/>
                <a:ea typeface="微软雅黑" pitchFamily="34" charset="-122"/>
                <a:sym typeface="微软雅黑" pitchFamily="34" charset="-122"/>
              </a:rPr>
              <a:t>HEVC</a:t>
            </a:r>
            <a:r>
              <a:rPr lang="zh-CN" altLang="en-US" sz="2400" b="1">
                <a:solidFill>
                  <a:srgbClr val="080808"/>
                </a:solidFill>
                <a:latin typeface="微软雅黑" pitchFamily="34" charset="-122"/>
                <a:ea typeface="微软雅黑" pitchFamily="34" charset="-122"/>
                <a:sym typeface="微软雅黑" pitchFamily="34" charset="-122"/>
              </a:rPr>
              <a:t>高效编码验证环境建设：</a:t>
            </a:r>
            <a:endParaRPr lang="en-US" sz="2400" b="1">
              <a:solidFill>
                <a:srgbClr val="080808"/>
              </a:solidFill>
              <a:latin typeface="微软雅黑" pitchFamily="34" charset="-122"/>
              <a:ea typeface="微软雅黑" pitchFamily="34" charset="-122"/>
              <a:sym typeface="微软雅黑" pitchFamily="34" charset="-122"/>
            </a:endParaRPr>
          </a:p>
          <a:p>
            <a:pPr marL="609600" indent="-609600">
              <a:lnSpc>
                <a:spcPts val="3400"/>
              </a:lnSpc>
              <a:buClr>
                <a:schemeClr val="accent1"/>
              </a:buClr>
              <a:buFont typeface="Wingdings" pitchFamily="2" charset="2"/>
              <a:buChar char="n"/>
            </a:pPr>
            <a:endParaRPr lang="zh-CN" altLang="en-US" sz="2400" b="1">
              <a:solidFill>
                <a:srgbClr val="080808"/>
              </a:solidFill>
              <a:latin typeface="微软雅黑" pitchFamily="34" charset="-122"/>
              <a:ea typeface="微软雅黑" pitchFamily="34" charset="-122"/>
              <a:sym typeface="微软雅黑" pitchFamily="34" charset="-122"/>
            </a:endParaRPr>
          </a:p>
          <a:p>
            <a:pPr marL="609600" indent="-609600"/>
            <a:endParaRPr lang="zh-CN" altLang="en-US" sz="2400">
              <a:solidFill>
                <a:srgbClr val="080808"/>
              </a:solidFill>
              <a:latin typeface="微软雅黑" pitchFamily="34" charset="-122"/>
              <a:ea typeface="微软雅黑" pitchFamily="34" charset="-122"/>
              <a:sym typeface="微软雅黑" pitchFamily="34" charset="-122"/>
            </a:endParaRPr>
          </a:p>
        </p:txBody>
      </p:sp>
      <p:pic>
        <p:nvPicPr>
          <p:cNvPr id="5" name="图片 6" descr="超高清-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4388" y="1785938"/>
            <a:ext cx="7329487" cy="461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12028278"/>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a:solidFill>
                  <a:srgbClr val="0184B7"/>
                </a:solidFill>
                <a:sym typeface="楷体_GB2312" charset="-122"/>
              </a:rPr>
              <a:t>项目情况</a:t>
            </a:r>
          </a:p>
        </p:txBody>
      </p:sp>
      <p:sp>
        <p:nvSpPr>
          <p:cNvPr id="4" name="Rectangle 3"/>
          <p:cNvSpPr>
            <a:spLocks noChangeArrowheads="1"/>
          </p:cNvSpPr>
          <p:nvPr/>
        </p:nvSpPr>
        <p:spPr bwMode="auto">
          <a:xfrm>
            <a:off x="457200" y="1295400"/>
            <a:ext cx="8472488" cy="499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609600" indent="-609600">
              <a:lnSpc>
                <a:spcPts val="3400"/>
              </a:lnSpc>
              <a:buClr>
                <a:schemeClr val="accent1"/>
              </a:buClr>
              <a:buFont typeface="Wingdings" pitchFamily="2" charset="2"/>
              <a:buChar char="n"/>
            </a:pPr>
            <a:r>
              <a:rPr lang="en-US" sz="2400" b="1" dirty="0">
                <a:solidFill>
                  <a:srgbClr val="080808"/>
                </a:solidFill>
                <a:latin typeface="微软雅黑" pitchFamily="34" charset="-122"/>
                <a:ea typeface="微软雅黑" pitchFamily="34" charset="-122"/>
                <a:sym typeface="微软雅黑" pitchFamily="34" charset="-122"/>
              </a:rPr>
              <a:t>4k</a:t>
            </a:r>
            <a:r>
              <a:rPr lang="zh-CN" altLang="en-US" sz="2400" b="1" dirty="0">
                <a:solidFill>
                  <a:srgbClr val="080808"/>
                </a:solidFill>
                <a:latin typeface="微软雅黑" pitchFamily="34" charset="-122"/>
                <a:ea typeface="微软雅黑" pitchFamily="34" charset="-122"/>
                <a:sym typeface="微软雅黑" pitchFamily="34" charset="-122"/>
              </a:rPr>
              <a:t>超高</a:t>
            </a:r>
            <a:r>
              <a:rPr lang="zh-CN" altLang="en-US" sz="2400" b="1" dirty="0" smtClean="0">
                <a:solidFill>
                  <a:srgbClr val="080808"/>
                </a:solidFill>
                <a:latin typeface="微软雅黑" pitchFamily="34" charset="-122"/>
                <a:ea typeface="微软雅黑" pitchFamily="34" charset="-122"/>
                <a:sym typeface="微软雅黑" pitchFamily="34" charset="-122"/>
              </a:rPr>
              <a:t>清效果及终端设计：</a:t>
            </a:r>
            <a:endParaRPr lang="en-US" sz="2400" b="1" dirty="0">
              <a:solidFill>
                <a:srgbClr val="080808"/>
              </a:solidFill>
              <a:latin typeface="微软雅黑" pitchFamily="34" charset="-122"/>
              <a:ea typeface="微软雅黑" pitchFamily="34" charset="-122"/>
              <a:sym typeface="微软雅黑" pitchFamily="34" charset="-122"/>
            </a:endParaRPr>
          </a:p>
          <a:p>
            <a:pPr marL="609600" indent="-609600">
              <a:lnSpc>
                <a:spcPts val="3400"/>
              </a:lnSpc>
              <a:buClr>
                <a:schemeClr val="accent1"/>
              </a:buClr>
              <a:buFont typeface="Wingdings" pitchFamily="2" charset="2"/>
              <a:buChar char="n"/>
            </a:pPr>
            <a:endParaRPr lang="zh-CN" altLang="en-US" sz="2400" b="1" dirty="0">
              <a:solidFill>
                <a:srgbClr val="080808"/>
              </a:solidFill>
              <a:latin typeface="微软雅黑" pitchFamily="34" charset="-122"/>
              <a:ea typeface="微软雅黑" pitchFamily="34" charset="-122"/>
              <a:sym typeface="微软雅黑" pitchFamily="34" charset="-122"/>
            </a:endParaRPr>
          </a:p>
          <a:p>
            <a:pPr marL="609600" indent="-609600"/>
            <a:endParaRPr lang="zh-CN" altLang="en-US" sz="2400" dirty="0">
              <a:solidFill>
                <a:srgbClr val="080808"/>
              </a:solidFill>
              <a:latin typeface="微软雅黑" pitchFamily="34" charset="-122"/>
              <a:ea typeface="微软雅黑" pitchFamily="34" charset="-122"/>
              <a:sym typeface="微软雅黑" pitchFamily="34" charset="-122"/>
            </a:endParaRPr>
          </a:p>
        </p:txBody>
      </p:sp>
      <p:pic>
        <p:nvPicPr>
          <p:cNvPr id="717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520" y="1772816"/>
            <a:ext cx="4934803" cy="27687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82492" y="1772816"/>
            <a:ext cx="4679109" cy="27579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1751" y="4437112"/>
            <a:ext cx="3828797" cy="2302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93444" y="4601641"/>
            <a:ext cx="2916946" cy="19110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78345763"/>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Text Box 2"/>
          <p:cNvSpPr txBox="1">
            <a:spLocks noChangeArrowheads="1"/>
          </p:cNvSpPr>
          <p:nvPr/>
        </p:nvSpPr>
        <p:spPr bwMode="blackWhite">
          <a:xfrm>
            <a:off x="3794125" y="2492375"/>
            <a:ext cx="1717675" cy="652463"/>
          </a:xfrm>
          <a:prstGeom prst="rect">
            <a:avLst/>
          </a:prstGeom>
          <a:noFill/>
          <a:ln w="12700">
            <a:noFill/>
            <a:miter lim="800000"/>
            <a:headEnd/>
            <a:tailEnd/>
          </a:ln>
        </p:spPr>
        <p:txBody>
          <a:bodyPr wrap="none" lIns="97740" tIns="48870" rIns="97740" bIns="48870">
            <a:spAutoFit/>
          </a:bodyPr>
          <a:lstStyle/>
          <a:p>
            <a:pPr algn="ctr" defTabSz="977900"/>
            <a:r>
              <a:rPr lang="en-US" altLang="zh-CN" sz="3600">
                <a:solidFill>
                  <a:srgbClr val="1E4649"/>
                </a:solidFill>
                <a:latin typeface="微软雅黑" pitchFamily="34" charset="-122"/>
                <a:ea typeface="微软雅黑" pitchFamily="34" charset="-122"/>
              </a:rPr>
              <a:t> </a:t>
            </a:r>
            <a:r>
              <a:rPr lang="zh-CN" altLang="en-US" sz="3600">
                <a:solidFill>
                  <a:srgbClr val="1E4649"/>
                </a:solidFill>
                <a:latin typeface="微软雅黑" pitchFamily="34" charset="-122"/>
                <a:ea typeface="微软雅黑" pitchFamily="34" charset="-122"/>
              </a:rPr>
              <a:t>谢谢！</a:t>
            </a:r>
          </a:p>
        </p:txBody>
      </p:sp>
    </p:spTree>
    <p:extLst>
      <p:ext uri="{BB962C8B-B14F-4D97-AF65-F5344CB8AC3E}">
        <p14:creationId xmlns:p14="http://schemas.microsoft.com/office/powerpoint/2010/main" val="6408240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6"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zh-CN" altLang="en-US" sz="3600" dirty="0">
                <a:solidFill>
                  <a:srgbClr val="000000"/>
                </a:solidFill>
                <a:latin typeface="微软雅黑" pitchFamily="34" charset="-122"/>
                <a:ea typeface="微软雅黑" pitchFamily="34" charset="-122"/>
              </a:rPr>
              <a:t>网络带宽发展的需求</a:t>
            </a:r>
            <a:endParaRPr lang="en-US" altLang="zh-CN" sz="3600" dirty="0">
              <a:solidFill>
                <a:srgbClr val="000000"/>
              </a:solidFill>
              <a:latin typeface="微软雅黑" pitchFamily="34" charset="-122"/>
              <a:ea typeface="微软雅黑" pitchFamily="34" charset="-122"/>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7664" y="2348880"/>
            <a:ext cx="6334125" cy="3524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3059657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5" name="矩形 2"/>
          <p:cNvSpPr>
            <a:spLocks noChangeArrowheads="1"/>
          </p:cNvSpPr>
          <p:nvPr/>
        </p:nvSpPr>
        <p:spPr bwMode="auto">
          <a:xfrm>
            <a:off x="661988" y="2204864"/>
            <a:ext cx="8482012" cy="4011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信源编码以压缩信源数码率为目的，尽量减少信源各个符号的相关性，使信源的传输效率更高。信源编码以压缩信源数码率为目的，尽量减少信源各个符号的相关性，使信源的传输效率更高。</a:t>
            </a:r>
            <a:endParaRPr lang="en-US" altLang="zh-CN" b="0" dirty="0">
              <a:latin typeface="微软雅黑" panose="020B0503020204020204" pitchFamily="34" charset="-122"/>
              <a:ea typeface="微软雅黑" panose="020B0503020204020204" pitchFamily="34" charset="-122"/>
            </a:endParaRPr>
          </a:p>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数据压缩的可能性</a:t>
            </a:r>
          </a:p>
          <a:p>
            <a:pPr>
              <a:lnSpc>
                <a:spcPct val="150000"/>
              </a:lnSpc>
              <a:spcAft>
                <a:spcPts val="1200"/>
              </a:spcAft>
              <a:buClr>
                <a:srgbClr val="0070C0"/>
              </a:buClr>
            </a:pPr>
            <a:r>
              <a:rPr lang="zh-CN" altLang="en-US" dirty="0">
                <a:latin typeface="微软雅黑" panose="020B0503020204020204" pitchFamily="34" charset="-122"/>
                <a:ea typeface="微软雅黑" panose="020B0503020204020204" pitchFamily="34" charset="-122"/>
              </a:rPr>
              <a:t>解释：</a:t>
            </a:r>
            <a:r>
              <a:rPr lang="zh-CN" altLang="en-US" b="0" dirty="0" smtClean="0">
                <a:latin typeface="微软雅黑" panose="020B0503020204020204" pitchFamily="34" charset="-122"/>
                <a:ea typeface="微软雅黑" panose="020B0503020204020204" pitchFamily="34" charset="-122"/>
              </a:rPr>
              <a:t>压缩</a:t>
            </a:r>
            <a:r>
              <a:rPr lang="zh-CN" altLang="en-US" b="0" dirty="0">
                <a:latin typeface="微软雅黑" panose="020B0503020204020204" pitchFamily="34" charset="-122"/>
                <a:ea typeface="微软雅黑" panose="020B0503020204020204" pitchFamily="34" charset="-122"/>
              </a:rPr>
              <a:t>过程：去除图像中与信息无关或对图像质量影响不大的部分，即冗余部分。电视信号中存在很多这样的冗余部分，这就为压缩提供了可能性</a:t>
            </a:r>
            <a:r>
              <a:rPr lang="zh-CN" altLang="en-US" sz="2000" dirty="0">
                <a:solidFill>
                  <a:srgbClr val="000000"/>
                </a:solidFill>
                <a:latin typeface="微软雅黑" pitchFamily="34" charset="-122"/>
                <a:ea typeface="微软雅黑" pitchFamily="34" charset="-122"/>
              </a:rPr>
              <a:t>。</a:t>
            </a:r>
          </a:p>
          <a:p>
            <a:pPr marL="342900" indent="-342900">
              <a:lnSpc>
                <a:spcPts val="3400"/>
              </a:lnSpc>
              <a:buClr>
                <a:srgbClr val="0070C0"/>
              </a:buClr>
              <a:buFont typeface="Wingdings" pitchFamily="2" charset="2"/>
              <a:buChar char="n"/>
            </a:pPr>
            <a:endParaRPr lang="zh-CN" altLang="en-US" sz="2000" dirty="0">
              <a:solidFill>
                <a:srgbClr val="000000"/>
              </a:solidFill>
              <a:latin typeface="微软雅黑" pitchFamily="34" charset="-122"/>
              <a:ea typeface="微软雅黑" pitchFamily="34" charset="-122"/>
            </a:endParaRPr>
          </a:p>
          <a:p>
            <a:pPr marL="342900" indent="-342900">
              <a:lnSpc>
                <a:spcPts val="3400"/>
              </a:lnSpc>
              <a:buClr>
                <a:srgbClr val="0070C0"/>
              </a:buClr>
              <a:buFont typeface="Wingdings" pitchFamily="2" charset="2"/>
              <a:buChar char="n"/>
            </a:pPr>
            <a:endParaRPr lang="en-US" altLang="zh-CN" sz="2000" dirty="0">
              <a:solidFill>
                <a:srgbClr val="000000"/>
              </a:solidFill>
              <a:latin typeface="微软雅黑" pitchFamily="34" charset="-122"/>
              <a:ea typeface="微软雅黑" pitchFamily="34" charset="-122"/>
            </a:endParaRPr>
          </a:p>
        </p:txBody>
      </p:sp>
      <p:sp>
        <p:nvSpPr>
          <p:cNvPr id="6"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zh-CN" altLang="en-US" sz="3600" dirty="0" smtClean="0">
                <a:solidFill>
                  <a:srgbClr val="000000"/>
                </a:solidFill>
                <a:latin typeface="微软雅黑" pitchFamily="34" charset="-122"/>
                <a:ea typeface="微软雅黑" pitchFamily="34" charset="-122"/>
              </a:rPr>
              <a:t>信源编码技术发展的需求</a:t>
            </a:r>
            <a:endParaRPr lang="en-US" altLang="zh-CN" sz="3600" dirty="0">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val="29294517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7" name="灯片编号占位符 4"/>
          <p:cNvSpPr>
            <a:spLocks noGrp="1"/>
          </p:cNvSpPr>
          <p:nvPr>
            <p:ph type="sldNum" sz="quarter" idx="11"/>
          </p:nvPr>
        </p:nvSpPr>
        <p:spPr>
          <a:xfrm>
            <a:off x="6858000" y="6248400"/>
            <a:ext cx="1905000" cy="457200"/>
          </a:xfrm>
        </p:spPr>
        <p:txBody>
          <a:bodyPr/>
          <a:lstStyle/>
          <a:p>
            <a:fld id="{20BD8AEA-0A1E-4575-8B3A-D73DA53374A5}" type="slidenum">
              <a:rPr lang="zh-CN" altLang="en-US"/>
              <a:pPr/>
              <a:t>13</a:t>
            </a:fld>
            <a:endParaRPr lang="en-US" altLang="zh-CN"/>
          </a:p>
        </p:txBody>
      </p:sp>
      <p:sp>
        <p:nvSpPr>
          <p:cNvPr id="8" name="Rectangle 1027"/>
          <p:cNvSpPr txBox="1">
            <a:spLocks noChangeArrowheads="1"/>
          </p:cNvSpPr>
          <p:nvPr/>
        </p:nvSpPr>
        <p:spPr bwMode="auto">
          <a:xfrm>
            <a:off x="387034" y="1218850"/>
            <a:ext cx="2971800" cy="685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None/>
              <a:defRPr kumimoji="1" sz="3200">
                <a:solidFill>
                  <a:schemeClr val="tx1"/>
                </a:solidFill>
                <a:latin typeface="+mn-lt"/>
                <a:ea typeface="+mn-ea"/>
                <a:cs typeface="宋体" charset="0"/>
              </a:defRPr>
            </a:lvl1pPr>
            <a:lvl2pPr marL="457200" indent="0" algn="ctr" rtl="0" eaLnBrk="0" fontAlgn="base" hangingPunct="0">
              <a:spcBef>
                <a:spcPct val="20000"/>
              </a:spcBef>
              <a:spcAft>
                <a:spcPct val="0"/>
              </a:spcAft>
              <a:buNone/>
              <a:defRPr kumimoji="1" sz="2800">
                <a:solidFill>
                  <a:schemeClr val="tx1"/>
                </a:solidFill>
                <a:latin typeface="+mn-lt"/>
                <a:ea typeface="+mn-ea"/>
              </a:defRPr>
            </a:lvl2pPr>
            <a:lvl3pPr marL="914400" indent="0" algn="ctr" rtl="0" eaLnBrk="0" fontAlgn="base" hangingPunct="0">
              <a:spcBef>
                <a:spcPct val="20000"/>
              </a:spcBef>
              <a:spcAft>
                <a:spcPct val="0"/>
              </a:spcAft>
              <a:buNone/>
              <a:defRPr kumimoji="1" sz="2400">
                <a:solidFill>
                  <a:schemeClr val="tx1"/>
                </a:solidFill>
                <a:latin typeface="+mn-lt"/>
                <a:ea typeface="+mn-ea"/>
              </a:defRPr>
            </a:lvl3pPr>
            <a:lvl4pPr marL="1371600" indent="0" algn="ctr" rtl="0" eaLnBrk="0" fontAlgn="base" hangingPunct="0">
              <a:spcBef>
                <a:spcPct val="20000"/>
              </a:spcBef>
              <a:spcAft>
                <a:spcPct val="0"/>
              </a:spcAft>
              <a:buNone/>
              <a:defRPr kumimoji="1" sz="2000">
                <a:solidFill>
                  <a:schemeClr val="tx1"/>
                </a:solidFill>
                <a:latin typeface="+mn-lt"/>
                <a:ea typeface="+mn-ea"/>
              </a:defRPr>
            </a:lvl4pPr>
            <a:lvl5pPr marL="1828800" indent="0" algn="ctr" rtl="0" eaLnBrk="0" fontAlgn="base" hangingPunct="0">
              <a:spcBef>
                <a:spcPct val="20000"/>
              </a:spcBef>
              <a:spcAft>
                <a:spcPct val="0"/>
              </a:spcAft>
              <a:buNone/>
              <a:defRPr kumimoji="1" sz="2000">
                <a:solidFill>
                  <a:schemeClr val="tx1"/>
                </a:solidFill>
                <a:latin typeface="+mn-lt"/>
                <a:ea typeface="+mn-ea"/>
              </a:defRPr>
            </a:lvl5pPr>
            <a:lvl6pPr marL="2286000" indent="0" algn="ctr" rtl="0" fontAlgn="base">
              <a:spcBef>
                <a:spcPct val="20000"/>
              </a:spcBef>
              <a:spcAft>
                <a:spcPct val="0"/>
              </a:spcAft>
              <a:buNone/>
              <a:defRPr sz="2000">
                <a:solidFill>
                  <a:schemeClr val="tx1"/>
                </a:solidFill>
                <a:latin typeface="+mn-lt"/>
                <a:ea typeface="+mn-ea"/>
              </a:defRPr>
            </a:lvl6pPr>
            <a:lvl7pPr marL="2743200" indent="0" algn="ctr" rtl="0" fontAlgn="base">
              <a:spcBef>
                <a:spcPct val="20000"/>
              </a:spcBef>
              <a:spcAft>
                <a:spcPct val="0"/>
              </a:spcAft>
              <a:buNone/>
              <a:defRPr sz="2000">
                <a:solidFill>
                  <a:schemeClr val="tx1"/>
                </a:solidFill>
                <a:latin typeface="+mn-lt"/>
                <a:ea typeface="+mn-ea"/>
              </a:defRPr>
            </a:lvl7pPr>
            <a:lvl8pPr marL="3200400" indent="0" algn="ctr" rtl="0" fontAlgn="base">
              <a:spcBef>
                <a:spcPct val="20000"/>
              </a:spcBef>
              <a:spcAft>
                <a:spcPct val="0"/>
              </a:spcAft>
              <a:buNone/>
              <a:defRPr sz="2000">
                <a:solidFill>
                  <a:schemeClr val="tx1"/>
                </a:solidFill>
                <a:latin typeface="+mn-lt"/>
                <a:ea typeface="+mn-ea"/>
              </a:defRPr>
            </a:lvl8pPr>
            <a:lvl9pPr marL="3657600" indent="0" algn="ctr" rtl="0" fontAlgn="base">
              <a:spcBef>
                <a:spcPct val="20000"/>
              </a:spcBef>
              <a:spcAft>
                <a:spcPct val="0"/>
              </a:spcAft>
              <a:buNone/>
              <a:defRPr sz="2000">
                <a:solidFill>
                  <a:schemeClr val="tx1"/>
                </a:solidFill>
                <a:latin typeface="+mn-lt"/>
                <a:ea typeface="+mn-ea"/>
              </a:defRPr>
            </a:lvl9pPr>
          </a:lstStyle>
          <a:p>
            <a:pPr algn="l">
              <a:lnSpc>
                <a:spcPts val="3400"/>
              </a:lnSpc>
              <a:spcBef>
                <a:spcPct val="0"/>
              </a:spcBef>
              <a:buClr>
                <a:srgbClr val="0070C0"/>
              </a:buClr>
            </a:pPr>
            <a:r>
              <a:rPr lang="zh-CN" altLang="en-US" sz="3600" dirty="0">
                <a:solidFill>
                  <a:srgbClr val="000000"/>
                </a:solidFill>
                <a:latin typeface="微软雅黑" pitchFamily="34" charset="-122"/>
                <a:ea typeface="微软雅黑" pitchFamily="34" charset="-122"/>
                <a:cs typeface="+mn-cs"/>
              </a:rPr>
              <a:t>信源编码</a:t>
            </a:r>
          </a:p>
          <a:p>
            <a:endParaRPr lang="zh-CN" altLang="en-US" dirty="0"/>
          </a:p>
        </p:txBody>
      </p:sp>
      <p:grpSp>
        <p:nvGrpSpPr>
          <p:cNvPr id="9" name="Group 1028"/>
          <p:cNvGrpSpPr>
            <a:grpSpLocks/>
          </p:cNvGrpSpPr>
          <p:nvPr/>
        </p:nvGrpSpPr>
        <p:grpSpPr bwMode="auto">
          <a:xfrm>
            <a:off x="725932" y="1408724"/>
            <a:ext cx="7030244" cy="4968875"/>
            <a:chOff x="88" y="618"/>
            <a:chExt cx="5534" cy="3538"/>
          </a:xfrm>
        </p:grpSpPr>
        <p:grpSp>
          <p:nvGrpSpPr>
            <p:cNvPr id="10" name="Group 1029"/>
            <p:cNvGrpSpPr>
              <a:grpSpLocks/>
            </p:cNvGrpSpPr>
            <p:nvPr/>
          </p:nvGrpSpPr>
          <p:grpSpPr bwMode="auto">
            <a:xfrm>
              <a:off x="1565" y="2468"/>
              <a:ext cx="928" cy="872"/>
              <a:chOff x="2671" y="3282"/>
              <a:chExt cx="928" cy="872"/>
            </a:xfrm>
          </p:grpSpPr>
          <p:grpSp>
            <p:nvGrpSpPr>
              <p:cNvPr id="121" name="Group 1030"/>
              <p:cNvGrpSpPr>
                <a:grpSpLocks/>
              </p:cNvGrpSpPr>
              <p:nvPr/>
            </p:nvGrpSpPr>
            <p:grpSpPr bwMode="auto">
              <a:xfrm>
                <a:off x="2789" y="3591"/>
                <a:ext cx="726" cy="408"/>
                <a:chOff x="3787" y="1298"/>
                <a:chExt cx="1094" cy="725"/>
              </a:xfrm>
            </p:grpSpPr>
            <p:grpSp>
              <p:nvGrpSpPr>
                <p:cNvPr id="139" name="Group 1031"/>
                <p:cNvGrpSpPr>
                  <a:grpSpLocks/>
                </p:cNvGrpSpPr>
                <p:nvPr/>
              </p:nvGrpSpPr>
              <p:grpSpPr bwMode="auto">
                <a:xfrm>
                  <a:off x="3787" y="1298"/>
                  <a:ext cx="1094" cy="725"/>
                  <a:chOff x="652" y="2251"/>
                  <a:chExt cx="1502" cy="998"/>
                </a:xfrm>
              </p:grpSpPr>
              <p:sp>
                <p:nvSpPr>
                  <p:cNvPr id="143" name="Rectangle 1032"/>
                  <p:cNvSpPr>
                    <a:spLocks noChangeArrowheads="1"/>
                  </p:cNvSpPr>
                  <p:nvPr/>
                </p:nvSpPr>
                <p:spPr bwMode="auto">
                  <a:xfrm>
                    <a:off x="657" y="2251"/>
                    <a:ext cx="1497" cy="998"/>
                  </a:xfrm>
                  <a:prstGeom prst="rect">
                    <a:avLst/>
                  </a:prstGeom>
                  <a:solidFill>
                    <a:srgbClr val="3399FF"/>
                  </a:solidFill>
                  <a:ln w="6350"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rIns="0" bIns="0" anchor="ctr"/>
                  <a:lstStyle/>
                  <a:p>
                    <a:endParaRPr lang="zh-CN" altLang="en-US"/>
                  </a:p>
                </p:txBody>
              </p:sp>
              <p:sp>
                <p:nvSpPr>
                  <p:cNvPr id="144" name="AutoShape 1033"/>
                  <p:cNvSpPr>
                    <a:spLocks noChangeArrowheads="1"/>
                  </p:cNvSpPr>
                  <p:nvPr/>
                </p:nvSpPr>
                <p:spPr bwMode="auto">
                  <a:xfrm>
                    <a:off x="1746" y="2319"/>
                    <a:ext cx="340" cy="340"/>
                  </a:xfrm>
                  <a:prstGeom prst="sun">
                    <a:avLst>
                      <a:gd name="adj" fmla="val 25000"/>
                    </a:avLst>
                  </a:prstGeom>
                  <a:solidFill>
                    <a:srgbClr val="FF0000"/>
                  </a:solidFill>
                  <a:ln>
                    <a:noFill/>
                  </a:ln>
                  <a:effectLst/>
                  <a:extLs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rIns="0" bIns="0" anchor="ctr"/>
                  <a:lstStyle/>
                  <a:p>
                    <a:endParaRPr lang="zh-CN" altLang="en-US"/>
                  </a:p>
                </p:txBody>
              </p:sp>
              <p:sp>
                <p:nvSpPr>
                  <p:cNvPr id="145" name="Freeform 1034"/>
                  <p:cNvSpPr>
                    <a:spLocks/>
                  </p:cNvSpPr>
                  <p:nvPr/>
                </p:nvSpPr>
                <p:spPr bwMode="auto">
                  <a:xfrm>
                    <a:off x="652" y="2989"/>
                    <a:ext cx="1502" cy="260"/>
                  </a:xfrm>
                  <a:custGeom>
                    <a:avLst/>
                    <a:gdLst>
                      <a:gd name="T0" fmla="*/ 0 w 1502"/>
                      <a:gd name="T1" fmla="*/ 108 h 260"/>
                      <a:gd name="T2" fmla="*/ 76 w 1502"/>
                      <a:gd name="T3" fmla="*/ 32 h 260"/>
                      <a:gd name="T4" fmla="*/ 141 w 1502"/>
                      <a:gd name="T5" fmla="*/ 11 h 260"/>
                      <a:gd name="T6" fmla="*/ 370 w 1502"/>
                      <a:gd name="T7" fmla="*/ 43 h 260"/>
                      <a:gd name="T8" fmla="*/ 467 w 1502"/>
                      <a:gd name="T9" fmla="*/ 87 h 260"/>
                      <a:gd name="T10" fmla="*/ 739 w 1502"/>
                      <a:gd name="T11" fmla="*/ 65 h 260"/>
                      <a:gd name="T12" fmla="*/ 902 w 1502"/>
                      <a:gd name="T13" fmla="*/ 0 h 260"/>
                      <a:gd name="T14" fmla="*/ 989 w 1502"/>
                      <a:gd name="T15" fmla="*/ 21 h 260"/>
                      <a:gd name="T16" fmla="*/ 1054 w 1502"/>
                      <a:gd name="T17" fmla="*/ 54 h 260"/>
                      <a:gd name="T18" fmla="*/ 1261 w 1502"/>
                      <a:gd name="T19" fmla="*/ 32 h 260"/>
                      <a:gd name="T20" fmla="*/ 1502 w 1502"/>
                      <a:gd name="T21" fmla="*/ 124 h 260"/>
                      <a:gd name="T22" fmla="*/ 1502 w 1502"/>
                      <a:gd name="T23" fmla="*/ 260 h 260"/>
                      <a:gd name="T24" fmla="*/ 5 w 1502"/>
                      <a:gd name="T25" fmla="*/ 260 h 260"/>
                      <a:gd name="T26" fmla="*/ 0 w 1502"/>
                      <a:gd name="T27" fmla="*/ 108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2" h="260">
                        <a:moveTo>
                          <a:pt x="0" y="108"/>
                        </a:moveTo>
                        <a:cubicBezTo>
                          <a:pt x="20" y="51"/>
                          <a:pt x="2" y="82"/>
                          <a:pt x="76" y="32"/>
                        </a:cubicBezTo>
                        <a:cubicBezTo>
                          <a:pt x="95" y="19"/>
                          <a:pt x="141" y="11"/>
                          <a:pt x="141" y="11"/>
                        </a:cubicBezTo>
                        <a:cubicBezTo>
                          <a:pt x="232" y="69"/>
                          <a:pt x="145" y="21"/>
                          <a:pt x="370" y="43"/>
                        </a:cubicBezTo>
                        <a:cubicBezTo>
                          <a:pt x="405" y="46"/>
                          <a:pt x="434" y="76"/>
                          <a:pt x="467" y="87"/>
                        </a:cubicBezTo>
                        <a:cubicBezTo>
                          <a:pt x="508" y="85"/>
                          <a:pt x="669" y="81"/>
                          <a:pt x="739" y="65"/>
                        </a:cubicBezTo>
                        <a:cubicBezTo>
                          <a:pt x="800" y="51"/>
                          <a:pt x="845" y="20"/>
                          <a:pt x="902" y="0"/>
                        </a:cubicBezTo>
                        <a:cubicBezTo>
                          <a:pt x="915" y="3"/>
                          <a:pt x="971" y="12"/>
                          <a:pt x="989" y="21"/>
                        </a:cubicBezTo>
                        <a:cubicBezTo>
                          <a:pt x="1022" y="37"/>
                          <a:pt x="1017" y="49"/>
                          <a:pt x="1054" y="54"/>
                        </a:cubicBezTo>
                        <a:cubicBezTo>
                          <a:pt x="1097" y="60"/>
                          <a:pt x="1217" y="28"/>
                          <a:pt x="1261" y="32"/>
                        </a:cubicBezTo>
                        <a:cubicBezTo>
                          <a:pt x="1336" y="44"/>
                          <a:pt x="1462" y="86"/>
                          <a:pt x="1502" y="124"/>
                        </a:cubicBezTo>
                        <a:lnTo>
                          <a:pt x="1502" y="260"/>
                        </a:lnTo>
                        <a:lnTo>
                          <a:pt x="5" y="260"/>
                        </a:lnTo>
                        <a:lnTo>
                          <a:pt x="0" y="108"/>
                        </a:lnTo>
                        <a:close/>
                      </a:path>
                    </a:pathLst>
                  </a:custGeom>
                  <a:solidFill>
                    <a:srgbClr val="00FF00"/>
                  </a:solidFill>
                  <a:ln w="6350" cap="flat" cmpd="sng">
                    <a:solidFill>
                      <a:srgbClr val="000000"/>
                    </a:solidFill>
                    <a:prstDash val="solid"/>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rIns="0" bIns="0"/>
                  <a:lstStyle/>
                  <a:p>
                    <a:endParaRPr lang="zh-CN" altLang="en-US"/>
                  </a:p>
                </p:txBody>
              </p:sp>
            </p:grpSp>
            <p:grpSp>
              <p:nvGrpSpPr>
                <p:cNvPr id="140" name="Group 1035"/>
                <p:cNvGrpSpPr>
                  <a:grpSpLocks/>
                </p:cNvGrpSpPr>
                <p:nvPr/>
              </p:nvGrpSpPr>
              <p:grpSpPr bwMode="auto">
                <a:xfrm>
                  <a:off x="4057" y="1480"/>
                  <a:ext cx="461" cy="543"/>
                  <a:chOff x="975" y="2432"/>
                  <a:chExt cx="718" cy="809"/>
                </a:xfrm>
              </p:grpSpPr>
              <p:sp>
                <p:nvSpPr>
                  <p:cNvPr id="141" name="Freeform 1036"/>
                  <p:cNvSpPr>
                    <a:spLocks/>
                  </p:cNvSpPr>
                  <p:nvPr/>
                </p:nvSpPr>
                <p:spPr bwMode="auto">
                  <a:xfrm>
                    <a:off x="975" y="2840"/>
                    <a:ext cx="718" cy="401"/>
                  </a:xfrm>
                  <a:custGeom>
                    <a:avLst/>
                    <a:gdLst>
                      <a:gd name="T0" fmla="*/ 227 w 718"/>
                      <a:gd name="T1" fmla="*/ 0 h 401"/>
                      <a:gd name="T2" fmla="*/ 91 w 718"/>
                      <a:gd name="T3" fmla="*/ 182 h 401"/>
                      <a:gd name="T4" fmla="*/ 91 w 718"/>
                      <a:gd name="T5" fmla="*/ 363 h 401"/>
                      <a:gd name="T6" fmla="*/ 635 w 718"/>
                      <a:gd name="T7" fmla="*/ 363 h 401"/>
                      <a:gd name="T8" fmla="*/ 590 w 718"/>
                      <a:gd name="T9" fmla="*/ 136 h 401"/>
                      <a:gd name="T10" fmla="*/ 499 w 718"/>
                      <a:gd name="T11" fmla="*/ 0 h 401"/>
                    </a:gdLst>
                    <a:ahLst/>
                    <a:cxnLst>
                      <a:cxn ang="0">
                        <a:pos x="T0" y="T1"/>
                      </a:cxn>
                      <a:cxn ang="0">
                        <a:pos x="T2" y="T3"/>
                      </a:cxn>
                      <a:cxn ang="0">
                        <a:pos x="T4" y="T5"/>
                      </a:cxn>
                      <a:cxn ang="0">
                        <a:pos x="T6" y="T7"/>
                      </a:cxn>
                      <a:cxn ang="0">
                        <a:pos x="T8" y="T9"/>
                      </a:cxn>
                      <a:cxn ang="0">
                        <a:pos x="T10" y="T11"/>
                      </a:cxn>
                    </a:cxnLst>
                    <a:rect l="0" t="0" r="r" b="b"/>
                    <a:pathLst>
                      <a:path w="718" h="401">
                        <a:moveTo>
                          <a:pt x="227" y="0"/>
                        </a:moveTo>
                        <a:cubicBezTo>
                          <a:pt x="170" y="61"/>
                          <a:pt x="114" y="122"/>
                          <a:pt x="91" y="182"/>
                        </a:cubicBezTo>
                        <a:cubicBezTo>
                          <a:pt x="68" y="242"/>
                          <a:pt x="0" y="333"/>
                          <a:pt x="91" y="363"/>
                        </a:cubicBezTo>
                        <a:cubicBezTo>
                          <a:pt x="182" y="393"/>
                          <a:pt x="552" y="401"/>
                          <a:pt x="635" y="363"/>
                        </a:cubicBezTo>
                        <a:cubicBezTo>
                          <a:pt x="718" y="325"/>
                          <a:pt x="613" y="196"/>
                          <a:pt x="590" y="136"/>
                        </a:cubicBezTo>
                        <a:cubicBezTo>
                          <a:pt x="567" y="76"/>
                          <a:pt x="533" y="38"/>
                          <a:pt x="499" y="0"/>
                        </a:cubicBezTo>
                      </a:path>
                    </a:pathLst>
                  </a:custGeom>
                  <a:solidFill>
                    <a:srgbClr val="FFFF00"/>
                  </a:solidFill>
                  <a:ln w="19050" cap="flat" cmpd="sng">
                    <a:solidFill>
                      <a:srgbClr val="000000"/>
                    </a:solidFill>
                    <a:prstDash val="solid"/>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rIns="0" bIns="0"/>
                  <a:lstStyle/>
                  <a:p>
                    <a:endParaRPr lang="zh-CN" altLang="en-US"/>
                  </a:p>
                </p:txBody>
              </p:sp>
              <p:sp>
                <p:nvSpPr>
                  <p:cNvPr id="142" name="AutoShape 1037"/>
                  <p:cNvSpPr>
                    <a:spLocks noChangeArrowheads="1"/>
                  </p:cNvSpPr>
                  <p:nvPr/>
                </p:nvSpPr>
                <p:spPr bwMode="auto">
                  <a:xfrm>
                    <a:off x="1111" y="2432"/>
                    <a:ext cx="454" cy="453"/>
                  </a:xfrm>
                  <a:prstGeom prst="smileyFace">
                    <a:avLst>
                      <a:gd name="adj" fmla="val 4653"/>
                    </a:avLst>
                  </a:prstGeom>
                  <a:solidFill>
                    <a:srgbClr val="FFCC99"/>
                  </a:solidFill>
                  <a:ln w="1905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rIns="0" bIns="0" anchor="ctr"/>
                  <a:lstStyle/>
                  <a:p>
                    <a:endParaRPr lang="zh-CN" altLang="en-US"/>
                  </a:p>
                </p:txBody>
              </p:sp>
            </p:grpSp>
          </p:grpSp>
          <p:sp>
            <p:nvSpPr>
              <p:cNvPr id="122" name="Freeform 1038"/>
              <p:cNvSpPr>
                <a:spLocks/>
              </p:cNvSpPr>
              <p:nvPr/>
            </p:nvSpPr>
            <p:spPr bwMode="auto">
              <a:xfrm>
                <a:off x="3114" y="3511"/>
                <a:ext cx="89" cy="20"/>
              </a:xfrm>
              <a:custGeom>
                <a:avLst/>
                <a:gdLst>
                  <a:gd name="T0" fmla="*/ 195 w 195"/>
                  <a:gd name="T1" fmla="*/ 53 h 53"/>
                  <a:gd name="T2" fmla="*/ 98 w 195"/>
                  <a:gd name="T3" fmla="*/ 0 h 53"/>
                  <a:gd name="T4" fmla="*/ 0 w 195"/>
                  <a:gd name="T5" fmla="*/ 53 h 53"/>
                  <a:gd name="T6" fmla="*/ 0 w 195"/>
                  <a:gd name="T7" fmla="*/ 53 h 53"/>
                  <a:gd name="T8" fmla="*/ 195 w 195"/>
                  <a:gd name="T9" fmla="*/ 53 h 53"/>
                </a:gdLst>
                <a:ahLst/>
                <a:cxnLst>
                  <a:cxn ang="0">
                    <a:pos x="T0" y="T1"/>
                  </a:cxn>
                  <a:cxn ang="0">
                    <a:pos x="T2" y="T3"/>
                  </a:cxn>
                  <a:cxn ang="0">
                    <a:pos x="T4" y="T5"/>
                  </a:cxn>
                  <a:cxn ang="0">
                    <a:pos x="T6" y="T7"/>
                  </a:cxn>
                  <a:cxn ang="0">
                    <a:pos x="T8" y="T9"/>
                  </a:cxn>
                </a:cxnLst>
                <a:rect l="0" t="0" r="r" b="b"/>
                <a:pathLst>
                  <a:path w="195" h="53">
                    <a:moveTo>
                      <a:pt x="195" y="53"/>
                    </a:moveTo>
                    <a:cubicBezTo>
                      <a:pt x="195" y="24"/>
                      <a:pt x="151" y="0"/>
                      <a:pt x="98" y="0"/>
                    </a:cubicBezTo>
                    <a:cubicBezTo>
                      <a:pt x="44" y="0"/>
                      <a:pt x="0" y="24"/>
                      <a:pt x="0" y="53"/>
                    </a:cubicBezTo>
                    <a:lnTo>
                      <a:pt x="0" y="53"/>
                    </a:lnTo>
                    <a:lnTo>
                      <a:pt x="195" y="53"/>
                    </a:lnTo>
                    <a:close/>
                  </a:path>
                </a:pathLst>
              </a:custGeom>
              <a:solidFill>
                <a:srgbClr val="000000"/>
              </a:solidFill>
              <a:ln w="0">
                <a:solidFill>
                  <a:srgbClr val="000000"/>
                </a:solidFill>
                <a:prstDash val="solid"/>
                <a:round/>
                <a:headEnd/>
                <a:tailEnd/>
              </a:ln>
            </p:spPr>
            <p:txBody>
              <a:bodyPr/>
              <a:lstStyle/>
              <a:p>
                <a:endParaRPr lang="zh-CN" altLang="en-US"/>
              </a:p>
            </p:txBody>
          </p:sp>
          <p:sp>
            <p:nvSpPr>
              <p:cNvPr id="123" name="Line 1039"/>
              <p:cNvSpPr>
                <a:spLocks noChangeShapeType="1"/>
              </p:cNvSpPr>
              <p:nvPr/>
            </p:nvSpPr>
            <p:spPr bwMode="auto">
              <a:xfrm flipV="1">
                <a:off x="3159" y="3371"/>
                <a:ext cx="95" cy="160"/>
              </a:xfrm>
              <a:prstGeom prst="line">
                <a:avLst/>
              </a:prstGeom>
              <a:noFill/>
              <a:ln w="12700" cap="rnd">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4" name="Line 1040"/>
              <p:cNvSpPr>
                <a:spLocks noChangeShapeType="1"/>
              </p:cNvSpPr>
              <p:nvPr/>
            </p:nvSpPr>
            <p:spPr bwMode="auto">
              <a:xfrm flipH="1" flipV="1">
                <a:off x="2678" y="3288"/>
                <a:ext cx="481" cy="243"/>
              </a:xfrm>
              <a:prstGeom prst="line">
                <a:avLst/>
              </a:prstGeom>
              <a:noFill/>
              <a:ln w="12700" cap="rnd">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5" name="Freeform 1041"/>
              <p:cNvSpPr>
                <a:spLocks/>
              </p:cNvSpPr>
              <p:nvPr/>
            </p:nvSpPr>
            <p:spPr bwMode="auto">
              <a:xfrm>
                <a:off x="2671" y="3282"/>
                <a:ext cx="14" cy="12"/>
              </a:xfrm>
              <a:custGeom>
                <a:avLst/>
                <a:gdLst>
                  <a:gd name="T0" fmla="*/ 0 w 30"/>
                  <a:gd name="T1" fmla="*/ 16 h 33"/>
                  <a:gd name="T2" fmla="*/ 15 w 30"/>
                  <a:gd name="T3" fmla="*/ 0 h 33"/>
                  <a:gd name="T4" fmla="*/ 30 w 30"/>
                  <a:gd name="T5" fmla="*/ 16 h 33"/>
                  <a:gd name="T6" fmla="*/ 30 w 30"/>
                  <a:gd name="T7" fmla="*/ 16 h 33"/>
                  <a:gd name="T8" fmla="*/ 15 w 30"/>
                  <a:gd name="T9" fmla="*/ 33 h 33"/>
                  <a:gd name="T10" fmla="*/ 0 w 30"/>
                  <a:gd name="T11" fmla="*/ 16 h 33"/>
                </a:gdLst>
                <a:ahLst/>
                <a:cxnLst>
                  <a:cxn ang="0">
                    <a:pos x="T0" y="T1"/>
                  </a:cxn>
                  <a:cxn ang="0">
                    <a:pos x="T2" y="T3"/>
                  </a:cxn>
                  <a:cxn ang="0">
                    <a:pos x="T4" y="T5"/>
                  </a:cxn>
                  <a:cxn ang="0">
                    <a:pos x="T6" y="T7"/>
                  </a:cxn>
                  <a:cxn ang="0">
                    <a:pos x="T8" y="T9"/>
                  </a:cxn>
                  <a:cxn ang="0">
                    <a:pos x="T10" y="T11"/>
                  </a:cxn>
                </a:cxnLst>
                <a:rect l="0" t="0" r="r" b="b"/>
                <a:pathLst>
                  <a:path w="30" h="33">
                    <a:moveTo>
                      <a:pt x="0" y="16"/>
                    </a:moveTo>
                    <a:cubicBezTo>
                      <a:pt x="0" y="7"/>
                      <a:pt x="7" y="0"/>
                      <a:pt x="15" y="0"/>
                    </a:cubicBezTo>
                    <a:cubicBezTo>
                      <a:pt x="24" y="0"/>
                      <a:pt x="30" y="7"/>
                      <a:pt x="30" y="16"/>
                    </a:cubicBezTo>
                    <a:cubicBezTo>
                      <a:pt x="30" y="16"/>
                      <a:pt x="30" y="16"/>
                      <a:pt x="30" y="16"/>
                    </a:cubicBezTo>
                    <a:cubicBezTo>
                      <a:pt x="30" y="25"/>
                      <a:pt x="24" y="33"/>
                      <a:pt x="15" y="33"/>
                    </a:cubicBezTo>
                    <a:cubicBezTo>
                      <a:pt x="7" y="33"/>
                      <a:pt x="0" y="25"/>
                      <a:pt x="0" y="16"/>
                    </a:cubicBezTo>
                  </a:path>
                </a:pathLst>
              </a:custGeom>
              <a:solidFill>
                <a:srgbClr val="000000"/>
              </a:solidFill>
              <a:ln w="0">
                <a:solidFill>
                  <a:srgbClr val="000000"/>
                </a:solidFill>
                <a:prstDash val="solid"/>
                <a:round/>
                <a:headEnd/>
                <a:tailEnd/>
              </a:ln>
            </p:spPr>
            <p:txBody>
              <a:bodyPr/>
              <a:lstStyle/>
              <a:p>
                <a:endParaRPr lang="zh-CN" altLang="en-US"/>
              </a:p>
            </p:txBody>
          </p:sp>
          <p:sp>
            <p:nvSpPr>
              <p:cNvPr id="126" name="Freeform 1042"/>
              <p:cNvSpPr>
                <a:spLocks/>
              </p:cNvSpPr>
              <p:nvPr/>
            </p:nvSpPr>
            <p:spPr bwMode="auto">
              <a:xfrm>
                <a:off x="2671" y="3282"/>
                <a:ext cx="14" cy="12"/>
              </a:xfrm>
              <a:custGeom>
                <a:avLst/>
                <a:gdLst>
                  <a:gd name="T0" fmla="*/ 0 w 14"/>
                  <a:gd name="T1" fmla="*/ 6 h 12"/>
                  <a:gd name="T2" fmla="*/ 7 w 14"/>
                  <a:gd name="T3" fmla="*/ 0 h 12"/>
                  <a:gd name="T4" fmla="*/ 14 w 14"/>
                  <a:gd name="T5" fmla="*/ 6 h 12"/>
                  <a:gd name="T6" fmla="*/ 14 w 14"/>
                  <a:gd name="T7" fmla="*/ 6 h 12"/>
                  <a:gd name="T8" fmla="*/ 7 w 14"/>
                  <a:gd name="T9" fmla="*/ 12 h 12"/>
                  <a:gd name="T10" fmla="*/ 0 w 14"/>
                  <a:gd name="T11" fmla="*/ 6 h 12"/>
                </a:gdLst>
                <a:ahLst/>
                <a:cxnLst>
                  <a:cxn ang="0">
                    <a:pos x="T0" y="T1"/>
                  </a:cxn>
                  <a:cxn ang="0">
                    <a:pos x="T2" y="T3"/>
                  </a:cxn>
                  <a:cxn ang="0">
                    <a:pos x="T4" y="T5"/>
                  </a:cxn>
                  <a:cxn ang="0">
                    <a:pos x="T6" y="T7"/>
                  </a:cxn>
                  <a:cxn ang="0">
                    <a:pos x="T8" y="T9"/>
                  </a:cxn>
                  <a:cxn ang="0">
                    <a:pos x="T10" y="T11"/>
                  </a:cxn>
                </a:cxnLst>
                <a:rect l="0" t="0" r="r" b="b"/>
                <a:pathLst>
                  <a:path w="14" h="12">
                    <a:moveTo>
                      <a:pt x="0" y="6"/>
                    </a:moveTo>
                    <a:cubicBezTo>
                      <a:pt x="0" y="3"/>
                      <a:pt x="4" y="0"/>
                      <a:pt x="7" y="0"/>
                    </a:cubicBezTo>
                    <a:cubicBezTo>
                      <a:pt x="11" y="0"/>
                      <a:pt x="14" y="3"/>
                      <a:pt x="14" y="6"/>
                    </a:cubicBezTo>
                    <a:cubicBezTo>
                      <a:pt x="14" y="6"/>
                      <a:pt x="14" y="6"/>
                      <a:pt x="14" y="6"/>
                    </a:cubicBezTo>
                    <a:cubicBezTo>
                      <a:pt x="14" y="9"/>
                      <a:pt x="11" y="12"/>
                      <a:pt x="7" y="12"/>
                    </a:cubicBezTo>
                    <a:cubicBezTo>
                      <a:pt x="4" y="12"/>
                      <a:pt x="0" y="9"/>
                      <a:pt x="0" y="6"/>
                    </a:cubicBezTo>
                  </a:path>
                </a:pathLst>
              </a:cu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7" name="Freeform 1043"/>
              <p:cNvSpPr>
                <a:spLocks/>
              </p:cNvSpPr>
              <p:nvPr/>
            </p:nvSpPr>
            <p:spPr bwMode="auto">
              <a:xfrm>
                <a:off x="3248" y="3365"/>
                <a:ext cx="14" cy="12"/>
              </a:xfrm>
              <a:custGeom>
                <a:avLst/>
                <a:gdLst>
                  <a:gd name="T0" fmla="*/ 0 w 31"/>
                  <a:gd name="T1" fmla="*/ 17 h 33"/>
                  <a:gd name="T2" fmla="*/ 15 w 31"/>
                  <a:gd name="T3" fmla="*/ 0 h 33"/>
                  <a:gd name="T4" fmla="*/ 31 w 31"/>
                  <a:gd name="T5" fmla="*/ 17 h 33"/>
                  <a:gd name="T6" fmla="*/ 31 w 31"/>
                  <a:gd name="T7" fmla="*/ 17 h 33"/>
                  <a:gd name="T8" fmla="*/ 15 w 31"/>
                  <a:gd name="T9" fmla="*/ 33 h 33"/>
                  <a:gd name="T10" fmla="*/ 0 w 31"/>
                  <a:gd name="T11" fmla="*/ 17 h 33"/>
                </a:gdLst>
                <a:ahLst/>
                <a:cxnLst>
                  <a:cxn ang="0">
                    <a:pos x="T0" y="T1"/>
                  </a:cxn>
                  <a:cxn ang="0">
                    <a:pos x="T2" y="T3"/>
                  </a:cxn>
                  <a:cxn ang="0">
                    <a:pos x="T4" y="T5"/>
                  </a:cxn>
                  <a:cxn ang="0">
                    <a:pos x="T6" y="T7"/>
                  </a:cxn>
                  <a:cxn ang="0">
                    <a:pos x="T8" y="T9"/>
                  </a:cxn>
                  <a:cxn ang="0">
                    <a:pos x="T10" y="T11"/>
                  </a:cxn>
                </a:cxnLst>
                <a:rect l="0" t="0" r="r" b="b"/>
                <a:pathLst>
                  <a:path w="31" h="33">
                    <a:moveTo>
                      <a:pt x="0" y="17"/>
                    </a:moveTo>
                    <a:cubicBezTo>
                      <a:pt x="0" y="8"/>
                      <a:pt x="7" y="0"/>
                      <a:pt x="15" y="0"/>
                    </a:cubicBezTo>
                    <a:cubicBezTo>
                      <a:pt x="24" y="0"/>
                      <a:pt x="31" y="8"/>
                      <a:pt x="31" y="17"/>
                    </a:cubicBezTo>
                    <a:cubicBezTo>
                      <a:pt x="31" y="17"/>
                      <a:pt x="31" y="17"/>
                      <a:pt x="31" y="17"/>
                    </a:cubicBezTo>
                    <a:cubicBezTo>
                      <a:pt x="31" y="26"/>
                      <a:pt x="24" y="33"/>
                      <a:pt x="15" y="33"/>
                    </a:cubicBezTo>
                    <a:cubicBezTo>
                      <a:pt x="7" y="33"/>
                      <a:pt x="0" y="26"/>
                      <a:pt x="0" y="17"/>
                    </a:cubicBezTo>
                  </a:path>
                </a:pathLst>
              </a:custGeom>
              <a:solidFill>
                <a:srgbClr val="000000"/>
              </a:solidFill>
              <a:ln w="0">
                <a:solidFill>
                  <a:srgbClr val="000000"/>
                </a:solidFill>
                <a:prstDash val="solid"/>
                <a:round/>
                <a:headEnd/>
                <a:tailEnd/>
              </a:ln>
            </p:spPr>
            <p:txBody>
              <a:bodyPr/>
              <a:lstStyle/>
              <a:p>
                <a:endParaRPr lang="zh-CN" altLang="en-US"/>
              </a:p>
            </p:txBody>
          </p:sp>
          <p:sp>
            <p:nvSpPr>
              <p:cNvPr id="128" name="Freeform 1044"/>
              <p:cNvSpPr>
                <a:spLocks/>
              </p:cNvSpPr>
              <p:nvPr/>
            </p:nvSpPr>
            <p:spPr bwMode="auto">
              <a:xfrm>
                <a:off x="3248" y="3365"/>
                <a:ext cx="14" cy="12"/>
              </a:xfrm>
              <a:custGeom>
                <a:avLst/>
                <a:gdLst>
                  <a:gd name="T0" fmla="*/ 0 w 14"/>
                  <a:gd name="T1" fmla="*/ 6 h 12"/>
                  <a:gd name="T2" fmla="*/ 6 w 14"/>
                  <a:gd name="T3" fmla="*/ 0 h 12"/>
                  <a:gd name="T4" fmla="*/ 14 w 14"/>
                  <a:gd name="T5" fmla="*/ 6 h 12"/>
                  <a:gd name="T6" fmla="*/ 14 w 14"/>
                  <a:gd name="T7" fmla="*/ 6 h 12"/>
                  <a:gd name="T8" fmla="*/ 6 w 14"/>
                  <a:gd name="T9" fmla="*/ 12 h 12"/>
                  <a:gd name="T10" fmla="*/ 0 w 14"/>
                  <a:gd name="T11" fmla="*/ 6 h 12"/>
                </a:gdLst>
                <a:ahLst/>
                <a:cxnLst>
                  <a:cxn ang="0">
                    <a:pos x="T0" y="T1"/>
                  </a:cxn>
                  <a:cxn ang="0">
                    <a:pos x="T2" y="T3"/>
                  </a:cxn>
                  <a:cxn ang="0">
                    <a:pos x="T4" y="T5"/>
                  </a:cxn>
                  <a:cxn ang="0">
                    <a:pos x="T6" y="T7"/>
                  </a:cxn>
                  <a:cxn ang="0">
                    <a:pos x="T8" y="T9"/>
                  </a:cxn>
                  <a:cxn ang="0">
                    <a:pos x="T10" y="T11"/>
                  </a:cxn>
                </a:cxnLst>
                <a:rect l="0" t="0" r="r" b="b"/>
                <a:pathLst>
                  <a:path w="14" h="12">
                    <a:moveTo>
                      <a:pt x="0" y="6"/>
                    </a:moveTo>
                    <a:cubicBezTo>
                      <a:pt x="0" y="3"/>
                      <a:pt x="3" y="0"/>
                      <a:pt x="6" y="0"/>
                    </a:cubicBezTo>
                    <a:cubicBezTo>
                      <a:pt x="11" y="0"/>
                      <a:pt x="14" y="3"/>
                      <a:pt x="14" y="6"/>
                    </a:cubicBezTo>
                    <a:cubicBezTo>
                      <a:pt x="14" y="6"/>
                      <a:pt x="14" y="6"/>
                      <a:pt x="14" y="6"/>
                    </a:cubicBezTo>
                    <a:cubicBezTo>
                      <a:pt x="14" y="10"/>
                      <a:pt x="11" y="12"/>
                      <a:pt x="6" y="12"/>
                    </a:cubicBezTo>
                    <a:cubicBezTo>
                      <a:pt x="3" y="12"/>
                      <a:pt x="0" y="10"/>
                      <a:pt x="0" y="6"/>
                    </a:cubicBezTo>
                  </a:path>
                </a:pathLst>
              </a:cu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9" name="Rectangle 1045"/>
              <p:cNvSpPr>
                <a:spLocks noChangeArrowheads="1"/>
              </p:cNvSpPr>
              <p:nvPr/>
            </p:nvSpPr>
            <p:spPr bwMode="auto">
              <a:xfrm>
                <a:off x="2718" y="3531"/>
                <a:ext cx="881" cy="604"/>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30" name="Rectangle 1046"/>
              <p:cNvSpPr>
                <a:spLocks noChangeArrowheads="1"/>
              </p:cNvSpPr>
              <p:nvPr/>
            </p:nvSpPr>
            <p:spPr bwMode="auto">
              <a:xfrm>
                <a:off x="2784" y="3560"/>
                <a:ext cx="763" cy="477"/>
              </a:xfrm>
              <a:prstGeom prst="rect">
                <a:avLst/>
              </a:prstGeom>
              <a:solidFill>
                <a:srgbClr val="80808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31" name="Rectangle 1047"/>
              <p:cNvSpPr>
                <a:spLocks noChangeArrowheads="1"/>
              </p:cNvSpPr>
              <p:nvPr/>
            </p:nvSpPr>
            <p:spPr bwMode="auto">
              <a:xfrm>
                <a:off x="2784" y="3560"/>
                <a:ext cx="763" cy="477"/>
              </a:xfrm>
              <a:prstGeom prst="rect">
                <a:avLst/>
              </a:prstGeom>
              <a:noFill/>
              <a:ln w="12700" cap="rnd">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2" name="Rectangle 1048"/>
              <p:cNvSpPr>
                <a:spLocks noChangeArrowheads="1"/>
              </p:cNvSpPr>
              <p:nvPr/>
            </p:nvSpPr>
            <p:spPr bwMode="auto">
              <a:xfrm>
                <a:off x="2808" y="3579"/>
                <a:ext cx="716" cy="4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33" name="Rectangle 1049"/>
              <p:cNvSpPr>
                <a:spLocks noChangeArrowheads="1"/>
              </p:cNvSpPr>
              <p:nvPr/>
            </p:nvSpPr>
            <p:spPr bwMode="auto">
              <a:xfrm>
                <a:off x="2808" y="3579"/>
                <a:ext cx="716" cy="439"/>
              </a:xfrm>
              <a:prstGeom prst="rect">
                <a:avLst/>
              </a:prstGeom>
              <a:noFill/>
              <a:ln w="12700" cap="rnd">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4" name="Rectangle 1050"/>
              <p:cNvSpPr>
                <a:spLocks noChangeArrowheads="1"/>
              </p:cNvSpPr>
              <p:nvPr/>
            </p:nvSpPr>
            <p:spPr bwMode="auto">
              <a:xfrm>
                <a:off x="2777" y="4135"/>
                <a:ext cx="763" cy="1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35" name="Freeform 1051"/>
              <p:cNvSpPr>
                <a:spLocks/>
              </p:cNvSpPr>
              <p:nvPr/>
            </p:nvSpPr>
            <p:spPr bwMode="auto">
              <a:xfrm>
                <a:off x="2777" y="4057"/>
                <a:ext cx="763" cy="38"/>
              </a:xfrm>
              <a:custGeom>
                <a:avLst/>
                <a:gdLst>
                  <a:gd name="T0" fmla="*/ 93 w 1683"/>
                  <a:gd name="T1" fmla="*/ 0 h 104"/>
                  <a:gd name="T2" fmla="*/ 1590 w 1683"/>
                  <a:gd name="T3" fmla="*/ 0 h 104"/>
                  <a:gd name="T4" fmla="*/ 1683 w 1683"/>
                  <a:gd name="T5" fmla="*/ 52 h 104"/>
                  <a:gd name="T6" fmla="*/ 1590 w 1683"/>
                  <a:gd name="T7" fmla="*/ 104 h 104"/>
                  <a:gd name="T8" fmla="*/ 1590 w 1683"/>
                  <a:gd name="T9" fmla="*/ 104 h 104"/>
                  <a:gd name="T10" fmla="*/ 93 w 1683"/>
                  <a:gd name="T11" fmla="*/ 104 h 104"/>
                  <a:gd name="T12" fmla="*/ 0 w 1683"/>
                  <a:gd name="T13" fmla="*/ 52 h 104"/>
                  <a:gd name="T14" fmla="*/ 93 w 1683"/>
                  <a:gd name="T15" fmla="*/ 0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3" h="104">
                    <a:moveTo>
                      <a:pt x="93" y="0"/>
                    </a:moveTo>
                    <a:lnTo>
                      <a:pt x="1590" y="0"/>
                    </a:lnTo>
                    <a:cubicBezTo>
                      <a:pt x="1641" y="0"/>
                      <a:pt x="1683" y="23"/>
                      <a:pt x="1683" y="52"/>
                    </a:cubicBezTo>
                    <a:cubicBezTo>
                      <a:pt x="1683" y="81"/>
                      <a:pt x="1641" y="104"/>
                      <a:pt x="1590" y="104"/>
                    </a:cubicBezTo>
                    <a:cubicBezTo>
                      <a:pt x="1590" y="104"/>
                      <a:pt x="1590" y="104"/>
                      <a:pt x="1590" y="104"/>
                    </a:cubicBezTo>
                    <a:lnTo>
                      <a:pt x="93" y="104"/>
                    </a:lnTo>
                    <a:cubicBezTo>
                      <a:pt x="42" y="104"/>
                      <a:pt x="0" y="81"/>
                      <a:pt x="0" y="52"/>
                    </a:cubicBezTo>
                    <a:cubicBezTo>
                      <a:pt x="0" y="23"/>
                      <a:pt x="42" y="0"/>
                      <a:pt x="93" y="0"/>
                    </a:cubicBezTo>
                    <a:close/>
                  </a:path>
                </a:pathLst>
              </a:custGeom>
              <a:solidFill>
                <a:srgbClr val="666666"/>
              </a:solidFill>
              <a:ln w="0">
                <a:solidFill>
                  <a:srgbClr val="000000"/>
                </a:solidFill>
                <a:prstDash val="solid"/>
                <a:round/>
                <a:headEnd/>
                <a:tailEnd/>
              </a:ln>
            </p:spPr>
            <p:txBody>
              <a:bodyPr/>
              <a:lstStyle/>
              <a:p>
                <a:endParaRPr lang="zh-CN" altLang="en-US"/>
              </a:p>
            </p:txBody>
          </p:sp>
          <p:sp>
            <p:nvSpPr>
              <p:cNvPr id="136" name="Freeform 1052"/>
              <p:cNvSpPr>
                <a:spLocks/>
              </p:cNvSpPr>
              <p:nvPr/>
            </p:nvSpPr>
            <p:spPr bwMode="auto">
              <a:xfrm>
                <a:off x="2814" y="4062"/>
                <a:ext cx="28" cy="29"/>
              </a:xfrm>
              <a:custGeom>
                <a:avLst/>
                <a:gdLst>
                  <a:gd name="T0" fmla="*/ 0 w 62"/>
                  <a:gd name="T1" fmla="*/ 39 h 78"/>
                  <a:gd name="T2" fmla="*/ 31 w 62"/>
                  <a:gd name="T3" fmla="*/ 0 h 78"/>
                  <a:gd name="T4" fmla="*/ 62 w 62"/>
                  <a:gd name="T5" fmla="*/ 39 h 78"/>
                  <a:gd name="T6" fmla="*/ 62 w 62"/>
                  <a:gd name="T7" fmla="*/ 39 h 78"/>
                  <a:gd name="T8" fmla="*/ 31 w 62"/>
                  <a:gd name="T9" fmla="*/ 78 h 78"/>
                  <a:gd name="T10" fmla="*/ 0 w 62"/>
                  <a:gd name="T11" fmla="*/ 39 h 78"/>
                </a:gdLst>
                <a:ahLst/>
                <a:cxnLst>
                  <a:cxn ang="0">
                    <a:pos x="T0" y="T1"/>
                  </a:cxn>
                  <a:cxn ang="0">
                    <a:pos x="T2" y="T3"/>
                  </a:cxn>
                  <a:cxn ang="0">
                    <a:pos x="T4" y="T5"/>
                  </a:cxn>
                  <a:cxn ang="0">
                    <a:pos x="T6" y="T7"/>
                  </a:cxn>
                  <a:cxn ang="0">
                    <a:pos x="T8" y="T9"/>
                  </a:cxn>
                  <a:cxn ang="0">
                    <a:pos x="T10" y="T11"/>
                  </a:cxn>
                </a:cxnLst>
                <a:rect l="0" t="0" r="r" b="b"/>
                <a:pathLst>
                  <a:path w="62" h="78">
                    <a:moveTo>
                      <a:pt x="0" y="39"/>
                    </a:moveTo>
                    <a:cubicBezTo>
                      <a:pt x="0" y="17"/>
                      <a:pt x="14" y="0"/>
                      <a:pt x="31" y="0"/>
                    </a:cubicBezTo>
                    <a:cubicBezTo>
                      <a:pt x="48" y="0"/>
                      <a:pt x="62" y="17"/>
                      <a:pt x="62" y="39"/>
                    </a:cubicBezTo>
                    <a:cubicBezTo>
                      <a:pt x="62" y="39"/>
                      <a:pt x="62" y="39"/>
                      <a:pt x="62" y="39"/>
                    </a:cubicBezTo>
                    <a:cubicBezTo>
                      <a:pt x="62" y="61"/>
                      <a:pt x="48" y="78"/>
                      <a:pt x="31" y="78"/>
                    </a:cubicBezTo>
                    <a:cubicBezTo>
                      <a:pt x="14" y="78"/>
                      <a:pt x="0" y="61"/>
                      <a:pt x="0" y="39"/>
                    </a:cubicBezTo>
                  </a:path>
                </a:pathLst>
              </a:custGeom>
              <a:solidFill>
                <a:srgbClr val="FF0000"/>
              </a:solidFill>
              <a:ln w="0">
                <a:solidFill>
                  <a:srgbClr val="000000"/>
                </a:solidFill>
                <a:prstDash val="solid"/>
                <a:round/>
                <a:headEnd/>
                <a:tailEnd/>
              </a:ln>
            </p:spPr>
            <p:txBody>
              <a:bodyPr/>
              <a:lstStyle/>
              <a:p>
                <a:endParaRPr lang="zh-CN" altLang="en-US"/>
              </a:p>
            </p:txBody>
          </p:sp>
          <p:sp>
            <p:nvSpPr>
              <p:cNvPr id="137" name="Freeform 1053"/>
              <p:cNvSpPr>
                <a:spLocks/>
              </p:cNvSpPr>
              <p:nvPr/>
            </p:nvSpPr>
            <p:spPr bwMode="auto">
              <a:xfrm>
                <a:off x="2814" y="4062"/>
                <a:ext cx="28" cy="29"/>
              </a:xfrm>
              <a:custGeom>
                <a:avLst/>
                <a:gdLst>
                  <a:gd name="T0" fmla="*/ 0 w 28"/>
                  <a:gd name="T1" fmla="*/ 14 h 29"/>
                  <a:gd name="T2" fmla="*/ 14 w 28"/>
                  <a:gd name="T3" fmla="*/ 0 h 29"/>
                  <a:gd name="T4" fmla="*/ 28 w 28"/>
                  <a:gd name="T5" fmla="*/ 14 h 29"/>
                  <a:gd name="T6" fmla="*/ 28 w 28"/>
                  <a:gd name="T7" fmla="*/ 14 h 29"/>
                  <a:gd name="T8" fmla="*/ 14 w 28"/>
                  <a:gd name="T9" fmla="*/ 29 h 29"/>
                  <a:gd name="T10" fmla="*/ 0 w 28"/>
                  <a:gd name="T11" fmla="*/ 14 h 29"/>
                </a:gdLst>
                <a:ahLst/>
                <a:cxnLst>
                  <a:cxn ang="0">
                    <a:pos x="T0" y="T1"/>
                  </a:cxn>
                  <a:cxn ang="0">
                    <a:pos x="T2" y="T3"/>
                  </a:cxn>
                  <a:cxn ang="0">
                    <a:pos x="T4" y="T5"/>
                  </a:cxn>
                  <a:cxn ang="0">
                    <a:pos x="T6" y="T7"/>
                  </a:cxn>
                  <a:cxn ang="0">
                    <a:pos x="T8" y="T9"/>
                  </a:cxn>
                  <a:cxn ang="0">
                    <a:pos x="T10" y="T11"/>
                  </a:cxn>
                </a:cxnLst>
                <a:rect l="0" t="0" r="r" b="b"/>
                <a:pathLst>
                  <a:path w="28" h="29">
                    <a:moveTo>
                      <a:pt x="0" y="14"/>
                    </a:moveTo>
                    <a:cubicBezTo>
                      <a:pt x="0" y="6"/>
                      <a:pt x="7" y="0"/>
                      <a:pt x="14" y="0"/>
                    </a:cubicBezTo>
                    <a:cubicBezTo>
                      <a:pt x="22" y="0"/>
                      <a:pt x="28" y="6"/>
                      <a:pt x="28" y="14"/>
                    </a:cubicBezTo>
                    <a:cubicBezTo>
                      <a:pt x="28" y="14"/>
                      <a:pt x="28" y="14"/>
                      <a:pt x="28" y="14"/>
                    </a:cubicBezTo>
                    <a:cubicBezTo>
                      <a:pt x="28" y="22"/>
                      <a:pt x="22" y="29"/>
                      <a:pt x="14" y="29"/>
                    </a:cubicBezTo>
                    <a:cubicBezTo>
                      <a:pt x="7" y="29"/>
                      <a:pt x="0" y="22"/>
                      <a:pt x="0" y="14"/>
                    </a:cubicBezTo>
                  </a:path>
                </a:pathLst>
              </a:custGeom>
              <a:noFill/>
              <a:ln w="47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8" name="Freeform 1054"/>
              <p:cNvSpPr>
                <a:spLocks noEditPoints="1"/>
              </p:cNvSpPr>
              <p:nvPr/>
            </p:nvSpPr>
            <p:spPr bwMode="auto">
              <a:xfrm>
                <a:off x="3360" y="4062"/>
                <a:ext cx="85" cy="29"/>
              </a:xfrm>
              <a:custGeom>
                <a:avLst/>
                <a:gdLst>
                  <a:gd name="T0" fmla="*/ 0 w 85"/>
                  <a:gd name="T1" fmla="*/ 29 h 29"/>
                  <a:gd name="T2" fmla="*/ 21 w 85"/>
                  <a:gd name="T3" fmla="*/ 29 h 29"/>
                  <a:gd name="T4" fmla="*/ 21 w 85"/>
                  <a:gd name="T5" fmla="*/ 0 h 29"/>
                  <a:gd name="T6" fmla="*/ 0 w 85"/>
                  <a:gd name="T7" fmla="*/ 0 h 29"/>
                  <a:gd name="T8" fmla="*/ 0 w 85"/>
                  <a:gd name="T9" fmla="*/ 29 h 29"/>
                  <a:gd name="T10" fmla="*/ 32 w 85"/>
                  <a:gd name="T11" fmla="*/ 29 h 29"/>
                  <a:gd name="T12" fmla="*/ 53 w 85"/>
                  <a:gd name="T13" fmla="*/ 29 h 29"/>
                  <a:gd name="T14" fmla="*/ 53 w 85"/>
                  <a:gd name="T15" fmla="*/ 0 h 29"/>
                  <a:gd name="T16" fmla="*/ 32 w 85"/>
                  <a:gd name="T17" fmla="*/ 0 h 29"/>
                  <a:gd name="T18" fmla="*/ 32 w 85"/>
                  <a:gd name="T19" fmla="*/ 29 h 29"/>
                  <a:gd name="T20" fmla="*/ 64 w 85"/>
                  <a:gd name="T21" fmla="*/ 29 h 29"/>
                  <a:gd name="T22" fmla="*/ 85 w 85"/>
                  <a:gd name="T23" fmla="*/ 29 h 29"/>
                  <a:gd name="T24" fmla="*/ 85 w 85"/>
                  <a:gd name="T25" fmla="*/ 0 h 29"/>
                  <a:gd name="T26" fmla="*/ 64 w 85"/>
                  <a:gd name="T27" fmla="*/ 0 h 29"/>
                  <a:gd name="T28" fmla="*/ 64 w 85"/>
                  <a:gd name="T2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29">
                    <a:moveTo>
                      <a:pt x="0" y="29"/>
                    </a:moveTo>
                    <a:lnTo>
                      <a:pt x="21" y="29"/>
                    </a:lnTo>
                    <a:lnTo>
                      <a:pt x="21" y="0"/>
                    </a:lnTo>
                    <a:lnTo>
                      <a:pt x="0" y="0"/>
                    </a:lnTo>
                    <a:lnTo>
                      <a:pt x="0" y="29"/>
                    </a:lnTo>
                    <a:close/>
                    <a:moveTo>
                      <a:pt x="32" y="29"/>
                    </a:moveTo>
                    <a:lnTo>
                      <a:pt x="53" y="29"/>
                    </a:lnTo>
                    <a:lnTo>
                      <a:pt x="53" y="0"/>
                    </a:lnTo>
                    <a:lnTo>
                      <a:pt x="32" y="0"/>
                    </a:lnTo>
                    <a:lnTo>
                      <a:pt x="32" y="29"/>
                    </a:lnTo>
                    <a:close/>
                    <a:moveTo>
                      <a:pt x="64" y="29"/>
                    </a:moveTo>
                    <a:lnTo>
                      <a:pt x="85" y="29"/>
                    </a:lnTo>
                    <a:lnTo>
                      <a:pt x="85" y="0"/>
                    </a:lnTo>
                    <a:lnTo>
                      <a:pt x="64" y="0"/>
                    </a:lnTo>
                    <a:lnTo>
                      <a:pt x="64" y="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1" name="Group 1055"/>
            <p:cNvGrpSpPr>
              <a:grpSpLocks/>
            </p:cNvGrpSpPr>
            <p:nvPr/>
          </p:nvGrpSpPr>
          <p:grpSpPr bwMode="auto">
            <a:xfrm>
              <a:off x="4694" y="834"/>
              <a:ext cx="928" cy="872"/>
              <a:chOff x="2671" y="3282"/>
              <a:chExt cx="928" cy="872"/>
            </a:xfrm>
          </p:grpSpPr>
          <p:grpSp>
            <p:nvGrpSpPr>
              <p:cNvPr id="96" name="Group 1056"/>
              <p:cNvGrpSpPr>
                <a:grpSpLocks/>
              </p:cNvGrpSpPr>
              <p:nvPr/>
            </p:nvGrpSpPr>
            <p:grpSpPr bwMode="auto">
              <a:xfrm>
                <a:off x="2789" y="3591"/>
                <a:ext cx="726" cy="408"/>
                <a:chOff x="3787" y="1298"/>
                <a:chExt cx="1094" cy="725"/>
              </a:xfrm>
            </p:grpSpPr>
            <p:grpSp>
              <p:nvGrpSpPr>
                <p:cNvPr id="114" name="Group 1057"/>
                <p:cNvGrpSpPr>
                  <a:grpSpLocks/>
                </p:cNvGrpSpPr>
                <p:nvPr/>
              </p:nvGrpSpPr>
              <p:grpSpPr bwMode="auto">
                <a:xfrm>
                  <a:off x="3787" y="1298"/>
                  <a:ext cx="1094" cy="725"/>
                  <a:chOff x="652" y="2251"/>
                  <a:chExt cx="1502" cy="998"/>
                </a:xfrm>
              </p:grpSpPr>
              <p:sp>
                <p:nvSpPr>
                  <p:cNvPr id="118" name="Rectangle 1058"/>
                  <p:cNvSpPr>
                    <a:spLocks noChangeArrowheads="1"/>
                  </p:cNvSpPr>
                  <p:nvPr/>
                </p:nvSpPr>
                <p:spPr bwMode="auto">
                  <a:xfrm>
                    <a:off x="657" y="2251"/>
                    <a:ext cx="1497" cy="998"/>
                  </a:xfrm>
                  <a:prstGeom prst="rect">
                    <a:avLst/>
                  </a:prstGeom>
                  <a:solidFill>
                    <a:srgbClr val="3399FF"/>
                  </a:solidFill>
                  <a:ln w="6350"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rIns="0" bIns="0" anchor="ctr"/>
                  <a:lstStyle/>
                  <a:p>
                    <a:endParaRPr lang="zh-CN" altLang="en-US"/>
                  </a:p>
                </p:txBody>
              </p:sp>
              <p:sp>
                <p:nvSpPr>
                  <p:cNvPr id="119" name="AutoShape 1059"/>
                  <p:cNvSpPr>
                    <a:spLocks noChangeArrowheads="1"/>
                  </p:cNvSpPr>
                  <p:nvPr/>
                </p:nvSpPr>
                <p:spPr bwMode="auto">
                  <a:xfrm>
                    <a:off x="1746" y="2319"/>
                    <a:ext cx="340" cy="340"/>
                  </a:xfrm>
                  <a:prstGeom prst="sun">
                    <a:avLst>
                      <a:gd name="adj" fmla="val 25000"/>
                    </a:avLst>
                  </a:prstGeom>
                  <a:solidFill>
                    <a:srgbClr val="FF0000"/>
                  </a:solidFill>
                  <a:ln>
                    <a:noFill/>
                  </a:ln>
                  <a:effectLst/>
                  <a:extLs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rIns="0" bIns="0" anchor="ctr"/>
                  <a:lstStyle/>
                  <a:p>
                    <a:endParaRPr lang="zh-CN" altLang="en-US"/>
                  </a:p>
                </p:txBody>
              </p:sp>
              <p:sp>
                <p:nvSpPr>
                  <p:cNvPr id="120" name="Freeform 1060"/>
                  <p:cNvSpPr>
                    <a:spLocks/>
                  </p:cNvSpPr>
                  <p:nvPr/>
                </p:nvSpPr>
                <p:spPr bwMode="auto">
                  <a:xfrm>
                    <a:off x="652" y="2989"/>
                    <a:ext cx="1502" cy="260"/>
                  </a:xfrm>
                  <a:custGeom>
                    <a:avLst/>
                    <a:gdLst>
                      <a:gd name="T0" fmla="*/ 0 w 1502"/>
                      <a:gd name="T1" fmla="*/ 108 h 260"/>
                      <a:gd name="T2" fmla="*/ 76 w 1502"/>
                      <a:gd name="T3" fmla="*/ 32 h 260"/>
                      <a:gd name="T4" fmla="*/ 141 w 1502"/>
                      <a:gd name="T5" fmla="*/ 11 h 260"/>
                      <a:gd name="T6" fmla="*/ 370 w 1502"/>
                      <a:gd name="T7" fmla="*/ 43 h 260"/>
                      <a:gd name="T8" fmla="*/ 467 w 1502"/>
                      <a:gd name="T9" fmla="*/ 87 h 260"/>
                      <a:gd name="T10" fmla="*/ 739 w 1502"/>
                      <a:gd name="T11" fmla="*/ 65 h 260"/>
                      <a:gd name="T12" fmla="*/ 902 w 1502"/>
                      <a:gd name="T13" fmla="*/ 0 h 260"/>
                      <a:gd name="T14" fmla="*/ 989 w 1502"/>
                      <a:gd name="T15" fmla="*/ 21 h 260"/>
                      <a:gd name="T16" fmla="*/ 1054 w 1502"/>
                      <a:gd name="T17" fmla="*/ 54 h 260"/>
                      <a:gd name="T18" fmla="*/ 1261 w 1502"/>
                      <a:gd name="T19" fmla="*/ 32 h 260"/>
                      <a:gd name="T20" fmla="*/ 1502 w 1502"/>
                      <a:gd name="T21" fmla="*/ 124 h 260"/>
                      <a:gd name="T22" fmla="*/ 1502 w 1502"/>
                      <a:gd name="T23" fmla="*/ 260 h 260"/>
                      <a:gd name="T24" fmla="*/ 5 w 1502"/>
                      <a:gd name="T25" fmla="*/ 260 h 260"/>
                      <a:gd name="T26" fmla="*/ 0 w 1502"/>
                      <a:gd name="T27" fmla="*/ 108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2" h="260">
                        <a:moveTo>
                          <a:pt x="0" y="108"/>
                        </a:moveTo>
                        <a:cubicBezTo>
                          <a:pt x="20" y="51"/>
                          <a:pt x="2" y="82"/>
                          <a:pt x="76" y="32"/>
                        </a:cubicBezTo>
                        <a:cubicBezTo>
                          <a:pt x="95" y="19"/>
                          <a:pt x="141" y="11"/>
                          <a:pt x="141" y="11"/>
                        </a:cubicBezTo>
                        <a:cubicBezTo>
                          <a:pt x="232" y="69"/>
                          <a:pt x="145" y="21"/>
                          <a:pt x="370" y="43"/>
                        </a:cubicBezTo>
                        <a:cubicBezTo>
                          <a:pt x="405" y="46"/>
                          <a:pt x="434" y="76"/>
                          <a:pt x="467" y="87"/>
                        </a:cubicBezTo>
                        <a:cubicBezTo>
                          <a:pt x="508" y="85"/>
                          <a:pt x="669" y="81"/>
                          <a:pt x="739" y="65"/>
                        </a:cubicBezTo>
                        <a:cubicBezTo>
                          <a:pt x="800" y="51"/>
                          <a:pt x="845" y="20"/>
                          <a:pt x="902" y="0"/>
                        </a:cubicBezTo>
                        <a:cubicBezTo>
                          <a:pt x="915" y="3"/>
                          <a:pt x="971" y="12"/>
                          <a:pt x="989" y="21"/>
                        </a:cubicBezTo>
                        <a:cubicBezTo>
                          <a:pt x="1022" y="37"/>
                          <a:pt x="1017" y="49"/>
                          <a:pt x="1054" y="54"/>
                        </a:cubicBezTo>
                        <a:cubicBezTo>
                          <a:pt x="1097" y="60"/>
                          <a:pt x="1217" y="28"/>
                          <a:pt x="1261" y="32"/>
                        </a:cubicBezTo>
                        <a:cubicBezTo>
                          <a:pt x="1336" y="44"/>
                          <a:pt x="1462" y="86"/>
                          <a:pt x="1502" y="124"/>
                        </a:cubicBezTo>
                        <a:lnTo>
                          <a:pt x="1502" y="260"/>
                        </a:lnTo>
                        <a:lnTo>
                          <a:pt x="5" y="260"/>
                        </a:lnTo>
                        <a:lnTo>
                          <a:pt x="0" y="108"/>
                        </a:lnTo>
                        <a:close/>
                      </a:path>
                    </a:pathLst>
                  </a:custGeom>
                  <a:solidFill>
                    <a:srgbClr val="00FF00"/>
                  </a:solidFill>
                  <a:ln w="6350" cap="flat" cmpd="sng">
                    <a:solidFill>
                      <a:srgbClr val="000000"/>
                    </a:solidFill>
                    <a:prstDash val="solid"/>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rIns="0" bIns="0"/>
                  <a:lstStyle/>
                  <a:p>
                    <a:endParaRPr lang="zh-CN" altLang="en-US"/>
                  </a:p>
                </p:txBody>
              </p:sp>
            </p:grpSp>
            <p:grpSp>
              <p:nvGrpSpPr>
                <p:cNvPr id="115" name="Group 1061"/>
                <p:cNvGrpSpPr>
                  <a:grpSpLocks/>
                </p:cNvGrpSpPr>
                <p:nvPr/>
              </p:nvGrpSpPr>
              <p:grpSpPr bwMode="auto">
                <a:xfrm>
                  <a:off x="4057" y="1480"/>
                  <a:ext cx="461" cy="543"/>
                  <a:chOff x="975" y="2432"/>
                  <a:chExt cx="718" cy="809"/>
                </a:xfrm>
              </p:grpSpPr>
              <p:sp>
                <p:nvSpPr>
                  <p:cNvPr id="116" name="Freeform 1062"/>
                  <p:cNvSpPr>
                    <a:spLocks/>
                  </p:cNvSpPr>
                  <p:nvPr/>
                </p:nvSpPr>
                <p:spPr bwMode="auto">
                  <a:xfrm>
                    <a:off x="975" y="2840"/>
                    <a:ext cx="718" cy="401"/>
                  </a:xfrm>
                  <a:custGeom>
                    <a:avLst/>
                    <a:gdLst>
                      <a:gd name="T0" fmla="*/ 227 w 718"/>
                      <a:gd name="T1" fmla="*/ 0 h 401"/>
                      <a:gd name="T2" fmla="*/ 91 w 718"/>
                      <a:gd name="T3" fmla="*/ 182 h 401"/>
                      <a:gd name="T4" fmla="*/ 91 w 718"/>
                      <a:gd name="T5" fmla="*/ 363 h 401"/>
                      <a:gd name="T6" fmla="*/ 635 w 718"/>
                      <a:gd name="T7" fmla="*/ 363 h 401"/>
                      <a:gd name="T8" fmla="*/ 590 w 718"/>
                      <a:gd name="T9" fmla="*/ 136 h 401"/>
                      <a:gd name="T10" fmla="*/ 499 w 718"/>
                      <a:gd name="T11" fmla="*/ 0 h 401"/>
                    </a:gdLst>
                    <a:ahLst/>
                    <a:cxnLst>
                      <a:cxn ang="0">
                        <a:pos x="T0" y="T1"/>
                      </a:cxn>
                      <a:cxn ang="0">
                        <a:pos x="T2" y="T3"/>
                      </a:cxn>
                      <a:cxn ang="0">
                        <a:pos x="T4" y="T5"/>
                      </a:cxn>
                      <a:cxn ang="0">
                        <a:pos x="T6" y="T7"/>
                      </a:cxn>
                      <a:cxn ang="0">
                        <a:pos x="T8" y="T9"/>
                      </a:cxn>
                      <a:cxn ang="0">
                        <a:pos x="T10" y="T11"/>
                      </a:cxn>
                    </a:cxnLst>
                    <a:rect l="0" t="0" r="r" b="b"/>
                    <a:pathLst>
                      <a:path w="718" h="401">
                        <a:moveTo>
                          <a:pt x="227" y="0"/>
                        </a:moveTo>
                        <a:cubicBezTo>
                          <a:pt x="170" y="61"/>
                          <a:pt x="114" y="122"/>
                          <a:pt x="91" y="182"/>
                        </a:cubicBezTo>
                        <a:cubicBezTo>
                          <a:pt x="68" y="242"/>
                          <a:pt x="0" y="333"/>
                          <a:pt x="91" y="363"/>
                        </a:cubicBezTo>
                        <a:cubicBezTo>
                          <a:pt x="182" y="393"/>
                          <a:pt x="552" y="401"/>
                          <a:pt x="635" y="363"/>
                        </a:cubicBezTo>
                        <a:cubicBezTo>
                          <a:pt x="718" y="325"/>
                          <a:pt x="613" y="196"/>
                          <a:pt x="590" y="136"/>
                        </a:cubicBezTo>
                        <a:cubicBezTo>
                          <a:pt x="567" y="76"/>
                          <a:pt x="533" y="38"/>
                          <a:pt x="499" y="0"/>
                        </a:cubicBezTo>
                      </a:path>
                    </a:pathLst>
                  </a:custGeom>
                  <a:solidFill>
                    <a:srgbClr val="FFFF00"/>
                  </a:solidFill>
                  <a:ln w="19050" cap="flat" cmpd="sng">
                    <a:solidFill>
                      <a:srgbClr val="000000"/>
                    </a:solidFill>
                    <a:prstDash val="solid"/>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rIns="0" bIns="0"/>
                  <a:lstStyle/>
                  <a:p>
                    <a:endParaRPr lang="zh-CN" altLang="en-US"/>
                  </a:p>
                </p:txBody>
              </p:sp>
              <p:sp>
                <p:nvSpPr>
                  <p:cNvPr id="117" name="AutoShape 1063"/>
                  <p:cNvSpPr>
                    <a:spLocks noChangeArrowheads="1"/>
                  </p:cNvSpPr>
                  <p:nvPr/>
                </p:nvSpPr>
                <p:spPr bwMode="auto">
                  <a:xfrm>
                    <a:off x="1111" y="2432"/>
                    <a:ext cx="454" cy="453"/>
                  </a:xfrm>
                  <a:prstGeom prst="smileyFace">
                    <a:avLst>
                      <a:gd name="adj" fmla="val 4653"/>
                    </a:avLst>
                  </a:prstGeom>
                  <a:solidFill>
                    <a:srgbClr val="FFCC99"/>
                  </a:solidFill>
                  <a:ln w="1905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rIns="0" bIns="0" anchor="ctr"/>
                  <a:lstStyle/>
                  <a:p>
                    <a:endParaRPr lang="zh-CN" altLang="en-US"/>
                  </a:p>
                </p:txBody>
              </p:sp>
            </p:grpSp>
          </p:grpSp>
          <p:sp>
            <p:nvSpPr>
              <p:cNvPr id="97" name="Freeform 1064"/>
              <p:cNvSpPr>
                <a:spLocks/>
              </p:cNvSpPr>
              <p:nvPr/>
            </p:nvSpPr>
            <p:spPr bwMode="auto">
              <a:xfrm>
                <a:off x="3114" y="3511"/>
                <a:ext cx="89" cy="20"/>
              </a:xfrm>
              <a:custGeom>
                <a:avLst/>
                <a:gdLst>
                  <a:gd name="T0" fmla="*/ 195 w 195"/>
                  <a:gd name="T1" fmla="*/ 53 h 53"/>
                  <a:gd name="T2" fmla="*/ 98 w 195"/>
                  <a:gd name="T3" fmla="*/ 0 h 53"/>
                  <a:gd name="T4" fmla="*/ 0 w 195"/>
                  <a:gd name="T5" fmla="*/ 53 h 53"/>
                  <a:gd name="T6" fmla="*/ 0 w 195"/>
                  <a:gd name="T7" fmla="*/ 53 h 53"/>
                  <a:gd name="T8" fmla="*/ 195 w 195"/>
                  <a:gd name="T9" fmla="*/ 53 h 53"/>
                </a:gdLst>
                <a:ahLst/>
                <a:cxnLst>
                  <a:cxn ang="0">
                    <a:pos x="T0" y="T1"/>
                  </a:cxn>
                  <a:cxn ang="0">
                    <a:pos x="T2" y="T3"/>
                  </a:cxn>
                  <a:cxn ang="0">
                    <a:pos x="T4" y="T5"/>
                  </a:cxn>
                  <a:cxn ang="0">
                    <a:pos x="T6" y="T7"/>
                  </a:cxn>
                  <a:cxn ang="0">
                    <a:pos x="T8" y="T9"/>
                  </a:cxn>
                </a:cxnLst>
                <a:rect l="0" t="0" r="r" b="b"/>
                <a:pathLst>
                  <a:path w="195" h="53">
                    <a:moveTo>
                      <a:pt x="195" y="53"/>
                    </a:moveTo>
                    <a:cubicBezTo>
                      <a:pt x="195" y="24"/>
                      <a:pt x="151" y="0"/>
                      <a:pt x="98" y="0"/>
                    </a:cubicBezTo>
                    <a:cubicBezTo>
                      <a:pt x="44" y="0"/>
                      <a:pt x="0" y="24"/>
                      <a:pt x="0" y="53"/>
                    </a:cubicBezTo>
                    <a:lnTo>
                      <a:pt x="0" y="53"/>
                    </a:lnTo>
                    <a:lnTo>
                      <a:pt x="195" y="53"/>
                    </a:lnTo>
                    <a:close/>
                  </a:path>
                </a:pathLst>
              </a:custGeom>
              <a:solidFill>
                <a:srgbClr val="000000"/>
              </a:solidFill>
              <a:ln w="0">
                <a:solidFill>
                  <a:srgbClr val="000000"/>
                </a:solidFill>
                <a:prstDash val="solid"/>
                <a:round/>
                <a:headEnd/>
                <a:tailEnd/>
              </a:ln>
            </p:spPr>
            <p:txBody>
              <a:bodyPr/>
              <a:lstStyle/>
              <a:p>
                <a:endParaRPr lang="zh-CN" altLang="en-US"/>
              </a:p>
            </p:txBody>
          </p:sp>
          <p:sp>
            <p:nvSpPr>
              <p:cNvPr id="98" name="Line 1065"/>
              <p:cNvSpPr>
                <a:spLocks noChangeShapeType="1"/>
              </p:cNvSpPr>
              <p:nvPr/>
            </p:nvSpPr>
            <p:spPr bwMode="auto">
              <a:xfrm flipV="1">
                <a:off x="3159" y="3371"/>
                <a:ext cx="95" cy="160"/>
              </a:xfrm>
              <a:prstGeom prst="line">
                <a:avLst/>
              </a:prstGeom>
              <a:noFill/>
              <a:ln w="12700" cap="rnd">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9" name="Line 1066"/>
              <p:cNvSpPr>
                <a:spLocks noChangeShapeType="1"/>
              </p:cNvSpPr>
              <p:nvPr/>
            </p:nvSpPr>
            <p:spPr bwMode="auto">
              <a:xfrm flipH="1" flipV="1">
                <a:off x="2678" y="3288"/>
                <a:ext cx="481" cy="243"/>
              </a:xfrm>
              <a:prstGeom prst="line">
                <a:avLst/>
              </a:prstGeom>
              <a:noFill/>
              <a:ln w="12700" cap="rnd">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0" name="Freeform 1067"/>
              <p:cNvSpPr>
                <a:spLocks/>
              </p:cNvSpPr>
              <p:nvPr/>
            </p:nvSpPr>
            <p:spPr bwMode="auto">
              <a:xfrm>
                <a:off x="2671" y="3282"/>
                <a:ext cx="14" cy="12"/>
              </a:xfrm>
              <a:custGeom>
                <a:avLst/>
                <a:gdLst>
                  <a:gd name="T0" fmla="*/ 0 w 30"/>
                  <a:gd name="T1" fmla="*/ 16 h 33"/>
                  <a:gd name="T2" fmla="*/ 15 w 30"/>
                  <a:gd name="T3" fmla="*/ 0 h 33"/>
                  <a:gd name="T4" fmla="*/ 30 w 30"/>
                  <a:gd name="T5" fmla="*/ 16 h 33"/>
                  <a:gd name="T6" fmla="*/ 30 w 30"/>
                  <a:gd name="T7" fmla="*/ 16 h 33"/>
                  <a:gd name="T8" fmla="*/ 15 w 30"/>
                  <a:gd name="T9" fmla="*/ 33 h 33"/>
                  <a:gd name="T10" fmla="*/ 0 w 30"/>
                  <a:gd name="T11" fmla="*/ 16 h 33"/>
                </a:gdLst>
                <a:ahLst/>
                <a:cxnLst>
                  <a:cxn ang="0">
                    <a:pos x="T0" y="T1"/>
                  </a:cxn>
                  <a:cxn ang="0">
                    <a:pos x="T2" y="T3"/>
                  </a:cxn>
                  <a:cxn ang="0">
                    <a:pos x="T4" y="T5"/>
                  </a:cxn>
                  <a:cxn ang="0">
                    <a:pos x="T6" y="T7"/>
                  </a:cxn>
                  <a:cxn ang="0">
                    <a:pos x="T8" y="T9"/>
                  </a:cxn>
                  <a:cxn ang="0">
                    <a:pos x="T10" y="T11"/>
                  </a:cxn>
                </a:cxnLst>
                <a:rect l="0" t="0" r="r" b="b"/>
                <a:pathLst>
                  <a:path w="30" h="33">
                    <a:moveTo>
                      <a:pt x="0" y="16"/>
                    </a:moveTo>
                    <a:cubicBezTo>
                      <a:pt x="0" y="7"/>
                      <a:pt x="7" y="0"/>
                      <a:pt x="15" y="0"/>
                    </a:cubicBezTo>
                    <a:cubicBezTo>
                      <a:pt x="24" y="0"/>
                      <a:pt x="30" y="7"/>
                      <a:pt x="30" y="16"/>
                    </a:cubicBezTo>
                    <a:cubicBezTo>
                      <a:pt x="30" y="16"/>
                      <a:pt x="30" y="16"/>
                      <a:pt x="30" y="16"/>
                    </a:cubicBezTo>
                    <a:cubicBezTo>
                      <a:pt x="30" y="25"/>
                      <a:pt x="24" y="33"/>
                      <a:pt x="15" y="33"/>
                    </a:cubicBezTo>
                    <a:cubicBezTo>
                      <a:pt x="7" y="33"/>
                      <a:pt x="0" y="25"/>
                      <a:pt x="0" y="16"/>
                    </a:cubicBezTo>
                  </a:path>
                </a:pathLst>
              </a:custGeom>
              <a:solidFill>
                <a:srgbClr val="000000"/>
              </a:solidFill>
              <a:ln w="0">
                <a:solidFill>
                  <a:srgbClr val="000000"/>
                </a:solidFill>
                <a:prstDash val="solid"/>
                <a:round/>
                <a:headEnd/>
                <a:tailEnd/>
              </a:ln>
            </p:spPr>
            <p:txBody>
              <a:bodyPr/>
              <a:lstStyle/>
              <a:p>
                <a:endParaRPr lang="zh-CN" altLang="en-US"/>
              </a:p>
            </p:txBody>
          </p:sp>
          <p:sp>
            <p:nvSpPr>
              <p:cNvPr id="101" name="Freeform 1068"/>
              <p:cNvSpPr>
                <a:spLocks/>
              </p:cNvSpPr>
              <p:nvPr/>
            </p:nvSpPr>
            <p:spPr bwMode="auto">
              <a:xfrm>
                <a:off x="2671" y="3282"/>
                <a:ext cx="14" cy="12"/>
              </a:xfrm>
              <a:custGeom>
                <a:avLst/>
                <a:gdLst>
                  <a:gd name="T0" fmla="*/ 0 w 14"/>
                  <a:gd name="T1" fmla="*/ 6 h 12"/>
                  <a:gd name="T2" fmla="*/ 7 w 14"/>
                  <a:gd name="T3" fmla="*/ 0 h 12"/>
                  <a:gd name="T4" fmla="*/ 14 w 14"/>
                  <a:gd name="T5" fmla="*/ 6 h 12"/>
                  <a:gd name="T6" fmla="*/ 14 w 14"/>
                  <a:gd name="T7" fmla="*/ 6 h 12"/>
                  <a:gd name="T8" fmla="*/ 7 w 14"/>
                  <a:gd name="T9" fmla="*/ 12 h 12"/>
                  <a:gd name="T10" fmla="*/ 0 w 14"/>
                  <a:gd name="T11" fmla="*/ 6 h 12"/>
                </a:gdLst>
                <a:ahLst/>
                <a:cxnLst>
                  <a:cxn ang="0">
                    <a:pos x="T0" y="T1"/>
                  </a:cxn>
                  <a:cxn ang="0">
                    <a:pos x="T2" y="T3"/>
                  </a:cxn>
                  <a:cxn ang="0">
                    <a:pos x="T4" y="T5"/>
                  </a:cxn>
                  <a:cxn ang="0">
                    <a:pos x="T6" y="T7"/>
                  </a:cxn>
                  <a:cxn ang="0">
                    <a:pos x="T8" y="T9"/>
                  </a:cxn>
                  <a:cxn ang="0">
                    <a:pos x="T10" y="T11"/>
                  </a:cxn>
                </a:cxnLst>
                <a:rect l="0" t="0" r="r" b="b"/>
                <a:pathLst>
                  <a:path w="14" h="12">
                    <a:moveTo>
                      <a:pt x="0" y="6"/>
                    </a:moveTo>
                    <a:cubicBezTo>
                      <a:pt x="0" y="3"/>
                      <a:pt x="4" y="0"/>
                      <a:pt x="7" y="0"/>
                    </a:cubicBezTo>
                    <a:cubicBezTo>
                      <a:pt x="11" y="0"/>
                      <a:pt x="14" y="3"/>
                      <a:pt x="14" y="6"/>
                    </a:cubicBezTo>
                    <a:cubicBezTo>
                      <a:pt x="14" y="6"/>
                      <a:pt x="14" y="6"/>
                      <a:pt x="14" y="6"/>
                    </a:cubicBezTo>
                    <a:cubicBezTo>
                      <a:pt x="14" y="9"/>
                      <a:pt x="11" y="12"/>
                      <a:pt x="7" y="12"/>
                    </a:cubicBezTo>
                    <a:cubicBezTo>
                      <a:pt x="4" y="12"/>
                      <a:pt x="0" y="9"/>
                      <a:pt x="0" y="6"/>
                    </a:cubicBezTo>
                  </a:path>
                </a:pathLst>
              </a:cu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02" name="Freeform 1069"/>
              <p:cNvSpPr>
                <a:spLocks/>
              </p:cNvSpPr>
              <p:nvPr/>
            </p:nvSpPr>
            <p:spPr bwMode="auto">
              <a:xfrm>
                <a:off x="3248" y="3365"/>
                <a:ext cx="14" cy="12"/>
              </a:xfrm>
              <a:custGeom>
                <a:avLst/>
                <a:gdLst>
                  <a:gd name="T0" fmla="*/ 0 w 31"/>
                  <a:gd name="T1" fmla="*/ 17 h 33"/>
                  <a:gd name="T2" fmla="*/ 15 w 31"/>
                  <a:gd name="T3" fmla="*/ 0 h 33"/>
                  <a:gd name="T4" fmla="*/ 31 w 31"/>
                  <a:gd name="T5" fmla="*/ 17 h 33"/>
                  <a:gd name="T6" fmla="*/ 31 w 31"/>
                  <a:gd name="T7" fmla="*/ 17 h 33"/>
                  <a:gd name="T8" fmla="*/ 15 w 31"/>
                  <a:gd name="T9" fmla="*/ 33 h 33"/>
                  <a:gd name="T10" fmla="*/ 0 w 31"/>
                  <a:gd name="T11" fmla="*/ 17 h 33"/>
                </a:gdLst>
                <a:ahLst/>
                <a:cxnLst>
                  <a:cxn ang="0">
                    <a:pos x="T0" y="T1"/>
                  </a:cxn>
                  <a:cxn ang="0">
                    <a:pos x="T2" y="T3"/>
                  </a:cxn>
                  <a:cxn ang="0">
                    <a:pos x="T4" y="T5"/>
                  </a:cxn>
                  <a:cxn ang="0">
                    <a:pos x="T6" y="T7"/>
                  </a:cxn>
                  <a:cxn ang="0">
                    <a:pos x="T8" y="T9"/>
                  </a:cxn>
                  <a:cxn ang="0">
                    <a:pos x="T10" y="T11"/>
                  </a:cxn>
                </a:cxnLst>
                <a:rect l="0" t="0" r="r" b="b"/>
                <a:pathLst>
                  <a:path w="31" h="33">
                    <a:moveTo>
                      <a:pt x="0" y="17"/>
                    </a:moveTo>
                    <a:cubicBezTo>
                      <a:pt x="0" y="8"/>
                      <a:pt x="7" y="0"/>
                      <a:pt x="15" y="0"/>
                    </a:cubicBezTo>
                    <a:cubicBezTo>
                      <a:pt x="24" y="0"/>
                      <a:pt x="31" y="8"/>
                      <a:pt x="31" y="17"/>
                    </a:cubicBezTo>
                    <a:cubicBezTo>
                      <a:pt x="31" y="17"/>
                      <a:pt x="31" y="17"/>
                      <a:pt x="31" y="17"/>
                    </a:cubicBezTo>
                    <a:cubicBezTo>
                      <a:pt x="31" y="26"/>
                      <a:pt x="24" y="33"/>
                      <a:pt x="15" y="33"/>
                    </a:cubicBezTo>
                    <a:cubicBezTo>
                      <a:pt x="7" y="33"/>
                      <a:pt x="0" y="26"/>
                      <a:pt x="0" y="17"/>
                    </a:cubicBezTo>
                  </a:path>
                </a:pathLst>
              </a:custGeom>
              <a:solidFill>
                <a:srgbClr val="000000"/>
              </a:solidFill>
              <a:ln w="0">
                <a:solidFill>
                  <a:srgbClr val="000000"/>
                </a:solidFill>
                <a:prstDash val="solid"/>
                <a:round/>
                <a:headEnd/>
                <a:tailEnd/>
              </a:ln>
            </p:spPr>
            <p:txBody>
              <a:bodyPr/>
              <a:lstStyle/>
              <a:p>
                <a:endParaRPr lang="zh-CN" altLang="en-US"/>
              </a:p>
            </p:txBody>
          </p:sp>
          <p:sp>
            <p:nvSpPr>
              <p:cNvPr id="103" name="Freeform 1070"/>
              <p:cNvSpPr>
                <a:spLocks/>
              </p:cNvSpPr>
              <p:nvPr/>
            </p:nvSpPr>
            <p:spPr bwMode="auto">
              <a:xfrm>
                <a:off x="3248" y="3365"/>
                <a:ext cx="14" cy="12"/>
              </a:xfrm>
              <a:custGeom>
                <a:avLst/>
                <a:gdLst>
                  <a:gd name="T0" fmla="*/ 0 w 14"/>
                  <a:gd name="T1" fmla="*/ 6 h 12"/>
                  <a:gd name="T2" fmla="*/ 6 w 14"/>
                  <a:gd name="T3" fmla="*/ 0 h 12"/>
                  <a:gd name="T4" fmla="*/ 14 w 14"/>
                  <a:gd name="T5" fmla="*/ 6 h 12"/>
                  <a:gd name="T6" fmla="*/ 14 w 14"/>
                  <a:gd name="T7" fmla="*/ 6 h 12"/>
                  <a:gd name="T8" fmla="*/ 6 w 14"/>
                  <a:gd name="T9" fmla="*/ 12 h 12"/>
                  <a:gd name="T10" fmla="*/ 0 w 14"/>
                  <a:gd name="T11" fmla="*/ 6 h 12"/>
                </a:gdLst>
                <a:ahLst/>
                <a:cxnLst>
                  <a:cxn ang="0">
                    <a:pos x="T0" y="T1"/>
                  </a:cxn>
                  <a:cxn ang="0">
                    <a:pos x="T2" y="T3"/>
                  </a:cxn>
                  <a:cxn ang="0">
                    <a:pos x="T4" y="T5"/>
                  </a:cxn>
                  <a:cxn ang="0">
                    <a:pos x="T6" y="T7"/>
                  </a:cxn>
                  <a:cxn ang="0">
                    <a:pos x="T8" y="T9"/>
                  </a:cxn>
                  <a:cxn ang="0">
                    <a:pos x="T10" y="T11"/>
                  </a:cxn>
                </a:cxnLst>
                <a:rect l="0" t="0" r="r" b="b"/>
                <a:pathLst>
                  <a:path w="14" h="12">
                    <a:moveTo>
                      <a:pt x="0" y="6"/>
                    </a:moveTo>
                    <a:cubicBezTo>
                      <a:pt x="0" y="3"/>
                      <a:pt x="3" y="0"/>
                      <a:pt x="6" y="0"/>
                    </a:cubicBezTo>
                    <a:cubicBezTo>
                      <a:pt x="11" y="0"/>
                      <a:pt x="14" y="3"/>
                      <a:pt x="14" y="6"/>
                    </a:cubicBezTo>
                    <a:cubicBezTo>
                      <a:pt x="14" y="6"/>
                      <a:pt x="14" y="6"/>
                      <a:pt x="14" y="6"/>
                    </a:cubicBezTo>
                    <a:cubicBezTo>
                      <a:pt x="14" y="10"/>
                      <a:pt x="11" y="12"/>
                      <a:pt x="6" y="12"/>
                    </a:cubicBezTo>
                    <a:cubicBezTo>
                      <a:pt x="3" y="12"/>
                      <a:pt x="0" y="10"/>
                      <a:pt x="0" y="6"/>
                    </a:cubicBezTo>
                  </a:path>
                </a:pathLst>
              </a:cu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04" name="Rectangle 1071"/>
              <p:cNvSpPr>
                <a:spLocks noChangeArrowheads="1"/>
              </p:cNvSpPr>
              <p:nvPr/>
            </p:nvSpPr>
            <p:spPr bwMode="auto">
              <a:xfrm>
                <a:off x="2718" y="3531"/>
                <a:ext cx="881" cy="604"/>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05" name="Rectangle 1072"/>
              <p:cNvSpPr>
                <a:spLocks noChangeArrowheads="1"/>
              </p:cNvSpPr>
              <p:nvPr/>
            </p:nvSpPr>
            <p:spPr bwMode="auto">
              <a:xfrm>
                <a:off x="2784" y="3560"/>
                <a:ext cx="763" cy="477"/>
              </a:xfrm>
              <a:prstGeom prst="rect">
                <a:avLst/>
              </a:prstGeom>
              <a:solidFill>
                <a:srgbClr val="80808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06" name="Rectangle 1073"/>
              <p:cNvSpPr>
                <a:spLocks noChangeArrowheads="1"/>
              </p:cNvSpPr>
              <p:nvPr/>
            </p:nvSpPr>
            <p:spPr bwMode="auto">
              <a:xfrm>
                <a:off x="2784" y="3560"/>
                <a:ext cx="763" cy="477"/>
              </a:xfrm>
              <a:prstGeom prst="rect">
                <a:avLst/>
              </a:prstGeom>
              <a:noFill/>
              <a:ln w="12700" cap="rnd">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07" name="Rectangle 1074"/>
              <p:cNvSpPr>
                <a:spLocks noChangeArrowheads="1"/>
              </p:cNvSpPr>
              <p:nvPr/>
            </p:nvSpPr>
            <p:spPr bwMode="auto">
              <a:xfrm>
                <a:off x="2808" y="3579"/>
                <a:ext cx="716" cy="4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08" name="Rectangle 1075"/>
              <p:cNvSpPr>
                <a:spLocks noChangeArrowheads="1"/>
              </p:cNvSpPr>
              <p:nvPr/>
            </p:nvSpPr>
            <p:spPr bwMode="auto">
              <a:xfrm>
                <a:off x="2808" y="3579"/>
                <a:ext cx="716" cy="439"/>
              </a:xfrm>
              <a:prstGeom prst="rect">
                <a:avLst/>
              </a:prstGeom>
              <a:noFill/>
              <a:ln w="12700" cap="rnd">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09" name="Rectangle 1076"/>
              <p:cNvSpPr>
                <a:spLocks noChangeArrowheads="1"/>
              </p:cNvSpPr>
              <p:nvPr/>
            </p:nvSpPr>
            <p:spPr bwMode="auto">
              <a:xfrm>
                <a:off x="2777" y="4135"/>
                <a:ext cx="763" cy="1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10" name="Freeform 1077"/>
              <p:cNvSpPr>
                <a:spLocks/>
              </p:cNvSpPr>
              <p:nvPr/>
            </p:nvSpPr>
            <p:spPr bwMode="auto">
              <a:xfrm>
                <a:off x="2777" y="4057"/>
                <a:ext cx="763" cy="38"/>
              </a:xfrm>
              <a:custGeom>
                <a:avLst/>
                <a:gdLst>
                  <a:gd name="T0" fmla="*/ 93 w 1683"/>
                  <a:gd name="T1" fmla="*/ 0 h 104"/>
                  <a:gd name="T2" fmla="*/ 1590 w 1683"/>
                  <a:gd name="T3" fmla="*/ 0 h 104"/>
                  <a:gd name="T4" fmla="*/ 1683 w 1683"/>
                  <a:gd name="T5" fmla="*/ 52 h 104"/>
                  <a:gd name="T6" fmla="*/ 1590 w 1683"/>
                  <a:gd name="T7" fmla="*/ 104 h 104"/>
                  <a:gd name="T8" fmla="*/ 1590 w 1683"/>
                  <a:gd name="T9" fmla="*/ 104 h 104"/>
                  <a:gd name="T10" fmla="*/ 93 w 1683"/>
                  <a:gd name="T11" fmla="*/ 104 h 104"/>
                  <a:gd name="T12" fmla="*/ 0 w 1683"/>
                  <a:gd name="T13" fmla="*/ 52 h 104"/>
                  <a:gd name="T14" fmla="*/ 93 w 1683"/>
                  <a:gd name="T15" fmla="*/ 0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3" h="104">
                    <a:moveTo>
                      <a:pt x="93" y="0"/>
                    </a:moveTo>
                    <a:lnTo>
                      <a:pt x="1590" y="0"/>
                    </a:lnTo>
                    <a:cubicBezTo>
                      <a:pt x="1641" y="0"/>
                      <a:pt x="1683" y="23"/>
                      <a:pt x="1683" y="52"/>
                    </a:cubicBezTo>
                    <a:cubicBezTo>
                      <a:pt x="1683" y="81"/>
                      <a:pt x="1641" y="104"/>
                      <a:pt x="1590" y="104"/>
                    </a:cubicBezTo>
                    <a:cubicBezTo>
                      <a:pt x="1590" y="104"/>
                      <a:pt x="1590" y="104"/>
                      <a:pt x="1590" y="104"/>
                    </a:cubicBezTo>
                    <a:lnTo>
                      <a:pt x="93" y="104"/>
                    </a:lnTo>
                    <a:cubicBezTo>
                      <a:pt x="42" y="104"/>
                      <a:pt x="0" y="81"/>
                      <a:pt x="0" y="52"/>
                    </a:cubicBezTo>
                    <a:cubicBezTo>
                      <a:pt x="0" y="23"/>
                      <a:pt x="42" y="0"/>
                      <a:pt x="93" y="0"/>
                    </a:cubicBezTo>
                    <a:close/>
                  </a:path>
                </a:pathLst>
              </a:custGeom>
              <a:solidFill>
                <a:srgbClr val="666666"/>
              </a:solidFill>
              <a:ln w="0">
                <a:solidFill>
                  <a:srgbClr val="000000"/>
                </a:solidFill>
                <a:prstDash val="solid"/>
                <a:round/>
                <a:headEnd/>
                <a:tailEnd/>
              </a:ln>
            </p:spPr>
            <p:txBody>
              <a:bodyPr/>
              <a:lstStyle/>
              <a:p>
                <a:endParaRPr lang="zh-CN" altLang="en-US"/>
              </a:p>
            </p:txBody>
          </p:sp>
          <p:sp>
            <p:nvSpPr>
              <p:cNvPr id="111" name="Freeform 1078"/>
              <p:cNvSpPr>
                <a:spLocks/>
              </p:cNvSpPr>
              <p:nvPr/>
            </p:nvSpPr>
            <p:spPr bwMode="auto">
              <a:xfrm>
                <a:off x="2814" y="4062"/>
                <a:ext cx="28" cy="29"/>
              </a:xfrm>
              <a:custGeom>
                <a:avLst/>
                <a:gdLst>
                  <a:gd name="T0" fmla="*/ 0 w 62"/>
                  <a:gd name="T1" fmla="*/ 39 h 78"/>
                  <a:gd name="T2" fmla="*/ 31 w 62"/>
                  <a:gd name="T3" fmla="*/ 0 h 78"/>
                  <a:gd name="T4" fmla="*/ 62 w 62"/>
                  <a:gd name="T5" fmla="*/ 39 h 78"/>
                  <a:gd name="T6" fmla="*/ 62 w 62"/>
                  <a:gd name="T7" fmla="*/ 39 h 78"/>
                  <a:gd name="T8" fmla="*/ 31 w 62"/>
                  <a:gd name="T9" fmla="*/ 78 h 78"/>
                  <a:gd name="T10" fmla="*/ 0 w 62"/>
                  <a:gd name="T11" fmla="*/ 39 h 78"/>
                </a:gdLst>
                <a:ahLst/>
                <a:cxnLst>
                  <a:cxn ang="0">
                    <a:pos x="T0" y="T1"/>
                  </a:cxn>
                  <a:cxn ang="0">
                    <a:pos x="T2" y="T3"/>
                  </a:cxn>
                  <a:cxn ang="0">
                    <a:pos x="T4" y="T5"/>
                  </a:cxn>
                  <a:cxn ang="0">
                    <a:pos x="T6" y="T7"/>
                  </a:cxn>
                  <a:cxn ang="0">
                    <a:pos x="T8" y="T9"/>
                  </a:cxn>
                  <a:cxn ang="0">
                    <a:pos x="T10" y="T11"/>
                  </a:cxn>
                </a:cxnLst>
                <a:rect l="0" t="0" r="r" b="b"/>
                <a:pathLst>
                  <a:path w="62" h="78">
                    <a:moveTo>
                      <a:pt x="0" y="39"/>
                    </a:moveTo>
                    <a:cubicBezTo>
                      <a:pt x="0" y="17"/>
                      <a:pt x="14" y="0"/>
                      <a:pt x="31" y="0"/>
                    </a:cubicBezTo>
                    <a:cubicBezTo>
                      <a:pt x="48" y="0"/>
                      <a:pt x="62" y="17"/>
                      <a:pt x="62" y="39"/>
                    </a:cubicBezTo>
                    <a:cubicBezTo>
                      <a:pt x="62" y="39"/>
                      <a:pt x="62" y="39"/>
                      <a:pt x="62" y="39"/>
                    </a:cubicBezTo>
                    <a:cubicBezTo>
                      <a:pt x="62" y="61"/>
                      <a:pt x="48" y="78"/>
                      <a:pt x="31" y="78"/>
                    </a:cubicBezTo>
                    <a:cubicBezTo>
                      <a:pt x="14" y="78"/>
                      <a:pt x="0" y="61"/>
                      <a:pt x="0" y="39"/>
                    </a:cubicBezTo>
                  </a:path>
                </a:pathLst>
              </a:custGeom>
              <a:solidFill>
                <a:srgbClr val="FF0000"/>
              </a:solidFill>
              <a:ln w="0">
                <a:solidFill>
                  <a:srgbClr val="000000"/>
                </a:solidFill>
                <a:prstDash val="solid"/>
                <a:round/>
                <a:headEnd/>
                <a:tailEnd/>
              </a:ln>
            </p:spPr>
            <p:txBody>
              <a:bodyPr/>
              <a:lstStyle/>
              <a:p>
                <a:endParaRPr lang="zh-CN" altLang="en-US"/>
              </a:p>
            </p:txBody>
          </p:sp>
          <p:sp>
            <p:nvSpPr>
              <p:cNvPr id="112" name="Freeform 1079"/>
              <p:cNvSpPr>
                <a:spLocks/>
              </p:cNvSpPr>
              <p:nvPr/>
            </p:nvSpPr>
            <p:spPr bwMode="auto">
              <a:xfrm>
                <a:off x="2814" y="4062"/>
                <a:ext cx="28" cy="29"/>
              </a:xfrm>
              <a:custGeom>
                <a:avLst/>
                <a:gdLst>
                  <a:gd name="T0" fmla="*/ 0 w 28"/>
                  <a:gd name="T1" fmla="*/ 14 h 29"/>
                  <a:gd name="T2" fmla="*/ 14 w 28"/>
                  <a:gd name="T3" fmla="*/ 0 h 29"/>
                  <a:gd name="T4" fmla="*/ 28 w 28"/>
                  <a:gd name="T5" fmla="*/ 14 h 29"/>
                  <a:gd name="T6" fmla="*/ 28 w 28"/>
                  <a:gd name="T7" fmla="*/ 14 h 29"/>
                  <a:gd name="T8" fmla="*/ 14 w 28"/>
                  <a:gd name="T9" fmla="*/ 29 h 29"/>
                  <a:gd name="T10" fmla="*/ 0 w 28"/>
                  <a:gd name="T11" fmla="*/ 14 h 29"/>
                </a:gdLst>
                <a:ahLst/>
                <a:cxnLst>
                  <a:cxn ang="0">
                    <a:pos x="T0" y="T1"/>
                  </a:cxn>
                  <a:cxn ang="0">
                    <a:pos x="T2" y="T3"/>
                  </a:cxn>
                  <a:cxn ang="0">
                    <a:pos x="T4" y="T5"/>
                  </a:cxn>
                  <a:cxn ang="0">
                    <a:pos x="T6" y="T7"/>
                  </a:cxn>
                  <a:cxn ang="0">
                    <a:pos x="T8" y="T9"/>
                  </a:cxn>
                  <a:cxn ang="0">
                    <a:pos x="T10" y="T11"/>
                  </a:cxn>
                </a:cxnLst>
                <a:rect l="0" t="0" r="r" b="b"/>
                <a:pathLst>
                  <a:path w="28" h="29">
                    <a:moveTo>
                      <a:pt x="0" y="14"/>
                    </a:moveTo>
                    <a:cubicBezTo>
                      <a:pt x="0" y="6"/>
                      <a:pt x="7" y="0"/>
                      <a:pt x="14" y="0"/>
                    </a:cubicBezTo>
                    <a:cubicBezTo>
                      <a:pt x="22" y="0"/>
                      <a:pt x="28" y="6"/>
                      <a:pt x="28" y="14"/>
                    </a:cubicBezTo>
                    <a:cubicBezTo>
                      <a:pt x="28" y="14"/>
                      <a:pt x="28" y="14"/>
                      <a:pt x="28" y="14"/>
                    </a:cubicBezTo>
                    <a:cubicBezTo>
                      <a:pt x="28" y="22"/>
                      <a:pt x="22" y="29"/>
                      <a:pt x="14" y="29"/>
                    </a:cubicBezTo>
                    <a:cubicBezTo>
                      <a:pt x="7" y="29"/>
                      <a:pt x="0" y="22"/>
                      <a:pt x="0" y="14"/>
                    </a:cubicBezTo>
                  </a:path>
                </a:pathLst>
              </a:custGeom>
              <a:noFill/>
              <a:ln w="47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13" name="Freeform 1080"/>
              <p:cNvSpPr>
                <a:spLocks noEditPoints="1"/>
              </p:cNvSpPr>
              <p:nvPr/>
            </p:nvSpPr>
            <p:spPr bwMode="auto">
              <a:xfrm>
                <a:off x="3360" y="4062"/>
                <a:ext cx="85" cy="29"/>
              </a:xfrm>
              <a:custGeom>
                <a:avLst/>
                <a:gdLst>
                  <a:gd name="T0" fmla="*/ 0 w 85"/>
                  <a:gd name="T1" fmla="*/ 29 h 29"/>
                  <a:gd name="T2" fmla="*/ 21 w 85"/>
                  <a:gd name="T3" fmla="*/ 29 h 29"/>
                  <a:gd name="T4" fmla="*/ 21 w 85"/>
                  <a:gd name="T5" fmla="*/ 0 h 29"/>
                  <a:gd name="T6" fmla="*/ 0 w 85"/>
                  <a:gd name="T7" fmla="*/ 0 h 29"/>
                  <a:gd name="T8" fmla="*/ 0 w 85"/>
                  <a:gd name="T9" fmla="*/ 29 h 29"/>
                  <a:gd name="T10" fmla="*/ 32 w 85"/>
                  <a:gd name="T11" fmla="*/ 29 h 29"/>
                  <a:gd name="T12" fmla="*/ 53 w 85"/>
                  <a:gd name="T13" fmla="*/ 29 h 29"/>
                  <a:gd name="T14" fmla="*/ 53 w 85"/>
                  <a:gd name="T15" fmla="*/ 0 h 29"/>
                  <a:gd name="T16" fmla="*/ 32 w 85"/>
                  <a:gd name="T17" fmla="*/ 0 h 29"/>
                  <a:gd name="T18" fmla="*/ 32 w 85"/>
                  <a:gd name="T19" fmla="*/ 29 h 29"/>
                  <a:gd name="T20" fmla="*/ 64 w 85"/>
                  <a:gd name="T21" fmla="*/ 29 h 29"/>
                  <a:gd name="T22" fmla="*/ 85 w 85"/>
                  <a:gd name="T23" fmla="*/ 29 h 29"/>
                  <a:gd name="T24" fmla="*/ 85 w 85"/>
                  <a:gd name="T25" fmla="*/ 0 h 29"/>
                  <a:gd name="T26" fmla="*/ 64 w 85"/>
                  <a:gd name="T27" fmla="*/ 0 h 29"/>
                  <a:gd name="T28" fmla="*/ 64 w 85"/>
                  <a:gd name="T2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29">
                    <a:moveTo>
                      <a:pt x="0" y="29"/>
                    </a:moveTo>
                    <a:lnTo>
                      <a:pt x="21" y="29"/>
                    </a:lnTo>
                    <a:lnTo>
                      <a:pt x="21" y="0"/>
                    </a:lnTo>
                    <a:lnTo>
                      <a:pt x="0" y="0"/>
                    </a:lnTo>
                    <a:lnTo>
                      <a:pt x="0" y="29"/>
                    </a:lnTo>
                    <a:close/>
                    <a:moveTo>
                      <a:pt x="32" y="29"/>
                    </a:moveTo>
                    <a:lnTo>
                      <a:pt x="53" y="29"/>
                    </a:lnTo>
                    <a:lnTo>
                      <a:pt x="53" y="0"/>
                    </a:lnTo>
                    <a:lnTo>
                      <a:pt x="32" y="0"/>
                    </a:lnTo>
                    <a:lnTo>
                      <a:pt x="32" y="29"/>
                    </a:lnTo>
                    <a:close/>
                    <a:moveTo>
                      <a:pt x="64" y="29"/>
                    </a:moveTo>
                    <a:lnTo>
                      <a:pt x="85" y="29"/>
                    </a:lnTo>
                    <a:lnTo>
                      <a:pt x="85" y="0"/>
                    </a:lnTo>
                    <a:lnTo>
                      <a:pt x="64" y="0"/>
                    </a:lnTo>
                    <a:lnTo>
                      <a:pt x="64" y="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2" name="Group 1081"/>
            <p:cNvGrpSpPr>
              <a:grpSpLocks/>
            </p:cNvGrpSpPr>
            <p:nvPr/>
          </p:nvGrpSpPr>
          <p:grpSpPr bwMode="auto">
            <a:xfrm>
              <a:off x="3152" y="2101"/>
              <a:ext cx="1315" cy="247"/>
              <a:chOff x="2109" y="2184"/>
              <a:chExt cx="1905" cy="520"/>
            </a:xfrm>
          </p:grpSpPr>
          <p:sp>
            <p:nvSpPr>
              <p:cNvPr id="87" name="Line 1082"/>
              <p:cNvSpPr>
                <a:spLocks noChangeShapeType="1"/>
              </p:cNvSpPr>
              <p:nvPr/>
            </p:nvSpPr>
            <p:spPr bwMode="auto">
              <a:xfrm>
                <a:off x="2140" y="2329"/>
                <a:ext cx="1681" cy="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8" name="Freeform 1083"/>
              <p:cNvSpPr>
                <a:spLocks/>
              </p:cNvSpPr>
              <p:nvPr/>
            </p:nvSpPr>
            <p:spPr bwMode="auto">
              <a:xfrm>
                <a:off x="3778" y="2291"/>
                <a:ext cx="135" cy="78"/>
              </a:xfrm>
              <a:custGeom>
                <a:avLst/>
                <a:gdLst>
                  <a:gd name="T0" fmla="*/ 0 w 164"/>
                  <a:gd name="T1" fmla="*/ 99 h 99"/>
                  <a:gd name="T2" fmla="*/ 20 w 164"/>
                  <a:gd name="T3" fmla="*/ 48 h 99"/>
                  <a:gd name="T4" fmla="*/ 0 w 164"/>
                  <a:gd name="T5" fmla="*/ 0 h 99"/>
                  <a:gd name="T6" fmla="*/ 164 w 164"/>
                  <a:gd name="T7" fmla="*/ 48 h 99"/>
                  <a:gd name="T8" fmla="*/ 0 w 164"/>
                  <a:gd name="T9" fmla="*/ 99 h 99"/>
                </a:gdLst>
                <a:ahLst/>
                <a:cxnLst>
                  <a:cxn ang="0">
                    <a:pos x="T0" y="T1"/>
                  </a:cxn>
                  <a:cxn ang="0">
                    <a:pos x="T2" y="T3"/>
                  </a:cxn>
                  <a:cxn ang="0">
                    <a:pos x="T4" y="T5"/>
                  </a:cxn>
                  <a:cxn ang="0">
                    <a:pos x="T6" y="T7"/>
                  </a:cxn>
                  <a:cxn ang="0">
                    <a:pos x="T8" y="T9"/>
                  </a:cxn>
                </a:cxnLst>
                <a:rect l="0" t="0" r="r" b="b"/>
                <a:pathLst>
                  <a:path w="164" h="99">
                    <a:moveTo>
                      <a:pt x="0" y="99"/>
                    </a:moveTo>
                    <a:lnTo>
                      <a:pt x="20" y="48"/>
                    </a:lnTo>
                    <a:lnTo>
                      <a:pt x="0" y="0"/>
                    </a:lnTo>
                    <a:lnTo>
                      <a:pt x="164" y="48"/>
                    </a:lnTo>
                    <a:lnTo>
                      <a:pt x="0" y="99"/>
                    </a:lnTo>
                    <a:close/>
                  </a:path>
                </a:pathLst>
              </a:custGeom>
              <a:solidFill>
                <a:srgbClr val="B50069"/>
              </a:solidFill>
              <a:ln w="12700">
                <a:solidFill>
                  <a:srgbClr val="000000"/>
                </a:solidFill>
                <a:prstDash val="solid"/>
                <a:round/>
                <a:headEnd/>
                <a:tailEnd/>
              </a:ln>
            </p:spPr>
            <p:txBody>
              <a:bodyPr/>
              <a:lstStyle/>
              <a:p>
                <a:endParaRPr lang="zh-CN" altLang="en-US"/>
              </a:p>
            </p:txBody>
          </p:sp>
          <p:sp>
            <p:nvSpPr>
              <p:cNvPr id="89" name="Line 1084"/>
              <p:cNvSpPr>
                <a:spLocks noChangeShapeType="1"/>
              </p:cNvSpPr>
              <p:nvPr/>
            </p:nvSpPr>
            <p:spPr bwMode="auto">
              <a:xfrm>
                <a:off x="2233" y="2542"/>
                <a:ext cx="1684" cy="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0" name="Freeform 1085"/>
              <p:cNvSpPr>
                <a:spLocks/>
              </p:cNvSpPr>
              <p:nvPr/>
            </p:nvSpPr>
            <p:spPr bwMode="auto">
              <a:xfrm>
                <a:off x="2141" y="2503"/>
                <a:ext cx="133" cy="77"/>
              </a:xfrm>
              <a:custGeom>
                <a:avLst/>
                <a:gdLst>
                  <a:gd name="T0" fmla="*/ 161 w 161"/>
                  <a:gd name="T1" fmla="*/ 0 h 96"/>
                  <a:gd name="T2" fmla="*/ 141 w 161"/>
                  <a:gd name="T3" fmla="*/ 48 h 96"/>
                  <a:gd name="T4" fmla="*/ 161 w 161"/>
                  <a:gd name="T5" fmla="*/ 96 h 96"/>
                  <a:gd name="T6" fmla="*/ 0 w 161"/>
                  <a:gd name="T7" fmla="*/ 48 h 96"/>
                  <a:gd name="T8" fmla="*/ 161 w 161"/>
                  <a:gd name="T9" fmla="*/ 0 h 96"/>
                </a:gdLst>
                <a:ahLst/>
                <a:cxnLst>
                  <a:cxn ang="0">
                    <a:pos x="T0" y="T1"/>
                  </a:cxn>
                  <a:cxn ang="0">
                    <a:pos x="T2" y="T3"/>
                  </a:cxn>
                  <a:cxn ang="0">
                    <a:pos x="T4" y="T5"/>
                  </a:cxn>
                  <a:cxn ang="0">
                    <a:pos x="T6" y="T7"/>
                  </a:cxn>
                  <a:cxn ang="0">
                    <a:pos x="T8" y="T9"/>
                  </a:cxn>
                </a:cxnLst>
                <a:rect l="0" t="0" r="r" b="b"/>
                <a:pathLst>
                  <a:path w="161" h="96">
                    <a:moveTo>
                      <a:pt x="161" y="0"/>
                    </a:moveTo>
                    <a:lnTo>
                      <a:pt x="141" y="48"/>
                    </a:lnTo>
                    <a:lnTo>
                      <a:pt x="161" y="96"/>
                    </a:lnTo>
                    <a:lnTo>
                      <a:pt x="0" y="48"/>
                    </a:lnTo>
                    <a:lnTo>
                      <a:pt x="161" y="0"/>
                    </a:lnTo>
                    <a:close/>
                  </a:path>
                </a:pathLst>
              </a:custGeom>
              <a:solidFill>
                <a:srgbClr val="B50069"/>
              </a:solidFill>
              <a:ln w="12700">
                <a:solidFill>
                  <a:srgbClr val="000000"/>
                </a:solidFill>
                <a:prstDash val="solid"/>
                <a:round/>
                <a:headEnd/>
                <a:tailEnd/>
              </a:ln>
            </p:spPr>
            <p:txBody>
              <a:bodyPr/>
              <a:lstStyle/>
              <a:p>
                <a:endParaRPr lang="zh-CN" altLang="en-US"/>
              </a:p>
            </p:txBody>
          </p:sp>
          <p:sp>
            <p:nvSpPr>
              <p:cNvPr id="91" name="Rectangle 1086"/>
              <p:cNvSpPr>
                <a:spLocks noChangeArrowheads="1"/>
              </p:cNvSpPr>
              <p:nvPr/>
            </p:nvSpPr>
            <p:spPr bwMode="auto">
              <a:xfrm>
                <a:off x="2704" y="2224"/>
                <a:ext cx="609"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endParaRPr lang="zh-CN" altLang="en-US"/>
              </a:p>
            </p:txBody>
          </p:sp>
          <p:sp>
            <p:nvSpPr>
              <p:cNvPr id="92" name="Oval 1087"/>
              <p:cNvSpPr>
                <a:spLocks noChangeArrowheads="1"/>
              </p:cNvSpPr>
              <p:nvPr/>
            </p:nvSpPr>
            <p:spPr bwMode="auto">
              <a:xfrm>
                <a:off x="2109" y="2186"/>
                <a:ext cx="195" cy="510"/>
              </a:xfrm>
              <a:prstGeom prst="ellipse">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3" name="Oval 1088"/>
              <p:cNvSpPr>
                <a:spLocks noChangeArrowheads="1"/>
              </p:cNvSpPr>
              <p:nvPr/>
            </p:nvSpPr>
            <p:spPr bwMode="auto">
              <a:xfrm>
                <a:off x="3871" y="2186"/>
                <a:ext cx="143" cy="518"/>
              </a:xfrm>
              <a:prstGeom prst="ellipse">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4" name="Line 1089"/>
              <p:cNvSpPr>
                <a:spLocks noChangeShapeType="1"/>
              </p:cNvSpPr>
              <p:nvPr/>
            </p:nvSpPr>
            <p:spPr bwMode="auto">
              <a:xfrm>
                <a:off x="2194" y="2184"/>
                <a:ext cx="1747" cy="1"/>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5" name="Line 1090"/>
              <p:cNvSpPr>
                <a:spLocks noChangeShapeType="1"/>
              </p:cNvSpPr>
              <p:nvPr/>
            </p:nvSpPr>
            <p:spPr bwMode="auto">
              <a:xfrm>
                <a:off x="2202" y="2696"/>
                <a:ext cx="1733" cy="1"/>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13" name="Group 1091"/>
            <p:cNvGrpSpPr>
              <a:grpSpLocks/>
            </p:cNvGrpSpPr>
            <p:nvPr/>
          </p:nvGrpSpPr>
          <p:grpSpPr bwMode="auto">
            <a:xfrm>
              <a:off x="1791" y="2111"/>
              <a:ext cx="600" cy="260"/>
              <a:chOff x="2222" y="1310"/>
              <a:chExt cx="396" cy="114"/>
            </a:xfrm>
          </p:grpSpPr>
          <p:sp>
            <p:nvSpPr>
              <p:cNvPr id="68" name="Freeform 1092"/>
              <p:cNvSpPr>
                <a:spLocks noEditPoints="1"/>
              </p:cNvSpPr>
              <p:nvPr/>
            </p:nvSpPr>
            <p:spPr bwMode="auto">
              <a:xfrm>
                <a:off x="2233" y="1310"/>
                <a:ext cx="385" cy="114"/>
              </a:xfrm>
              <a:custGeom>
                <a:avLst/>
                <a:gdLst>
                  <a:gd name="T0" fmla="*/ 331 w 385"/>
                  <a:gd name="T1" fmla="*/ 114 h 114"/>
                  <a:gd name="T2" fmla="*/ 363 w 385"/>
                  <a:gd name="T3" fmla="*/ 85 h 114"/>
                  <a:gd name="T4" fmla="*/ 341 w 385"/>
                  <a:gd name="T5" fmla="*/ 104 h 114"/>
                  <a:gd name="T6" fmla="*/ 331 w 385"/>
                  <a:gd name="T7" fmla="*/ 104 h 114"/>
                  <a:gd name="T8" fmla="*/ 331 w 385"/>
                  <a:gd name="T9" fmla="*/ 114 h 114"/>
                  <a:gd name="T10" fmla="*/ 0 w 385"/>
                  <a:gd name="T11" fmla="*/ 114 h 114"/>
                  <a:gd name="T12" fmla="*/ 331 w 385"/>
                  <a:gd name="T13" fmla="*/ 114 h 114"/>
                  <a:gd name="T14" fmla="*/ 331 w 385"/>
                  <a:gd name="T15" fmla="*/ 104 h 114"/>
                  <a:gd name="T16" fmla="*/ 0 w 385"/>
                  <a:gd name="T17" fmla="*/ 104 h 114"/>
                  <a:gd name="T18" fmla="*/ 0 w 385"/>
                  <a:gd name="T19" fmla="*/ 114 h 114"/>
                  <a:gd name="T20" fmla="*/ 385 w 385"/>
                  <a:gd name="T21" fmla="*/ 0 h 114"/>
                  <a:gd name="T22" fmla="*/ 385 w 385"/>
                  <a:gd name="T23" fmla="*/ 66 h 114"/>
                  <a:gd name="T24" fmla="*/ 341 w 385"/>
                  <a:gd name="T25" fmla="*/ 104 h 114"/>
                  <a:gd name="T26" fmla="*/ 341 w 385"/>
                  <a:gd name="T27" fmla="*/ 38 h 114"/>
                  <a:gd name="T28" fmla="*/ 385 w 385"/>
                  <a:gd name="T29"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5" h="114">
                    <a:moveTo>
                      <a:pt x="331" y="114"/>
                    </a:moveTo>
                    <a:lnTo>
                      <a:pt x="363" y="85"/>
                    </a:lnTo>
                    <a:lnTo>
                      <a:pt x="341" y="104"/>
                    </a:lnTo>
                    <a:lnTo>
                      <a:pt x="331" y="104"/>
                    </a:lnTo>
                    <a:lnTo>
                      <a:pt x="331" y="114"/>
                    </a:lnTo>
                    <a:close/>
                    <a:moveTo>
                      <a:pt x="0" y="114"/>
                    </a:moveTo>
                    <a:lnTo>
                      <a:pt x="331" y="114"/>
                    </a:lnTo>
                    <a:lnTo>
                      <a:pt x="331" y="104"/>
                    </a:lnTo>
                    <a:lnTo>
                      <a:pt x="0" y="104"/>
                    </a:lnTo>
                    <a:lnTo>
                      <a:pt x="0" y="114"/>
                    </a:lnTo>
                    <a:close/>
                    <a:moveTo>
                      <a:pt x="385" y="0"/>
                    </a:moveTo>
                    <a:lnTo>
                      <a:pt x="385" y="66"/>
                    </a:lnTo>
                    <a:lnTo>
                      <a:pt x="341" y="104"/>
                    </a:lnTo>
                    <a:lnTo>
                      <a:pt x="341" y="38"/>
                    </a:lnTo>
                    <a:lnTo>
                      <a:pt x="385" y="0"/>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9" name="Freeform 1093"/>
              <p:cNvSpPr>
                <a:spLocks/>
              </p:cNvSpPr>
              <p:nvPr/>
            </p:nvSpPr>
            <p:spPr bwMode="auto">
              <a:xfrm>
                <a:off x="2222" y="1310"/>
                <a:ext cx="396" cy="38"/>
              </a:xfrm>
              <a:custGeom>
                <a:avLst/>
                <a:gdLst>
                  <a:gd name="T0" fmla="*/ 0 w 396"/>
                  <a:gd name="T1" fmla="*/ 38 h 38"/>
                  <a:gd name="T2" fmla="*/ 44 w 396"/>
                  <a:gd name="T3" fmla="*/ 0 h 38"/>
                  <a:gd name="T4" fmla="*/ 396 w 396"/>
                  <a:gd name="T5" fmla="*/ 0 h 38"/>
                  <a:gd name="T6" fmla="*/ 352 w 396"/>
                  <a:gd name="T7" fmla="*/ 38 h 38"/>
                  <a:gd name="T8" fmla="*/ 0 w 396"/>
                  <a:gd name="T9" fmla="*/ 38 h 38"/>
                </a:gdLst>
                <a:ahLst/>
                <a:cxnLst>
                  <a:cxn ang="0">
                    <a:pos x="T0" y="T1"/>
                  </a:cxn>
                  <a:cxn ang="0">
                    <a:pos x="T2" y="T3"/>
                  </a:cxn>
                  <a:cxn ang="0">
                    <a:pos x="T4" y="T5"/>
                  </a:cxn>
                  <a:cxn ang="0">
                    <a:pos x="T6" y="T7"/>
                  </a:cxn>
                  <a:cxn ang="0">
                    <a:pos x="T8" y="T9"/>
                  </a:cxn>
                </a:cxnLst>
                <a:rect l="0" t="0" r="r" b="b"/>
                <a:pathLst>
                  <a:path w="396" h="38">
                    <a:moveTo>
                      <a:pt x="0" y="38"/>
                    </a:moveTo>
                    <a:lnTo>
                      <a:pt x="44" y="0"/>
                    </a:lnTo>
                    <a:lnTo>
                      <a:pt x="396" y="0"/>
                    </a:lnTo>
                    <a:lnTo>
                      <a:pt x="352" y="38"/>
                    </a:lnTo>
                    <a:lnTo>
                      <a:pt x="0" y="38"/>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70" name="Rectangle 1094"/>
              <p:cNvSpPr>
                <a:spLocks noChangeArrowheads="1"/>
              </p:cNvSpPr>
              <p:nvPr/>
            </p:nvSpPr>
            <p:spPr bwMode="auto">
              <a:xfrm>
                <a:off x="2222" y="1348"/>
                <a:ext cx="352" cy="66"/>
              </a:xfrm>
              <a:prstGeom prst="rect">
                <a:avLst/>
              </a:pr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71" name="Rectangle 1095"/>
              <p:cNvSpPr>
                <a:spLocks noChangeArrowheads="1"/>
              </p:cNvSpPr>
              <p:nvPr/>
            </p:nvSpPr>
            <p:spPr bwMode="auto">
              <a:xfrm>
                <a:off x="2222" y="1348"/>
                <a:ext cx="352" cy="66"/>
              </a:xfrm>
              <a:prstGeom prst="rect">
                <a:avLst/>
              </a:prstGeom>
              <a:noFill/>
              <a:ln w="4763" cap="rnd">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72" name="Rectangle 1096"/>
              <p:cNvSpPr>
                <a:spLocks noChangeArrowheads="1"/>
              </p:cNvSpPr>
              <p:nvPr/>
            </p:nvSpPr>
            <p:spPr bwMode="auto">
              <a:xfrm>
                <a:off x="2228" y="1386"/>
                <a:ext cx="341" cy="24"/>
              </a:xfrm>
              <a:prstGeom prst="rect">
                <a:avLst/>
              </a:prstGeom>
              <a:solidFill>
                <a:srgbClr val="DBDAC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pic>
            <p:nvPicPr>
              <p:cNvPr id="73" name="Picture 109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7" y="1369"/>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 name="Picture 109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7" y="1357"/>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 name="Picture 109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8" y="1369"/>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6" name="Picture 110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58" y="1357"/>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Picture 11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9" y="1369"/>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8" name="Picture 110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9" y="1357"/>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 name="Picture 110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70" y="1369"/>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0" name="Picture 110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70" y="1357"/>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 name="Rectangle 1105"/>
              <p:cNvSpPr>
                <a:spLocks noChangeArrowheads="1"/>
              </p:cNvSpPr>
              <p:nvPr/>
            </p:nvSpPr>
            <p:spPr bwMode="auto">
              <a:xfrm>
                <a:off x="2241" y="1387"/>
                <a:ext cx="319" cy="6"/>
              </a:xfrm>
              <a:prstGeom prst="rect">
                <a:avLst/>
              </a:prstGeom>
              <a:solidFill>
                <a:srgbClr val="D9D9D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2" name="Rectangle 1106"/>
              <p:cNvSpPr>
                <a:spLocks noChangeArrowheads="1"/>
              </p:cNvSpPr>
              <p:nvPr/>
            </p:nvSpPr>
            <p:spPr bwMode="auto">
              <a:xfrm>
                <a:off x="2241" y="1393"/>
                <a:ext cx="319" cy="6"/>
              </a:xfrm>
              <a:prstGeom prst="rect">
                <a:avLst/>
              </a:prstGeom>
              <a:solidFill>
                <a:srgbClr val="C2C2C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3" name="Rectangle 1107"/>
              <p:cNvSpPr>
                <a:spLocks noChangeArrowheads="1"/>
              </p:cNvSpPr>
              <p:nvPr/>
            </p:nvSpPr>
            <p:spPr bwMode="auto">
              <a:xfrm>
                <a:off x="2241" y="1399"/>
                <a:ext cx="319" cy="6"/>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4" name="Rectangle 1108"/>
              <p:cNvSpPr>
                <a:spLocks noChangeArrowheads="1"/>
              </p:cNvSpPr>
              <p:nvPr/>
            </p:nvSpPr>
            <p:spPr bwMode="auto">
              <a:xfrm>
                <a:off x="2241" y="1405"/>
                <a:ext cx="319" cy="6"/>
              </a:xfrm>
              <a:prstGeom prst="rect">
                <a:avLst/>
              </a:prstGeom>
              <a:solidFill>
                <a:srgbClr val="D6D6D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5" name="Freeform 1109"/>
              <p:cNvSpPr>
                <a:spLocks noEditPoints="1"/>
              </p:cNvSpPr>
              <p:nvPr/>
            </p:nvSpPr>
            <p:spPr bwMode="auto">
              <a:xfrm>
                <a:off x="2243" y="1389"/>
                <a:ext cx="318" cy="18"/>
              </a:xfrm>
              <a:custGeom>
                <a:avLst/>
                <a:gdLst>
                  <a:gd name="T0" fmla="*/ 312 w 318"/>
                  <a:gd name="T1" fmla="*/ 18 h 18"/>
                  <a:gd name="T2" fmla="*/ 270 w 318"/>
                  <a:gd name="T3" fmla="*/ 0 h 18"/>
                  <a:gd name="T4" fmla="*/ 246 w 318"/>
                  <a:gd name="T5" fmla="*/ 12 h 18"/>
                  <a:gd name="T6" fmla="*/ 254 w 318"/>
                  <a:gd name="T7" fmla="*/ 17 h 18"/>
                  <a:gd name="T8" fmla="*/ 257 w 318"/>
                  <a:gd name="T9" fmla="*/ 12 h 18"/>
                  <a:gd name="T10" fmla="*/ 243 w 318"/>
                  <a:gd name="T11" fmla="*/ 0 h 18"/>
                  <a:gd name="T12" fmla="*/ 246 w 318"/>
                  <a:gd name="T13" fmla="*/ 12 h 18"/>
                  <a:gd name="T14" fmla="*/ 219 w 318"/>
                  <a:gd name="T15" fmla="*/ 17 h 18"/>
                  <a:gd name="T16" fmla="*/ 227 w 318"/>
                  <a:gd name="T17" fmla="*/ 12 h 18"/>
                  <a:gd name="T18" fmla="*/ 230 w 318"/>
                  <a:gd name="T19" fmla="*/ 0 h 18"/>
                  <a:gd name="T20" fmla="*/ 216 w 318"/>
                  <a:gd name="T21" fmla="*/ 12 h 18"/>
                  <a:gd name="T22" fmla="*/ 192 w 318"/>
                  <a:gd name="T23" fmla="*/ 12 h 18"/>
                  <a:gd name="T24" fmla="*/ 200 w 318"/>
                  <a:gd name="T25" fmla="*/ 17 h 18"/>
                  <a:gd name="T26" fmla="*/ 203 w 318"/>
                  <a:gd name="T27" fmla="*/ 12 h 18"/>
                  <a:gd name="T28" fmla="*/ 189 w 318"/>
                  <a:gd name="T29" fmla="*/ 0 h 18"/>
                  <a:gd name="T30" fmla="*/ 192 w 318"/>
                  <a:gd name="T31" fmla="*/ 12 h 18"/>
                  <a:gd name="T32" fmla="*/ 165 w 318"/>
                  <a:gd name="T33" fmla="*/ 17 h 18"/>
                  <a:gd name="T34" fmla="*/ 173 w 318"/>
                  <a:gd name="T35" fmla="*/ 12 h 18"/>
                  <a:gd name="T36" fmla="*/ 175 w 318"/>
                  <a:gd name="T37" fmla="*/ 0 h 18"/>
                  <a:gd name="T38" fmla="*/ 162 w 318"/>
                  <a:gd name="T39" fmla="*/ 12 h 18"/>
                  <a:gd name="T40" fmla="*/ 138 w 318"/>
                  <a:gd name="T41" fmla="*/ 12 h 18"/>
                  <a:gd name="T42" fmla="*/ 146 w 318"/>
                  <a:gd name="T43" fmla="*/ 17 h 18"/>
                  <a:gd name="T44" fmla="*/ 148 w 318"/>
                  <a:gd name="T45" fmla="*/ 12 h 18"/>
                  <a:gd name="T46" fmla="*/ 135 w 318"/>
                  <a:gd name="T47" fmla="*/ 0 h 18"/>
                  <a:gd name="T48" fmla="*/ 138 w 318"/>
                  <a:gd name="T49" fmla="*/ 12 h 18"/>
                  <a:gd name="T50" fmla="*/ 111 w 318"/>
                  <a:gd name="T51" fmla="*/ 17 h 18"/>
                  <a:gd name="T52" fmla="*/ 119 w 318"/>
                  <a:gd name="T53" fmla="*/ 12 h 18"/>
                  <a:gd name="T54" fmla="*/ 122 w 318"/>
                  <a:gd name="T55" fmla="*/ 0 h 18"/>
                  <a:gd name="T56" fmla="*/ 108 w 318"/>
                  <a:gd name="T57" fmla="*/ 12 h 18"/>
                  <a:gd name="T58" fmla="*/ 83 w 318"/>
                  <a:gd name="T59" fmla="*/ 12 h 18"/>
                  <a:gd name="T60" fmla="*/ 92 w 318"/>
                  <a:gd name="T61" fmla="*/ 17 h 18"/>
                  <a:gd name="T62" fmla="*/ 94 w 318"/>
                  <a:gd name="T63" fmla="*/ 12 h 18"/>
                  <a:gd name="T64" fmla="*/ 81 w 318"/>
                  <a:gd name="T65" fmla="*/ 0 h 18"/>
                  <a:gd name="T66" fmla="*/ 83 w 318"/>
                  <a:gd name="T67" fmla="*/ 12 h 18"/>
                  <a:gd name="T68" fmla="*/ 56 w 318"/>
                  <a:gd name="T69" fmla="*/ 17 h 18"/>
                  <a:gd name="T70" fmla="*/ 64 w 318"/>
                  <a:gd name="T71" fmla="*/ 12 h 18"/>
                  <a:gd name="T72" fmla="*/ 67 w 318"/>
                  <a:gd name="T73" fmla="*/ 0 h 18"/>
                  <a:gd name="T74" fmla="*/ 54 w 318"/>
                  <a:gd name="T75" fmla="*/ 12 h 18"/>
                  <a:gd name="T76" fmla="*/ 30 w 318"/>
                  <a:gd name="T77" fmla="*/ 12 h 18"/>
                  <a:gd name="T78" fmla="*/ 37 w 318"/>
                  <a:gd name="T79" fmla="*/ 17 h 18"/>
                  <a:gd name="T80" fmla="*/ 40 w 318"/>
                  <a:gd name="T81" fmla="*/ 12 h 18"/>
                  <a:gd name="T82" fmla="*/ 27 w 318"/>
                  <a:gd name="T83" fmla="*/ 0 h 18"/>
                  <a:gd name="T84" fmla="*/ 30 w 318"/>
                  <a:gd name="T85" fmla="*/ 12 h 18"/>
                  <a:gd name="T86" fmla="*/ 2 w 318"/>
                  <a:gd name="T87" fmla="*/ 17 h 18"/>
                  <a:gd name="T88" fmla="*/ 10 w 318"/>
                  <a:gd name="T89" fmla="*/ 12 h 18"/>
                  <a:gd name="T90" fmla="*/ 13 w 318"/>
                  <a:gd name="T91" fmla="*/ 0 h 18"/>
                  <a:gd name="T92" fmla="*/ 0 w 318"/>
                  <a:gd name="T93"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8" h="18">
                    <a:moveTo>
                      <a:pt x="276" y="18"/>
                    </a:moveTo>
                    <a:lnTo>
                      <a:pt x="312" y="18"/>
                    </a:lnTo>
                    <a:lnTo>
                      <a:pt x="318" y="0"/>
                    </a:lnTo>
                    <a:lnTo>
                      <a:pt x="270" y="0"/>
                    </a:lnTo>
                    <a:lnTo>
                      <a:pt x="276" y="18"/>
                    </a:lnTo>
                    <a:moveTo>
                      <a:pt x="246" y="12"/>
                    </a:moveTo>
                    <a:lnTo>
                      <a:pt x="246" y="17"/>
                    </a:lnTo>
                    <a:lnTo>
                      <a:pt x="254" y="17"/>
                    </a:lnTo>
                    <a:lnTo>
                      <a:pt x="254" y="12"/>
                    </a:lnTo>
                    <a:lnTo>
                      <a:pt x="257" y="12"/>
                    </a:lnTo>
                    <a:lnTo>
                      <a:pt x="257" y="0"/>
                    </a:lnTo>
                    <a:lnTo>
                      <a:pt x="243" y="0"/>
                    </a:lnTo>
                    <a:lnTo>
                      <a:pt x="243" y="12"/>
                    </a:lnTo>
                    <a:lnTo>
                      <a:pt x="246" y="12"/>
                    </a:lnTo>
                    <a:moveTo>
                      <a:pt x="219" y="12"/>
                    </a:moveTo>
                    <a:lnTo>
                      <a:pt x="219" y="17"/>
                    </a:lnTo>
                    <a:lnTo>
                      <a:pt x="227" y="17"/>
                    </a:lnTo>
                    <a:lnTo>
                      <a:pt x="227" y="12"/>
                    </a:lnTo>
                    <a:lnTo>
                      <a:pt x="230" y="12"/>
                    </a:lnTo>
                    <a:lnTo>
                      <a:pt x="230" y="0"/>
                    </a:lnTo>
                    <a:lnTo>
                      <a:pt x="216" y="0"/>
                    </a:lnTo>
                    <a:lnTo>
                      <a:pt x="216" y="12"/>
                    </a:lnTo>
                    <a:lnTo>
                      <a:pt x="219" y="12"/>
                    </a:lnTo>
                    <a:moveTo>
                      <a:pt x="192" y="12"/>
                    </a:moveTo>
                    <a:lnTo>
                      <a:pt x="192" y="17"/>
                    </a:lnTo>
                    <a:lnTo>
                      <a:pt x="200" y="17"/>
                    </a:lnTo>
                    <a:lnTo>
                      <a:pt x="200" y="12"/>
                    </a:lnTo>
                    <a:lnTo>
                      <a:pt x="203" y="12"/>
                    </a:lnTo>
                    <a:lnTo>
                      <a:pt x="203" y="0"/>
                    </a:lnTo>
                    <a:lnTo>
                      <a:pt x="189" y="0"/>
                    </a:lnTo>
                    <a:lnTo>
                      <a:pt x="189" y="12"/>
                    </a:lnTo>
                    <a:lnTo>
                      <a:pt x="192" y="12"/>
                    </a:lnTo>
                    <a:moveTo>
                      <a:pt x="165" y="12"/>
                    </a:moveTo>
                    <a:lnTo>
                      <a:pt x="165" y="17"/>
                    </a:lnTo>
                    <a:lnTo>
                      <a:pt x="173" y="17"/>
                    </a:lnTo>
                    <a:lnTo>
                      <a:pt x="173" y="12"/>
                    </a:lnTo>
                    <a:lnTo>
                      <a:pt x="175" y="12"/>
                    </a:lnTo>
                    <a:lnTo>
                      <a:pt x="175" y="0"/>
                    </a:lnTo>
                    <a:lnTo>
                      <a:pt x="162" y="0"/>
                    </a:lnTo>
                    <a:lnTo>
                      <a:pt x="162" y="12"/>
                    </a:lnTo>
                    <a:lnTo>
                      <a:pt x="165" y="12"/>
                    </a:lnTo>
                    <a:moveTo>
                      <a:pt x="138" y="12"/>
                    </a:moveTo>
                    <a:lnTo>
                      <a:pt x="138" y="17"/>
                    </a:lnTo>
                    <a:lnTo>
                      <a:pt x="146" y="17"/>
                    </a:lnTo>
                    <a:lnTo>
                      <a:pt x="146" y="12"/>
                    </a:lnTo>
                    <a:lnTo>
                      <a:pt x="148" y="12"/>
                    </a:lnTo>
                    <a:lnTo>
                      <a:pt x="148" y="0"/>
                    </a:lnTo>
                    <a:lnTo>
                      <a:pt x="135" y="0"/>
                    </a:lnTo>
                    <a:lnTo>
                      <a:pt x="135" y="12"/>
                    </a:lnTo>
                    <a:lnTo>
                      <a:pt x="138" y="12"/>
                    </a:lnTo>
                    <a:moveTo>
                      <a:pt x="111" y="12"/>
                    </a:moveTo>
                    <a:lnTo>
                      <a:pt x="111" y="17"/>
                    </a:lnTo>
                    <a:lnTo>
                      <a:pt x="119" y="17"/>
                    </a:lnTo>
                    <a:lnTo>
                      <a:pt x="119" y="12"/>
                    </a:lnTo>
                    <a:lnTo>
                      <a:pt x="122" y="12"/>
                    </a:lnTo>
                    <a:lnTo>
                      <a:pt x="122" y="0"/>
                    </a:lnTo>
                    <a:lnTo>
                      <a:pt x="108" y="0"/>
                    </a:lnTo>
                    <a:lnTo>
                      <a:pt x="108" y="12"/>
                    </a:lnTo>
                    <a:lnTo>
                      <a:pt x="111" y="12"/>
                    </a:lnTo>
                    <a:moveTo>
                      <a:pt x="83" y="12"/>
                    </a:moveTo>
                    <a:lnTo>
                      <a:pt x="83" y="17"/>
                    </a:lnTo>
                    <a:lnTo>
                      <a:pt x="92" y="17"/>
                    </a:lnTo>
                    <a:lnTo>
                      <a:pt x="92" y="12"/>
                    </a:lnTo>
                    <a:lnTo>
                      <a:pt x="94" y="12"/>
                    </a:lnTo>
                    <a:lnTo>
                      <a:pt x="94" y="0"/>
                    </a:lnTo>
                    <a:lnTo>
                      <a:pt x="81" y="0"/>
                    </a:lnTo>
                    <a:lnTo>
                      <a:pt x="81" y="12"/>
                    </a:lnTo>
                    <a:lnTo>
                      <a:pt x="83" y="12"/>
                    </a:lnTo>
                    <a:moveTo>
                      <a:pt x="56" y="12"/>
                    </a:moveTo>
                    <a:lnTo>
                      <a:pt x="56" y="17"/>
                    </a:lnTo>
                    <a:lnTo>
                      <a:pt x="64" y="17"/>
                    </a:lnTo>
                    <a:lnTo>
                      <a:pt x="64" y="12"/>
                    </a:lnTo>
                    <a:lnTo>
                      <a:pt x="67" y="12"/>
                    </a:lnTo>
                    <a:lnTo>
                      <a:pt x="67" y="0"/>
                    </a:lnTo>
                    <a:lnTo>
                      <a:pt x="54" y="0"/>
                    </a:lnTo>
                    <a:lnTo>
                      <a:pt x="54" y="12"/>
                    </a:lnTo>
                    <a:lnTo>
                      <a:pt x="56" y="12"/>
                    </a:lnTo>
                    <a:moveTo>
                      <a:pt x="30" y="12"/>
                    </a:moveTo>
                    <a:lnTo>
                      <a:pt x="30" y="17"/>
                    </a:lnTo>
                    <a:lnTo>
                      <a:pt x="37" y="17"/>
                    </a:lnTo>
                    <a:lnTo>
                      <a:pt x="37" y="12"/>
                    </a:lnTo>
                    <a:lnTo>
                      <a:pt x="40" y="12"/>
                    </a:lnTo>
                    <a:lnTo>
                      <a:pt x="40" y="0"/>
                    </a:lnTo>
                    <a:lnTo>
                      <a:pt x="27" y="0"/>
                    </a:lnTo>
                    <a:lnTo>
                      <a:pt x="27" y="12"/>
                    </a:lnTo>
                    <a:lnTo>
                      <a:pt x="30" y="12"/>
                    </a:lnTo>
                    <a:moveTo>
                      <a:pt x="2" y="12"/>
                    </a:moveTo>
                    <a:lnTo>
                      <a:pt x="2" y="17"/>
                    </a:lnTo>
                    <a:lnTo>
                      <a:pt x="10" y="17"/>
                    </a:lnTo>
                    <a:lnTo>
                      <a:pt x="10" y="12"/>
                    </a:lnTo>
                    <a:lnTo>
                      <a:pt x="13" y="12"/>
                    </a:lnTo>
                    <a:lnTo>
                      <a:pt x="13" y="0"/>
                    </a:lnTo>
                    <a:lnTo>
                      <a:pt x="0" y="0"/>
                    </a:lnTo>
                    <a:lnTo>
                      <a:pt x="0" y="12"/>
                    </a:lnTo>
                    <a:lnTo>
                      <a:pt x="2" y="12"/>
                    </a:lnTo>
                  </a:path>
                </a:pathLst>
              </a:custGeom>
              <a:noFill/>
              <a:ln w="15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6" name="Freeform 1110"/>
              <p:cNvSpPr>
                <a:spLocks/>
              </p:cNvSpPr>
              <p:nvPr/>
            </p:nvSpPr>
            <p:spPr bwMode="auto">
              <a:xfrm>
                <a:off x="2222" y="1310"/>
                <a:ext cx="396" cy="114"/>
              </a:xfrm>
              <a:custGeom>
                <a:avLst/>
                <a:gdLst>
                  <a:gd name="T0" fmla="*/ 11 w 396"/>
                  <a:gd name="T1" fmla="*/ 114 h 114"/>
                  <a:gd name="T2" fmla="*/ 11 w 396"/>
                  <a:gd name="T3" fmla="*/ 104 h 114"/>
                  <a:gd name="T4" fmla="*/ 0 w 396"/>
                  <a:gd name="T5" fmla="*/ 104 h 114"/>
                  <a:gd name="T6" fmla="*/ 0 w 396"/>
                  <a:gd name="T7" fmla="*/ 38 h 114"/>
                  <a:gd name="T8" fmla="*/ 44 w 396"/>
                  <a:gd name="T9" fmla="*/ 0 h 114"/>
                  <a:gd name="T10" fmla="*/ 396 w 396"/>
                  <a:gd name="T11" fmla="*/ 0 h 114"/>
                  <a:gd name="T12" fmla="*/ 396 w 396"/>
                  <a:gd name="T13" fmla="*/ 66 h 114"/>
                  <a:gd name="T14" fmla="*/ 342 w 396"/>
                  <a:gd name="T15" fmla="*/ 114 h 114"/>
                  <a:gd name="T16" fmla="*/ 11 w 396"/>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114">
                    <a:moveTo>
                      <a:pt x="11" y="114"/>
                    </a:moveTo>
                    <a:lnTo>
                      <a:pt x="11" y="104"/>
                    </a:lnTo>
                    <a:lnTo>
                      <a:pt x="0" y="104"/>
                    </a:lnTo>
                    <a:lnTo>
                      <a:pt x="0" y="38"/>
                    </a:lnTo>
                    <a:lnTo>
                      <a:pt x="44" y="0"/>
                    </a:lnTo>
                    <a:lnTo>
                      <a:pt x="396" y="0"/>
                    </a:lnTo>
                    <a:lnTo>
                      <a:pt x="396" y="66"/>
                    </a:lnTo>
                    <a:lnTo>
                      <a:pt x="342" y="114"/>
                    </a:lnTo>
                    <a:lnTo>
                      <a:pt x="11" y="114"/>
                    </a:lnTo>
                  </a:path>
                </a:pathLst>
              </a:cu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14" name="Line 1111"/>
            <p:cNvSpPr>
              <a:spLocks noChangeShapeType="1"/>
            </p:cNvSpPr>
            <p:nvPr/>
          </p:nvSpPr>
          <p:spPr bwMode="auto">
            <a:xfrm flipH="1">
              <a:off x="1247" y="2240"/>
              <a:ext cx="544"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 name="Rectangle 1112"/>
            <p:cNvSpPr>
              <a:spLocks noChangeArrowheads="1"/>
            </p:cNvSpPr>
            <p:nvPr/>
          </p:nvSpPr>
          <p:spPr bwMode="auto">
            <a:xfrm>
              <a:off x="1770" y="2383"/>
              <a:ext cx="54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r>
                <a:rPr kumimoji="0" lang="zh-CN" altLang="en-US" sz="1800" b="0">
                  <a:latin typeface="Arial" charset="0"/>
                </a:rPr>
                <a:t>编码器</a:t>
              </a:r>
            </a:p>
          </p:txBody>
        </p:sp>
        <p:sp>
          <p:nvSpPr>
            <p:cNvPr id="16" name="Line 1113"/>
            <p:cNvSpPr>
              <a:spLocks noChangeShapeType="1"/>
            </p:cNvSpPr>
            <p:nvPr/>
          </p:nvSpPr>
          <p:spPr bwMode="auto">
            <a:xfrm flipH="1">
              <a:off x="2381" y="2232"/>
              <a:ext cx="817"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17" name="Picture 1114" descr="12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6" y="1142"/>
              <a:ext cx="771" cy="428"/>
            </a:xfrm>
            <a:prstGeom prst="rect">
              <a:avLst/>
            </a:prstGeom>
            <a:noFill/>
            <a:extLst>
              <a:ext uri="{909E8E84-426E-40DD-AFC4-6F175D3DCCD1}">
                <a14:hiddenFill xmlns:a14="http://schemas.microsoft.com/office/drawing/2010/main">
                  <a:solidFill>
                    <a:srgbClr val="FFFFFF"/>
                  </a:solidFill>
                </a14:hiddenFill>
              </a:ext>
            </a:extLst>
          </p:spPr>
        </p:pic>
        <p:sp>
          <p:nvSpPr>
            <p:cNvPr id="18" name="Line 1115"/>
            <p:cNvSpPr>
              <a:spLocks noChangeShapeType="1"/>
            </p:cNvSpPr>
            <p:nvPr/>
          </p:nvSpPr>
          <p:spPr bwMode="auto">
            <a:xfrm flipH="1">
              <a:off x="1247" y="1343"/>
              <a:ext cx="907"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9" name="Group 1116"/>
            <p:cNvGrpSpPr>
              <a:grpSpLocks/>
            </p:cNvGrpSpPr>
            <p:nvPr/>
          </p:nvGrpSpPr>
          <p:grpSpPr bwMode="auto">
            <a:xfrm>
              <a:off x="2064" y="1071"/>
              <a:ext cx="2222" cy="590"/>
              <a:chOff x="2336" y="1298"/>
              <a:chExt cx="2222" cy="1089"/>
            </a:xfrm>
          </p:grpSpPr>
          <p:sp>
            <p:nvSpPr>
              <p:cNvPr id="59" name="Freeform 1117"/>
              <p:cNvSpPr>
                <a:spLocks/>
              </p:cNvSpPr>
              <p:nvPr/>
            </p:nvSpPr>
            <p:spPr bwMode="auto">
              <a:xfrm>
                <a:off x="4283" y="1522"/>
                <a:ext cx="157" cy="163"/>
              </a:xfrm>
              <a:custGeom>
                <a:avLst/>
                <a:gdLst>
                  <a:gd name="T0" fmla="*/ 0 w 164"/>
                  <a:gd name="T1" fmla="*/ 99 h 99"/>
                  <a:gd name="T2" fmla="*/ 20 w 164"/>
                  <a:gd name="T3" fmla="*/ 48 h 99"/>
                  <a:gd name="T4" fmla="*/ 0 w 164"/>
                  <a:gd name="T5" fmla="*/ 0 h 99"/>
                  <a:gd name="T6" fmla="*/ 164 w 164"/>
                  <a:gd name="T7" fmla="*/ 48 h 99"/>
                  <a:gd name="T8" fmla="*/ 0 w 164"/>
                  <a:gd name="T9" fmla="*/ 99 h 99"/>
                </a:gdLst>
                <a:ahLst/>
                <a:cxnLst>
                  <a:cxn ang="0">
                    <a:pos x="T0" y="T1"/>
                  </a:cxn>
                  <a:cxn ang="0">
                    <a:pos x="T2" y="T3"/>
                  </a:cxn>
                  <a:cxn ang="0">
                    <a:pos x="T4" y="T5"/>
                  </a:cxn>
                  <a:cxn ang="0">
                    <a:pos x="T6" y="T7"/>
                  </a:cxn>
                  <a:cxn ang="0">
                    <a:pos x="T8" y="T9"/>
                  </a:cxn>
                </a:cxnLst>
                <a:rect l="0" t="0" r="r" b="b"/>
                <a:pathLst>
                  <a:path w="164" h="99">
                    <a:moveTo>
                      <a:pt x="0" y="99"/>
                    </a:moveTo>
                    <a:lnTo>
                      <a:pt x="20" y="48"/>
                    </a:lnTo>
                    <a:lnTo>
                      <a:pt x="0" y="0"/>
                    </a:lnTo>
                    <a:lnTo>
                      <a:pt x="164" y="48"/>
                    </a:lnTo>
                    <a:lnTo>
                      <a:pt x="0" y="99"/>
                    </a:lnTo>
                    <a:close/>
                  </a:path>
                </a:pathLst>
              </a:custGeom>
              <a:solidFill>
                <a:srgbClr val="B50069"/>
              </a:solidFill>
              <a:ln w="12700">
                <a:solidFill>
                  <a:srgbClr val="000000"/>
                </a:solidFill>
                <a:prstDash val="solid"/>
                <a:round/>
                <a:headEnd/>
                <a:tailEnd/>
              </a:ln>
            </p:spPr>
            <p:txBody>
              <a:bodyPr/>
              <a:lstStyle/>
              <a:p>
                <a:endParaRPr lang="zh-CN" altLang="en-US"/>
              </a:p>
            </p:txBody>
          </p:sp>
          <p:sp>
            <p:nvSpPr>
              <p:cNvPr id="60" name="Freeform 1118"/>
              <p:cNvSpPr>
                <a:spLocks/>
              </p:cNvSpPr>
              <p:nvPr/>
            </p:nvSpPr>
            <p:spPr bwMode="auto">
              <a:xfrm>
                <a:off x="2373" y="1966"/>
                <a:ext cx="155" cy="161"/>
              </a:xfrm>
              <a:custGeom>
                <a:avLst/>
                <a:gdLst>
                  <a:gd name="T0" fmla="*/ 161 w 161"/>
                  <a:gd name="T1" fmla="*/ 0 h 96"/>
                  <a:gd name="T2" fmla="*/ 141 w 161"/>
                  <a:gd name="T3" fmla="*/ 48 h 96"/>
                  <a:gd name="T4" fmla="*/ 161 w 161"/>
                  <a:gd name="T5" fmla="*/ 96 h 96"/>
                  <a:gd name="T6" fmla="*/ 0 w 161"/>
                  <a:gd name="T7" fmla="*/ 48 h 96"/>
                  <a:gd name="T8" fmla="*/ 161 w 161"/>
                  <a:gd name="T9" fmla="*/ 0 h 96"/>
                </a:gdLst>
                <a:ahLst/>
                <a:cxnLst>
                  <a:cxn ang="0">
                    <a:pos x="T0" y="T1"/>
                  </a:cxn>
                  <a:cxn ang="0">
                    <a:pos x="T2" y="T3"/>
                  </a:cxn>
                  <a:cxn ang="0">
                    <a:pos x="T4" y="T5"/>
                  </a:cxn>
                  <a:cxn ang="0">
                    <a:pos x="T6" y="T7"/>
                  </a:cxn>
                  <a:cxn ang="0">
                    <a:pos x="T8" y="T9"/>
                  </a:cxn>
                </a:cxnLst>
                <a:rect l="0" t="0" r="r" b="b"/>
                <a:pathLst>
                  <a:path w="161" h="96">
                    <a:moveTo>
                      <a:pt x="161" y="0"/>
                    </a:moveTo>
                    <a:lnTo>
                      <a:pt x="141" y="48"/>
                    </a:lnTo>
                    <a:lnTo>
                      <a:pt x="161" y="96"/>
                    </a:lnTo>
                    <a:lnTo>
                      <a:pt x="0" y="48"/>
                    </a:lnTo>
                    <a:lnTo>
                      <a:pt x="161" y="0"/>
                    </a:lnTo>
                    <a:close/>
                  </a:path>
                </a:pathLst>
              </a:custGeom>
              <a:solidFill>
                <a:srgbClr val="B50069"/>
              </a:solidFill>
              <a:ln w="12700">
                <a:solidFill>
                  <a:srgbClr val="000000"/>
                </a:solidFill>
                <a:prstDash val="solid"/>
                <a:round/>
                <a:headEnd/>
                <a:tailEnd/>
              </a:ln>
            </p:spPr>
            <p:txBody>
              <a:bodyPr/>
              <a:lstStyle/>
              <a:p>
                <a:endParaRPr lang="zh-CN" altLang="en-US"/>
              </a:p>
            </p:txBody>
          </p:sp>
          <p:sp>
            <p:nvSpPr>
              <p:cNvPr id="61" name="Rectangle 1119"/>
              <p:cNvSpPr>
                <a:spLocks noChangeArrowheads="1"/>
              </p:cNvSpPr>
              <p:nvPr/>
            </p:nvSpPr>
            <p:spPr bwMode="auto">
              <a:xfrm>
                <a:off x="3030" y="1382"/>
                <a:ext cx="710" cy="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endParaRPr lang="zh-CN" altLang="en-US"/>
              </a:p>
            </p:txBody>
          </p:sp>
          <p:sp>
            <p:nvSpPr>
              <p:cNvPr id="62" name="Oval 1120"/>
              <p:cNvSpPr>
                <a:spLocks noChangeArrowheads="1"/>
              </p:cNvSpPr>
              <p:nvPr/>
            </p:nvSpPr>
            <p:spPr bwMode="auto">
              <a:xfrm>
                <a:off x="2336" y="1302"/>
                <a:ext cx="227" cy="1068"/>
              </a:xfrm>
              <a:prstGeom prst="ellipse">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63" name="Oval 1121"/>
              <p:cNvSpPr>
                <a:spLocks noChangeArrowheads="1"/>
              </p:cNvSpPr>
              <p:nvPr/>
            </p:nvSpPr>
            <p:spPr bwMode="auto">
              <a:xfrm>
                <a:off x="4391" y="1302"/>
                <a:ext cx="167" cy="1085"/>
              </a:xfrm>
              <a:prstGeom prst="ellipse">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64" name="Line 1122"/>
              <p:cNvSpPr>
                <a:spLocks noChangeShapeType="1"/>
              </p:cNvSpPr>
              <p:nvPr/>
            </p:nvSpPr>
            <p:spPr bwMode="auto">
              <a:xfrm>
                <a:off x="2435" y="1298"/>
                <a:ext cx="2038" cy="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5" name="Line 1123"/>
              <p:cNvSpPr>
                <a:spLocks noChangeShapeType="1"/>
              </p:cNvSpPr>
              <p:nvPr/>
            </p:nvSpPr>
            <p:spPr bwMode="auto">
              <a:xfrm>
                <a:off x="2444" y="2370"/>
                <a:ext cx="2022" cy="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 name="Line 1124"/>
              <p:cNvSpPr>
                <a:spLocks noChangeShapeType="1"/>
              </p:cNvSpPr>
              <p:nvPr/>
            </p:nvSpPr>
            <p:spPr bwMode="auto">
              <a:xfrm>
                <a:off x="2372" y="1602"/>
                <a:ext cx="1961" cy="4"/>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7" name="Line 1125"/>
              <p:cNvSpPr>
                <a:spLocks noChangeShapeType="1"/>
              </p:cNvSpPr>
              <p:nvPr/>
            </p:nvSpPr>
            <p:spPr bwMode="auto">
              <a:xfrm>
                <a:off x="2481" y="2048"/>
                <a:ext cx="1964" cy="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20" name="AutoShape 1126"/>
            <p:cNvSpPr>
              <a:spLocks noChangeArrowheads="1"/>
            </p:cNvSpPr>
            <p:nvPr/>
          </p:nvSpPr>
          <p:spPr bwMode="auto">
            <a:xfrm>
              <a:off x="2381" y="618"/>
              <a:ext cx="1383" cy="408"/>
            </a:xfrm>
            <a:prstGeom prst="wedgeEllipseCallout">
              <a:avLst>
                <a:gd name="adj1" fmla="val -18838"/>
                <a:gd name="adj2" fmla="val 115194"/>
              </a:avLst>
            </a:prstGeom>
            <a:noFill/>
            <a:ln w="1905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1600">
                  <a:solidFill>
                    <a:srgbClr val="996600"/>
                  </a:solidFill>
                  <a:ea typeface="楷体_GB2312" pitchFamily="49" charset="-122"/>
                </a:rPr>
                <a:t>传输带宽</a:t>
              </a:r>
            </a:p>
            <a:p>
              <a:pPr algn="ctr"/>
              <a:r>
                <a:rPr lang="zh-CN" altLang="en-US" sz="1600">
                  <a:solidFill>
                    <a:srgbClr val="996600"/>
                  </a:solidFill>
                  <a:ea typeface="楷体_GB2312" pitchFamily="49" charset="-122"/>
                </a:rPr>
                <a:t>要求100</a:t>
              </a:r>
              <a:r>
                <a:rPr lang="en-US" altLang="zh-CN" sz="1600">
                  <a:solidFill>
                    <a:srgbClr val="996600"/>
                  </a:solidFill>
                  <a:ea typeface="楷体_GB2312" pitchFamily="49" charset="-122"/>
                </a:rPr>
                <a:t>Mhz</a:t>
              </a:r>
              <a:r>
                <a:rPr lang="zh-CN" altLang="en-US" sz="1600">
                  <a:solidFill>
                    <a:srgbClr val="996600"/>
                  </a:solidFill>
                  <a:ea typeface="楷体_GB2312" pitchFamily="49" charset="-122"/>
                </a:rPr>
                <a:t>左右</a:t>
              </a:r>
            </a:p>
          </p:txBody>
        </p:sp>
        <p:sp>
          <p:nvSpPr>
            <p:cNvPr id="21" name="AutoShape 1127"/>
            <p:cNvSpPr>
              <a:spLocks noChangeArrowheads="1"/>
            </p:cNvSpPr>
            <p:nvPr/>
          </p:nvSpPr>
          <p:spPr bwMode="auto">
            <a:xfrm>
              <a:off x="3198" y="1661"/>
              <a:ext cx="1246" cy="409"/>
            </a:xfrm>
            <a:prstGeom prst="wedgeEllipseCallout">
              <a:avLst>
                <a:gd name="adj1" fmla="val -26884"/>
                <a:gd name="adj2" fmla="val 101343"/>
              </a:avLst>
            </a:prstGeom>
            <a:noFill/>
            <a:ln w="1905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1600">
                  <a:solidFill>
                    <a:srgbClr val="996600"/>
                  </a:solidFill>
                  <a:ea typeface="楷体_GB2312" pitchFamily="49" charset="-122"/>
                </a:rPr>
                <a:t>传输带宽</a:t>
              </a:r>
            </a:p>
            <a:p>
              <a:pPr algn="ctr"/>
              <a:r>
                <a:rPr lang="zh-CN" altLang="en-US" sz="1600">
                  <a:solidFill>
                    <a:srgbClr val="996600"/>
                  </a:solidFill>
                  <a:ea typeface="楷体_GB2312" pitchFamily="49" charset="-122"/>
                </a:rPr>
                <a:t>只要求3</a:t>
              </a:r>
              <a:r>
                <a:rPr lang="en-US" altLang="zh-CN" sz="1600">
                  <a:solidFill>
                    <a:srgbClr val="996600"/>
                  </a:solidFill>
                  <a:ea typeface="楷体_GB2312" pitchFamily="49" charset="-122"/>
                </a:rPr>
                <a:t>Mhz</a:t>
              </a:r>
              <a:r>
                <a:rPr lang="zh-CN" altLang="en-US" sz="1600">
                  <a:solidFill>
                    <a:srgbClr val="996600"/>
                  </a:solidFill>
                  <a:ea typeface="楷体_GB2312" pitchFamily="49" charset="-122"/>
                </a:rPr>
                <a:t>左右</a:t>
              </a:r>
            </a:p>
          </p:txBody>
        </p:sp>
        <p:sp>
          <p:nvSpPr>
            <p:cNvPr id="22" name="Line 1128"/>
            <p:cNvSpPr>
              <a:spLocks noChangeShapeType="1"/>
            </p:cNvSpPr>
            <p:nvPr/>
          </p:nvSpPr>
          <p:spPr bwMode="auto">
            <a:xfrm flipH="1">
              <a:off x="4195" y="1343"/>
              <a:ext cx="545"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23" name="Picture 1129" descr="12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6" y="2066"/>
              <a:ext cx="771" cy="428"/>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1130" descr="12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00" y="2121"/>
              <a:ext cx="363" cy="202"/>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1131"/>
            <p:cNvGrpSpPr>
              <a:grpSpLocks/>
            </p:cNvGrpSpPr>
            <p:nvPr/>
          </p:nvGrpSpPr>
          <p:grpSpPr bwMode="auto">
            <a:xfrm>
              <a:off x="4820" y="2070"/>
              <a:ext cx="600" cy="260"/>
              <a:chOff x="2222" y="1310"/>
              <a:chExt cx="396" cy="114"/>
            </a:xfrm>
          </p:grpSpPr>
          <p:sp>
            <p:nvSpPr>
              <p:cNvPr id="40" name="Freeform 1132"/>
              <p:cNvSpPr>
                <a:spLocks noEditPoints="1"/>
              </p:cNvSpPr>
              <p:nvPr/>
            </p:nvSpPr>
            <p:spPr bwMode="auto">
              <a:xfrm>
                <a:off x="2233" y="1310"/>
                <a:ext cx="385" cy="114"/>
              </a:xfrm>
              <a:custGeom>
                <a:avLst/>
                <a:gdLst>
                  <a:gd name="T0" fmla="*/ 331 w 385"/>
                  <a:gd name="T1" fmla="*/ 114 h 114"/>
                  <a:gd name="T2" fmla="*/ 363 w 385"/>
                  <a:gd name="T3" fmla="*/ 85 h 114"/>
                  <a:gd name="T4" fmla="*/ 341 w 385"/>
                  <a:gd name="T5" fmla="*/ 104 h 114"/>
                  <a:gd name="T6" fmla="*/ 331 w 385"/>
                  <a:gd name="T7" fmla="*/ 104 h 114"/>
                  <a:gd name="T8" fmla="*/ 331 w 385"/>
                  <a:gd name="T9" fmla="*/ 114 h 114"/>
                  <a:gd name="T10" fmla="*/ 0 w 385"/>
                  <a:gd name="T11" fmla="*/ 114 h 114"/>
                  <a:gd name="T12" fmla="*/ 331 w 385"/>
                  <a:gd name="T13" fmla="*/ 114 h 114"/>
                  <a:gd name="T14" fmla="*/ 331 w 385"/>
                  <a:gd name="T15" fmla="*/ 104 h 114"/>
                  <a:gd name="T16" fmla="*/ 0 w 385"/>
                  <a:gd name="T17" fmla="*/ 104 h 114"/>
                  <a:gd name="T18" fmla="*/ 0 w 385"/>
                  <a:gd name="T19" fmla="*/ 114 h 114"/>
                  <a:gd name="T20" fmla="*/ 385 w 385"/>
                  <a:gd name="T21" fmla="*/ 0 h 114"/>
                  <a:gd name="T22" fmla="*/ 385 w 385"/>
                  <a:gd name="T23" fmla="*/ 66 h 114"/>
                  <a:gd name="T24" fmla="*/ 341 w 385"/>
                  <a:gd name="T25" fmla="*/ 104 h 114"/>
                  <a:gd name="T26" fmla="*/ 341 w 385"/>
                  <a:gd name="T27" fmla="*/ 38 h 114"/>
                  <a:gd name="T28" fmla="*/ 385 w 385"/>
                  <a:gd name="T29"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5" h="114">
                    <a:moveTo>
                      <a:pt x="331" y="114"/>
                    </a:moveTo>
                    <a:lnTo>
                      <a:pt x="363" y="85"/>
                    </a:lnTo>
                    <a:lnTo>
                      <a:pt x="341" y="104"/>
                    </a:lnTo>
                    <a:lnTo>
                      <a:pt x="331" y="104"/>
                    </a:lnTo>
                    <a:lnTo>
                      <a:pt x="331" y="114"/>
                    </a:lnTo>
                    <a:close/>
                    <a:moveTo>
                      <a:pt x="0" y="114"/>
                    </a:moveTo>
                    <a:lnTo>
                      <a:pt x="331" y="114"/>
                    </a:lnTo>
                    <a:lnTo>
                      <a:pt x="331" y="104"/>
                    </a:lnTo>
                    <a:lnTo>
                      <a:pt x="0" y="104"/>
                    </a:lnTo>
                    <a:lnTo>
                      <a:pt x="0" y="114"/>
                    </a:lnTo>
                    <a:close/>
                    <a:moveTo>
                      <a:pt x="385" y="0"/>
                    </a:moveTo>
                    <a:lnTo>
                      <a:pt x="385" y="66"/>
                    </a:lnTo>
                    <a:lnTo>
                      <a:pt x="341" y="104"/>
                    </a:lnTo>
                    <a:lnTo>
                      <a:pt x="341" y="38"/>
                    </a:lnTo>
                    <a:lnTo>
                      <a:pt x="385" y="0"/>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1" name="Freeform 1133"/>
              <p:cNvSpPr>
                <a:spLocks/>
              </p:cNvSpPr>
              <p:nvPr/>
            </p:nvSpPr>
            <p:spPr bwMode="auto">
              <a:xfrm>
                <a:off x="2222" y="1310"/>
                <a:ext cx="396" cy="38"/>
              </a:xfrm>
              <a:custGeom>
                <a:avLst/>
                <a:gdLst>
                  <a:gd name="T0" fmla="*/ 0 w 396"/>
                  <a:gd name="T1" fmla="*/ 38 h 38"/>
                  <a:gd name="T2" fmla="*/ 44 w 396"/>
                  <a:gd name="T3" fmla="*/ 0 h 38"/>
                  <a:gd name="T4" fmla="*/ 396 w 396"/>
                  <a:gd name="T5" fmla="*/ 0 h 38"/>
                  <a:gd name="T6" fmla="*/ 352 w 396"/>
                  <a:gd name="T7" fmla="*/ 38 h 38"/>
                  <a:gd name="T8" fmla="*/ 0 w 396"/>
                  <a:gd name="T9" fmla="*/ 38 h 38"/>
                </a:gdLst>
                <a:ahLst/>
                <a:cxnLst>
                  <a:cxn ang="0">
                    <a:pos x="T0" y="T1"/>
                  </a:cxn>
                  <a:cxn ang="0">
                    <a:pos x="T2" y="T3"/>
                  </a:cxn>
                  <a:cxn ang="0">
                    <a:pos x="T4" y="T5"/>
                  </a:cxn>
                  <a:cxn ang="0">
                    <a:pos x="T6" y="T7"/>
                  </a:cxn>
                  <a:cxn ang="0">
                    <a:pos x="T8" y="T9"/>
                  </a:cxn>
                </a:cxnLst>
                <a:rect l="0" t="0" r="r" b="b"/>
                <a:pathLst>
                  <a:path w="396" h="38">
                    <a:moveTo>
                      <a:pt x="0" y="38"/>
                    </a:moveTo>
                    <a:lnTo>
                      <a:pt x="44" y="0"/>
                    </a:lnTo>
                    <a:lnTo>
                      <a:pt x="396" y="0"/>
                    </a:lnTo>
                    <a:lnTo>
                      <a:pt x="352" y="38"/>
                    </a:lnTo>
                    <a:lnTo>
                      <a:pt x="0" y="38"/>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2" name="Rectangle 1134"/>
              <p:cNvSpPr>
                <a:spLocks noChangeArrowheads="1"/>
              </p:cNvSpPr>
              <p:nvPr/>
            </p:nvSpPr>
            <p:spPr bwMode="auto">
              <a:xfrm>
                <a:off x="2222" y="1348"/>
                <a:ext cx="352" cy="66"/>
              </a:xfrm>
              <a:prstGeom prst="rect">
                <a:avLst/>
              </a:pr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43" name="Rectangle 1135"/>
              <p:cNvSpPr>
                <a:spLocks noChangeArrowheads="1"/>
              </p:cNvSpPr>
              <p:nvPr/>
            </p:nvSpPr>
            <p:spPr bwMode="auto">
              <a:xfrm>
                <a:off x="2222" y="1348"/>
                <a:ext cx="352" cy="66"/>
              </a:xfrm>
              <a:prstGeom prst="rect">
                <a:avLst/>
              </a:prstGeom>
              <a:noFill/>
              <a:ln w="4763" cap="rnd">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44" name="Rectangle 1136"/>
              <p:cNvSpPr>
                <a:spLocks noChangeArrowheads="1"/>
              </p:cNvSpPr>
              <p:nvPr/>
            </p:nvSpPr>
            <p:spPr bwMode="auto">
              <a:xfrm>
                <a:off x="2228" y="1386"/>
                <a:ext cx="341" cy="24"/>
              </a:xfrm>
              <a:prstGeom prst="rect">
                <a:avLst/>
              </a:prstGeom>
              <a:solidFill>
                <a:srgbClr val="DBDAC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pic>
            <p:nvPicPr>
              <p:cNvPr id="45" name="Picture 113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7" y="1369"/>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Picture 113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7" y="1357"/>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Picture 113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8" y="1369"/>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Picture 114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58" y="1357"/>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 name="Picture 114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9" y="1369"/>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Picture 114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9" y="1357"/>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Picture 114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70" y="1369"/>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Picture 11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70" y="1357"/>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 name="Rectangle 1145"/>
              <p:cNvSpPr>
                <a:spLocks noChangeArrowheads="1"/>
              </p:cNvSpPr>
              <p:nvPr/>
            </p:nvSpPr>
            <p:spPr bwMode="auto">
              <a:xfrm>
                <a:off x="2241" y="1387"/>
                <a:ext cx="319" cy="6"/>
              </a:xfrm>
              <a:prstGeom prst="rect">
                <a:avLst/>
              </a:prstGeom>
              <a:solidFill>
                <a:srgbClr val="D9D9D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54" name="Rectangle 1146"/>
              <p:cNvSpPr>
                <a:spLocks noChangeArrowheads="1"/>
              </p:cNvSpPr>
              <p:nvPr/>
            </p:nvSpPr>
            <p:spPr bwMode="auto">
              <a:xfrm>
                <a:off x="2241" y="1393"/>
                <a:ext cx="319" cy="6"/>
              </a:xfrm>
              <a:prstGeom prst="rect">
                <a:avLst/>
              </a:prstGeom>
              <a:solidFill>
                <a:srgbClr val="C2C2C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55" name="Rectangle 1147"/>
              <p:cNvSpPr>
                <a:spLocks noChangeArrowheads="1"/>
              </p:cNvSpPr>
              <p:nvPr/>
            </p:nvSpPr>
            <p:spPr bwMode="auto">
              <a:xfrm>
                <a:off x="2241" y="1399"/>
                <a:ext cx="319" cy="6"/>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56" name="Rectangle 1148"/>
              <p:cNvSpPr>
                <a:spLocks noChangeArrowheads="1"/>
              </p:cNvSpPr>
              <p:nvPr/>
            </p:nvSpPr>
            <p:spPr bwMode="auto">
              <a:xfrm>
                <a:off x="2241" y="1405"/>
                <a:ext cx="319" cy="6"/>
              </a:xfrm>
              <a:prstGeom prst="rect">
                <a:avLst/>
              </a:prstGeom>
              <a:solidFill>
                <a:srgbClr val="D6D6D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57" name="Freeform 1149"/>
              <p:cNvSpPr>
                <a:spLocks noEditPoints="1"/>
              </p:cNvSpPr>
              <p:nvPr/>
            </p:nvSpPr>
            <p:spPr bwMode="auto">
              <a:xfrm>
                <a:off x="2243" y="1389"/>
                <a:ext cx="318" cy="18"/>
              </a:xfrm>
              <a:custGeom>
                <a:avLst/>
                <a:gdLst>
                  <a:gd name="T0" fmla="*/ 312 w 318"/>
                  <a:gd name="T1" fmla="*/ 18 h 18"/>
                  <a:gd name="T2" fmla="*/ 270 w 318"/>
                  <a:gd name="T3" fmla="*/ 0 h 18"/>
                  <a:gd name="T4" fmla="*/ 246 w 318"/>
                  <a:gd name="T5" fmla="*/ 12 h 18"/>
                  <a:gd name="T6" fmla="*/ 254 w 318"/>
                  <a:gd name="T7" fmla="*/ 17 h 18"/>
                  <a:gd name="T8" fmla="*/ 257 w 318"/>
                  <a:gd name="T9" fmla="*/ 12 h 18"/>
                  <a:gd name="T10" fmla="*/ 243 w 318"/>
                  <a:gd name="T11" fmla="*/ 0 h 18"/>
                  <a:gd name="T12" fmla="*/ 246 w 318"/>
                  <a:gd name="T13" fmla="*/ 12 h 18"/>
                  <a:gd name="T14" fmla="*/ 219 w 318"/>
                  <a:gd name="T15" fmla="*/ 17 h 18"/>
                  <a:gd name="T16" fmla="*/ 227 w 318"/>
                  <a:gd name="T17" fmla="*/ 12 h 18"/>
                  <a:gd name="T18" fmla="*/ 230 w 318"/>
                  <a:gd name="T19" fmla="*/ 0 h 18"/>
                  <a:gd name="T20" fmla="*/ 216 w 318"/>
                  <a:gd name="T21" fmla="*/ 12 h 18"/>
                  <a:gd name="T22" fmla="*/ 192 w 318"/>
                  <a:gd name="T23" fmla="*/ 12 h 18"/>
                  <a:gd name="T24" fmla="*/ 200 w 318"/>
                  <a:gd name="T25" fmla="*/ 17 h 18"/>
                  <a:gd name="T26" fmla="*/ 203 w 318"/>
                  <a:gd name="T27" fmla="*/ 12 h 18"/>
                  <a:gd name="T28" fmla="*/ 189 w 318"/>
                  <a:gd name="T29" fmla="*/ 0 h 18"/>
                  <a:gd name="T30" fmla="*/ 192 w 318"/>
                  <a:gd name="T31" fmla="*/ 12 h 18"/>
                  <a:gd name="T32" fmla="*/ 165 w 318"/>
                  <a:gd name="T33" fmla="*/ 17 h 18"/>
                  <a:gd name="T34" fmla="*/ 173 w 318"/>
                  <a:gd name="T35" fmla="*/ 12 h 18"/>
                  <a:gd name="T36" fmla="*/ 175 w 318"/>
                  <a:gd name="T37" fmla="*/ 0 h 18"/>
                  <a:gd name="T38" fmla="*/ 162 w 318"/>
                  <a:gd name="T39" fmla="*/ 12 h 18"/>
                  <a:gd name="T40" fmla="*/ 138 w 318"/>
                  <a:gd name="T41" fmla="*/ 12 h 18"/>
                  <a:gd name="T42" fmla="*/ 146 w 318"/>
                  <a:gd name="T43" fmla="*/ 17 h 18"/>
                  <a:gd name="T44" fmla="*/ 148 w 318"/>
                  <a:gd name="T45" fmla="*/ 12 h 18"/>
                  <a:gd name="T46" fmla="*/ 135 w 318"/>
                  <a:gd name="T47" fmla="*/ 0 h 18"/>
                  <a:gd name="T48" fmla="*/ 138 w 318"/>
                  <a:gd name="T49" fmla="*/ 12 h 18"/>
                  <a:gd name="T50" fmla="*/ 111 w 318"/>
                  <a:gd name="T51" fmla="*/ 17 h 18"/>
                  <a:gd name="T52" fmla="*/ 119 w 318"/>
                  <a:gd name="T53" fmla="*/ 12 h 18"/>
                  <a:gd name="T54" fmla="*/ 122 w 318"/>
                  <a:gd name="T55" fmla="*/ 0 h 18"/>
                  <a:gd name="T56" fmla="*/ 108 w 318"/>
                  <a:gd name="T57" fmla="*/ 12 h 18"/>
                  <a:gd name="T58" fmla="*/ 83 w 318"/>
                  <a:gd name="T59" fmla="*/ 12 h 18"/>
                  <a:gd name="T60" fmla="*/ 92 w 318"/>
                  <a:gd name="T61" fmla="*/ 17 h 18"/>
                  <a:gd name="T62" fmla="*/ 94 w 318"/>
                  <a:gd name="T63" fmla="*/ 12 h 18"/>
                  <a:gd name="T64" fmla="*/ 81 w 318"/>
                  <a:gd name="T65" fmla="*/ 0 h 18"/>
                  <a:gd name="T66" fmla="*/ 83 w 318"/>
                  <a:gd name="T67" fmla="*/ 12 h 18"/>
                  <a:gd name="T68" fmla="*/ 56 w 318"/>
                  <a:gd name="T69" fmla="*/ 17 h 18"/>
                  <a:gd name="T70" fmla="*/ 64 w 318"/>
                  <a:gd name="T71" fmla="*/ 12 h 18"/>
                  <a:gd name="T72" fmla="*/ 67 w 318"/>
                  <a:gd name="T73" fmla="*/ 0 h 18"/>
                  <a:gd name="T74" fmla="*/ 54 w 318"/>
                  <a:gd name="T75" fmla="*/ 12 h 18"/>
                  <a:gd name="T76" fmla="*/ 30 w 318"/>
                  <a:gd name="T77" fmla="*/ 12 h 18"/>
                  <a:gd name="T78" fmla="*/ 37 w 318"/>
                  <a:gd name="T79" fmla="*/ 17 h 18"/>
                  <a:gd name="T80" fmla="*/ 40 w 318"/>
                  <a:gd name="T81" fmla="*/ 12 h 18"/>
                  <a:gd name="T82" fmla="*/ 27 w 318"/>
                  <a:gd name="T83" fmla="*/ 0 h 18"/>
                  <a:gd name="T84" fmla="*/ 30 w 318"/>
                  <a:gd name="T85" fmla="*/ 12 h 18"/>
                  <a:gd name="T86" fmla="*/ 2 w 318"/>
                  <a:gd name="T87" fmla="*/ 17 h 18"/>
                  <a:gd name="T88" fmla="*/ 10 w 318"/>
                  <a:gd name="T89" fmla="*/ 12 h 18"/>
                  <a:gd name="T90" fmla="*/ 13 w 318"/>
                  <a:gd name="T91" fmla="*/ 0 h 18"/>
                  <a:gd name="T92" fmla="*/ 0 w 318"/>
                  <a:gd name="T93"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8" h="18">
                    <a:moveTo>
                      <a:pt x="276" y="18"/>
                    </a:moveTo>
                    <a:lnTo>
                      <a:pt x="312" y="18"/>
                    </a:lnTo>
                    <a:lnTo>
                      <a:pt x="318" y="0"/>
                    </a:lnTo>
                    <a:lnTo>
                      <a:pt x="270" y="0"/>
                    </a:lnTo>
                    <a:lnTo>
                      <a:pt x="276" y="18"/>
                    </a:lnTo>
                    <a:moveTo>
                      <a:pt x="246" y="12"/>
                    </a:moveTo>
                    <a:lnTo>
                      <a:pt x="246" y="17"/>
                    </a:lnTo>
                    <a:lnTo>
                      <a:pt x="254" y="17"/>
                    </a:lnTo>
                    <a:lnTo>
                      <a:pt x="254" y="12"/>
                    </a:lnTo>
                    <a:lnTo>
                      <a:pt x="257" y="12"/>
                    </a:lnTo>
                    <a:lnTo>
                      <a:pt x="257" y="0"/>
                    </a:lnTo>
                    <a:lnTo>
                      <a:pt x="243" y="0"/>
                    </a:lnTo>
                    <a:lnTo>
                      <a:pt x="243" y="12"/>
                    </a:lnTo>
                    <a:lnTo>
                      <a:pt x="246" y="12"/>
                    </a:lnTo>
                    <a:moveTo>
                      <a:pt x="219" y="12"/>
                    </a:moveTo>
                    <a:lnTo>
                      <a:pt x="219" y="17"/>
                    </a:lnTo>
                    <a:lnTo>
                      <a:pt x="227" y="17"/>
                    </a:lnTo>
                    <a:lnTo>
                      <a:pt x="227" y="12"/>
                    </a:lnTo>
                    <a:lnTo>
                      <a:pt x="230" y="12"/>
                    </a:lnTo>
                    <a:lnTo>
                      <a:pt x="230" y="0"/>
                    </a:lnTo>
                    <a:lnTo>
                      <a:pt x="216" y="0"/>
                    </a:lnTo>
                    <a:lnTo>
                      <a:pt x="216" y="12"/>
                    </a:lnTo>
                    <a:lnTo>
                      <a:pt x="219" y="12"/>
                    </a:lnTo>
                    <a:moveTo>
                      <a:pt x="192" y="12"/>
                    </a:moveTo>
                    <a:lnTo>
                      <a:pt x="192" y="17"/>
                    </a:lnTo>
                    <a:lnTo>
                      <a:pt x="200" y="17"/>
                    </a:lnTo>
                    <a:lnTo>
                      <a:pt x="200" y="12"/>
                    </a:lnTo>
                    <a:lnTo>
                      <a:pt x="203" y="12"/>
                    </a:lnTo>
                    <a:lnTo>
                      <a:pt x="203" y="0"/>
                    </a:lnTo>
                    <a:lnTo>
                      <a:pt x="189" y="0"/>
                    </a:lnTo>
                    <a:lnTo>
                      <a:pt x="189" y="12"/>
                    </a:lnTo>
                    <a:lnTo>
                      <a:pt x="192" y="12"/>
                    </a:lnTo>
                    <a:moveTo>
                      <a:pt x="165" y="12"/>
                    </a:moveTo>
                    <a:lnTo>
                      <a:pt x="165" y="17"/>
                    </a:lnTo>
                    <a:lnTo>
                      <a:pt x="173" y="17"/>
                    </a:lnTo>
                    <a:lnTo>
                      <a:pt x="173" y="12"/>
                    </a:lnTo>
                    <a:lnTo>
                      <a:pt x="175" y="12"/>
                    </a:lnTo>
                    <a:lnTo>
                      <a:pt x="175" y="0"/>
                    </a:lnTo>
                    <a:lnTo>
                      <a:pt x="162" y="0"/>
                    </a:lnTo>
                    <a:lnTo>
                      <a:pt x="162" y="12"/>
                    </a:lnTo>
                    <a:lnTo>
                      <a:pt x="165" y="12"/>
                    </a:lnTo>
                    <a:moveTo>
                      <a:pt x="138" y="12"/>
                    </a:moveTo>
                    <a:lnTo>
                      <a:pt x="138" y="17"/>
                    </a:lnTo>
                    <a:lnTo>
                      <a:pt x="146" y="17"/>
                    </a:lnTo>
                    <a:lnTo>
                      <a:pt x="146" y="12"/>
                    </a:lnTo>
                    <a:lnTo>
                      <a:pt x="148" y="12"/>
                    </a:lnTo>
                    <a:lnTo>
                      <a:pt x="148" y="0"/>
                    </a:lnTo>
                    <a:lnTo>
                      <a:pt x="135" y="0"/>
                    </a:lnTo>
                    <a:lnTo>
                      <a:pt x="135" y="12"/>
                    </a:lnTo>
                    <a:lnTo>
                      <a:pt x="138" y="12"/>
                    </a:lnTo>
                    <a:moveTo>
                      <a:pt x="111" y="12"/>
                    </a:moveTo>
                    <a:lnTo>
                      <a:pt x="111" y="17"/>
                    </a:lnTo>
                    <a:lnTo>
                      <a:pt x="119" y="17"/>
                    </a:lnTo>
                    <a:lnTo>
                      <a:pt x="119" y="12"/>
                    </a:lnTo>
                    <a:lnTo>
                      <a:pt x="122" y="12"/>
                    </a:lnTo>
                    <a:lnTo>
                      <a:pt x="122" y="0"/>
                    </a:lnTo>
                    <a:lnTo>
                      <a:pt x="108" y="0"/>
                    </a:lnTo>
                    <a:lnTo>
                      <a:pt x="108" y="12"/>
                    </a:lnTo>
                    <a:lnTo>
                      <a:pt x="111" y="12"/>
                    </a:lnTo>
                    <a:moveTo>
                      <a:pt x="83" y="12"/>
                    </a:moveTo>
                    <a:lnTo>
                      <a:pt x="83" y="17"/>
                    </a:lnTo>
                    <a:lnTo>
                      <a:pt x="92" y="17"/>
                    </a:lnTo>
                    <a:lnTo>
                      <a:pt x="92" y="12"/>
                    </a:lnTo>
                    <a:lnTo>
                      <a:pt x="94" y="12"/>
                    </a:lnTo>
                    <a:lnTo>
                      <a:pt x="94" y="0"/>
                    </a:lnTo>
                    <a:lnTo>
                      <a:pt x="81" y="0"/>
                    </a:lnTo>
                    <a:lnTo>
                      <a:pt x="81" y="12"/>
                    </a:lnTo>
                    <a:lnTo>
                      <a:pt x="83" y="12"/>
                    </a:lnTo>
                    <a:moveTo>
                      <a:pt x="56" y="12"/>
                    </a:moveTo>
                    <a:lnTo>
                      <a:pt x="56" y="17"/>
                    </a:lnTo>
                    <a:lnTo>
                      <a:pt x="64" y="17"/>
                    </a:lnTo>
                    <a:lnTo>
                      <a:pt x="64" y="12"/>
                    </a:lnTo>
                    <a:lnTo>
                      <a:pt x="67" y="12"/>
                    </a:lnTo>
                    <a:lnTo>
                      <a:pt x="67" y="0"/>
                    </a:lnTo>
                    <a:lnTo>
                      <a:pt x="54" y="0"/>
                    </a:lnTo>
                    <a:lnTo>
                      <a:pt x="54" y="12"/>
                    </a:lnTo>
                    <a:lnTo>
                      <a:pt x="56" y="12"/>
                    </a:lnTo>
                    <a:moveTo>
                      <a:pt x="30" y="12"/>
                    </a:moveTo>
                    <a:lnTo>
                      <a:pt x="30" y="17"/>
                    </a:lnTo>
                    <a:lnTo>
                      <a:pt x="37" y="17"/>
                    </a:lnTo>
                    <a:lnTo>
                      <a:pt x="37" y="12"/>
                    </a:lnTo>
                    <a:lnTo>
                      <a:pt x="40" y="12"/>
                    </a:lnTo>
                    <a:lnTo>
                      <a:pt x="40" y="0"/>
                    </a:lnTo>
                    <a:lnTo>
                      <a:pt x="27" y="0"/>
                    </a:lnTo>
                    <a:lnTo>
                      <a:pt x="27" y="12"/>
                    </a:lnTo>
                    <a:lnTo>
                      <a:pt x="30" y="12"/>
                    </a:lnTo>
                    <a:moveTo>
                      <a:pt x="2" y="12"/>
                    </a:moveTo>
                    <a:lnTo>
                      <a:pt x="2" y="17"/>
                    </a:lnTo>
                    <a:lnTo>
                      <a:pt x="10" y="17"/>
                    </a:lnTo>
                    <a:lnTo>
                      <a:pt x="10" y="12"/>
                    </a:lnTo>
                    <a:lnTo>
                      <a:pt x="13" y="12"/>
                    </a:lnTo>
                    <a:lnTo>
                      <a:pt x="13" y="0"/>
                    </a:lnTo>
                    <a:lnTo>
                      <a:pt x="0" y="0"/>
                    </a:lnTo>
                    <a:lnTo>
                      <a:pt x="0" y="12"/>
                    </a:lnTo>
                    <a:lnTo>
                      <a:pt x="2" y="12"/>
                    </a:lnTo>
                  </a:path>
                </a:pathLst>
              </a:custGeom>
              <a:noFill/>
              <a:ln w="15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8" name="Freeform 1150"/>
              <p:cNvSpPr>
                <a:spLocks/>
              </p:cNvSpPr>
              <p:nvPr/>
            </p:nvSpPr>
            <p:spPr bwMode="auto">
              <a:xfrm>
                <a:off x="2222" y="1310"/>
                <a:ext cx="396" cy="114"/>
              </a:xfrm>
              <a:custGeom>
                <a:avLst/>
                <a:gdLst>
                  <a:gd name="T0" fmla="*/ 11 w 396"/>
                  <a:gd name="T1" fmla="*/ 114 h 114"/>
                  <a:gd name="T2" fmla="*/ 11 w 396"/>
                  <a:gd name="T3" fmla="*/ 104 h 114"/>
                  <a:gd name="T4" fmla="*/ 0 w 396"/>
                  <a:gd name="T5" fmla="*/ 104 h 114"/>
                  <a:gd name="T6" fmla="*/ 0 w 396"/>
                  <a:gd name="T7" fmla="*/ 38 h 114"/>
                  <a:gd name="T8" fmla="*/ 44 w 396"/>
                  <a:gd name="T9" fmla="*/ 0 h 114"/>
                  <a:gd name="T10" fmla="*/ 396 w 396"/>
                  <a:gd name="T11" fmla="*/ 0 h 114"/>
                  <a:gd name="T12" fmla="*/ 396 w 396"/>
                  <a:gd name="T13" fmla="*/ 66 h 114"/>
                  <a:gd name="T14" fmla="*/ 342 w 396"/>
                  <a:gd name="T15" fmla="*/ 114 h 114"/>
                  <a:gd name="T16" fmla="*/ 11 w 396"/>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114">
                    <a:moveTo>
                      <a:pt x="11" y="114"/>
                    </a:moveTo>
                    <a:lnTo>
                      <a:pt x="11" y="104"/>
                    </a:lnTo>
                    <a:lnTo>
                      <a:pt x="0" y="104"/>
                    </a:lnTo>
                    <a:lnTo>
                      <a:pt x="0" y="38"/>
                    </a:lnTo>
                    <a:lnTo>
                      <a:pt x="44" y="0"/>
                    </a:lnTo>
                    <a:lnTo>
                      <a:pt x="396" y="0"/>
                    </a:lnTo>
                    <a:lnTo>
                      <a:pt x="396" y="66"/>
                    </a:lnTo>
                    <a:lnTo>
                      <a:pt x="342" y="114"/>
                    </a:lnTo>
                    <a:lnTo>
                      <a:pt x="11" y="114"/>
                    </a:lnTo>
                  </a:path>
                </a:pathLst>
              </a:cu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26" name="Line 1151"/>
            <p:cNvSpPr>
              <a:spLocks noChangeShapeType="1"/>
            </p:cNvSpPr>
            <p:nvPr/>
          </p:nvSpPr>
          <p:spPr bwMode="auto">
            <a:xfrm flipH="1">
              <a:off x="4412" y="2226"/>
              <a:ext cx="408"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27" name="Picture 1152" descr="12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60" y="2756"/>
              <a:ext cx="771" cy="428"/>
            </a:xfrm>
            <a:prstGeom prst="rect">
              <a:avLst/>
            </a:prstGeom>
            <a:noFill/>
            <a:extLst>
              <a:ext uri="{909E8E84-426E-40DD-AFC4-6F175D3DCCD1}">
                <a14:hiddenFill xmlns:a14="http://schemas.microsoft.com/office/drawing/2010/main">
                  <a:solidFill>
                    <a:srgbClr val="FFFFFF"/>
                  </a:solidFill>
                </a14:hiddenFill>
              </a:ext>
            </a:extLst>
          </p:spPr>
        </p:pic>
        <p:sp>
          <p:nvSpPr>
            <p:cNvPr id="28" name="Line 1153"/>
            <p:cNvSpPr>
              <a:spLocks noChangeShapeType="1"/>
            </p:cNvSpPr>
            <p:nvPr/>
          </p:nvSpPr>
          <p:spPr bwMode="auto">
            <a:xfrm flipV="1">
              <a:off x="5148" y="2342"/>
              <a:ext cx="0" cy="408"/>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 name="Line 1154"/>
            <p:cNvSpPr>
              <a:spLocks noChangeShapeType="1"/>
            </p:cNvSpPr>
            <p:nvPr/>
          </p:nvSpPr>
          <p:spPr bwMode="auto">
            <a:xfrm flipH="1">
              <a:off x="2492" y="2977"/>
              <a:ext cx="2268"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30" name="Object 1155"/>
            <p:cNvGraphicFramePr>
              <a:graphicFrameLocks noChangeAspect="1"/>
            </p:cNvGraphicFramePr>
            <p:nvPr/>
          </p:nvGraphicFramePr>
          <p:xfrm>
            <a:off x="88" y="1290"/>
            <a:ext cx="297" cy="144"/>
          </p:xfrm>
          <a:graphic>
            <a:graphicData uri="http://schemas.openxmlformats.org/presentationml/2006/ole">
              <mc:AlternateContent xmlns:mc="http://schemas.openxmlformats.org/markup-compatibility/2006">
                <mc:Choice xmlns:v="urn:schemas-microsoft-com:vml" Requires="v">
                  <p:oleObj spid="_x0000_s4922" name="Visio" r:id="rId8" imgW="941222" imgH="453542" progId="Visio.Drawing.6">
                    <p:embed/>
                  </p:oleObj>
                </mc:Choice>
                <mc:Fallback>
                  <p:oleObj name="Visio" r:id="rId8" imgW="941222" imgH="453542" progId="Visio.Drawing.6">
                    <p:embed/>
                    <p:pic>
                      <p:nvPicPr>
                        <p:cNvPr id="0" nam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8" y="1290"/>
                          <a:ext cx="297" cy="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1" name="Object 1156"/>
            <p:cNvGraphicFramePr>
              <a:graphicFrameLocks noChangeAspect="1"/>
            </p:cNvGraphicFramePr>
            <p:nvPr/>
          </p:nvGraphicFramePr>
          <p:xfrm>
            <a:off x="113" y="2206"/>
            <a:ext cx="297" cy="144"/>
          </p:xfrm>
          <a:graphic>
            <a:graphicData uri="http://schemas.openxmlformats.org/presentationml/2006/ole">
              <mc:AlternateContent xmlns:mc="http://schemas.openxmlformats.org/markup-compatibility/2006">
                <mc:Choice xmlns:v="urn:schemas-microsoft-com:vml" Requires="v">
                  <p:oleObj spid="_x0000_s4923" name="Visio" r:id="rId10" imgW="941222" imgH="453542" progId="Visio.Drawing.6">
                    <p:embed/>
                  </p:oleObj>
                </mc:Choice>
                <mc:Fallback>
                  <p:oleObj name="Visio" r:id="rId10" imgW="941222" imgH="453542" progId="Visio.Drawing.6">
                    <p:embed/>
                    <p:pic>
                      <p:nvPicPr>
                        <p:cNvPr id="0" nam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3" y="2206"/>
                          <a:ext cx="297" cy="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2" name="AutoShape 1157"/>
            <p:cNvSpPr>
              <a:spLocks noChangeArrowheads="1"/>
            </p:cNvSpPr>
            <p:nvPr/>
          </p:nvSpPr>
          <p:spPr bwMode="auto">
            <a:xfrm>
              <a:off x="340" y="3522"/>
              <a:ext cx="5080" cy="317"/>
            </a:xfrm>
            <a:prstGeom prst="downArrowCallout">
              <a:avLst>
                <a:gd name="adj1" fmla="val 80720"/>
                <a:gd name="adj2" fmla="val 200612"/>
                <a:gd name="adj3" fmla="val 45375"/>
                <a:gd name="adj4" fmla="val 881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3" name="AutoShape 1158"/>
            <p:cNvSpPr>
              <a:spLocks noChangeArrowheads="1"/>
            </p:cNvSpPr>
            <p:nvPr/>
          </p:nvSpPr>
          <p:spPr bwMode="auto">
            <a:xfrm>
              <a:off x="431" y="2614"/>
              <a:ext cx="861" cy="317"/>
            </a:xfrm>
            <a:prstGeom prst="downArrowCallout">
              <a:avLst>
                <a:gd name="adj1" fmla="val 13681"/>
                <a:gd name="adj2" fmla="val 34001"/>
                <a:gd name="adj3" fmla="val 45375"/>
                <a:gd name="adj4" fmla="val 881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4" name="Rectangle 1159"/>
            <p:cNvSpPr>
              <a:spLocks noChangeArrowheads="1"/>
            </p:cNvSpPr>
            <p:nvPr/>
          </p:nvSpPr>
          <p:spPr bwMode="auto">
            <a:xfrm>
              <a:off x="260" y="2935"/>
              <a:ext cx="1395" cy="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1800">
                  <a:solidFill>
                    <a:srgbClr val="996600"/>
                  </a:solidFill>
                  <a:latin typeface="楷体_GB2312" pitchFamily="49" charset="-122"/>
                  <a:ea typeface="楷体_GB2312" pitchFamily="49" charset="-122"/>
                </a:rPr>
                <a:t>4:2:2编码、8</a:t>
              </a:r>
              <a:r>
                <a:rPr lang="en-US" altLang="zh-CN" sz="1800">
                  <a:solidFill>
                    <a:srgbClr val="996600"/>
                  </a:solidFill>
                  <a:latin typeface="楷体_GB2312" pitchFamily="49" charset="-122"/>
                  <a:ea typeface="楷体_GB2312" pitchFamily="49" charset="-122"/>
                </a:rPr>
                <a:t>bit</a:t>
              </a:r>
              <a:r>
                <a:rPr lang="zh-CN" altLang="en-US" sz="1800">
                  <a:solidFill>
                    <a:srgbClr val="996600"/>
                  </a:solidFill>
                  <a:latin typeface="楷体_GB2312" pitchFamily="49" charset="-122"/>
                  <a:ea typeface="楷体_GB2312" pitchFamily="49" charset="-122"/>
                </a:rPr>
                <a:t>量化未压缩</a:t>
              </a:r>
              <a:r>
                <a:rPr lang="en-US" altLang="zh-CN" sz="1800">
                  <a:solidFill>
                    <a:srgbClr val="996600"/>
                  </a:solidFill>
                  <a:latin typeface="楷体_GB2312" pitchFamily="49" charset="-122"/>
                  <a:ea typeface="楷体_GB2312" pitchFamily="49" charset="-122"/>
                </a:rPr>
                <a:t>SDTV</a:t>
              </a:r>
              <a:r>
                <a:rPr lang="zh-CN" altLang="en-US" sz="1800">
                  <a:solidFill>
                    <a:srgbClr val="996600"/>
                  </a:solidFill>
                  <a:latin typeface="楷体_GB2312" pitchFamily="49" charset="-122"/>
                  <a:ea typeface="楷体_GB2312" pitchFamily="49" charset="-122"/>
                </a:rPr>
                <a:t>信号</a:t>
              </a:r>
            </a:p>
          </p:txBody>
        </p:sp>
        <p:sp>
          <p:nvSpPr>
            <p:cNvPr id="35" name="Rectangle 1160"/>
            <p:cNvSpPr>
              <a:spLocks noChangeArrowheads="1"/>
            </p:cNvSpPr>
            <p:nvPr/>
          </p:nvSpPr>
          <p:spPr bwMode="auto">
            <a:xfrm>
              <a:off x="1474" y="3925"/>
              <a:ext cx="2726"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r>
                <a:rPr kumimoji="0" lang="zh-CN" altLang="en-US" sz="1800">
                  <a:latin typeface="Arial" charset="0"/>
                  <a:ea typeface="楷体_GB2312" pitchFamily="49" charset="-122"/>
                </a:rPr>
                <a:t>从</a:t>
              </a:r>
              <a:r>
                <a:rPr kumimoji="0" lang="zh-CN" altLang="en-US" sz="1800">
                  <a:solidFill>
                    <a:srgbClr val="FF0000"/>
                  </a:solidFill>
                  <a:latin typeface="Arial" charset="0"/>
                  <a:ea typeface="楷体_GB2312" pitchFamily="49" charset="-122"/>
                </a:rPr>
                <a:t>传输角度</a:t>
              </a:r>
              <a:r>
                <a:rPr kumimoji="0" lang="zh-CN" altLang="en-US" sz="1800">
                  <a:latin typeface="Arial" charset="0"/>
                  <a:ea typeface="楷体_GB2312" pitchFamily="49" charset="-122"/>
                </a:rPr>
                <a:t>上考虑需要进行电视信号压缩</a:t>
              </a:r>
            </a:p>
          </p:txBody>
        </p:sp>
        <p:sp>
          <p:nvSpPr>
            <p:cNvPr id="36" name="Text Box 1161"/>
            <p:cNvSpPr txBox="1">
              <a:spLocks noChangeArrowheads="1"/>
            </p:cNvSpPr>
            <p:nvPr/>
          </p:nvSpPr>
          <p:spPr bwMode="auto">
            <a:xfrm>
              <a:off x="431" y="981"/>
              <a:ext cx="907" cy="1570"/>
            </a:xfrm>
            <a:prstGeom prst="rect">
              <a:avLst/>
            </a:prstGeom>
            <a:noFill/>
            <a:ln w="28575">
              <a:solidFill>
                <a:srgbClr val="0000FF"/>
              </a:solidFill>
              <a:prstDash val="dashDot"/>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107763" dir="18900000" algn="ctr" rotWithShape="0">
                      <a:srgbClr val="808080">
                        <a:alpha val="50000"/>
                      </a:srgbClr>
                    </a:outerShdw>
                  </a:effectLst>
                </a14:hiddenEffects>
              </a:ext>
            </a:extLst>
          </p:spPr>
          <p:txBody>
            <a:bodyPr anchor="ctr"/>
            <a:lstStyle/>
            <a:p>
              <a:pPr algn="ctr">
                <a:lnSpc>
                  <a:spcPct val="112000"/>
                </a:lnSpc>
              </a:pPr>
              <a:endParaRPr kumimoji="0" lang="zh-CN" altLang="en-US" sz="1400" b="0">
                <a:latin typeface="华文中宋" pitchFamily="2" charset="-122"/>
                <a:ea typeface="华文中宋" pitchFamily="2" charset="-122"/>
              </a:endParaRPr>
            </a:p>
          </p:txBody>
        </p:sp>
        <p:sp>
          <p:nvSpPr>
            <p:cNvPr id="37" name="Rectangle 1162"/>
            <p:cNvSpPr>
              <a:spLocks noChangeArrowheads="1"/>
            </p:cNvSpPr>
            <p:nvPr/>
          </p:nvSpPr>
          <p:spPr bwMode="auto">
            <a:xfrm>
              <a:off x="4604" y="2337"/>
              <a:ext cx="54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r>
                <a:rPr kumimoji="0" lang="zh-CN" altLang="en-US" sz="1800" b="0">
                  <a:latin typeface="Arial" charset="0"/>
                </a:rPr>
                <a:t>解码器</a:t>
              </a:r>
            </a:p>
          </p:txBody>
        </p:sp>
        <p:pic>
          <p:nvPicPr>
            <p:cNvPr id="38" name="Picture 1163" descr="12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6" y="1117"/>
              <a:ext cx="771" cy="428"/>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164" descr="12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6" y="2069"/>
              <a:ext cx="771" cy="42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869830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box(in)">
                                      <p:cBhvr>
                                        <p:cTn id="7"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7" name="灯片编号占位符 4"/>
          <p:cNvSpPr>
            <a:spLocks noGrp="1"/>
          </p:cNvSpPr>
          <p:nvPr>
            <p:ph type="sldNum" sz="quarter" idx="11"/>
          </p:nvPr>
        </p:nvSpPr>
        <p:spPr>
          <a:xfrm>
            <a:off x="6858000" y="6248400"/>
            <a:ext cx="1905000" cy="457200"/>
          </a:xfrm>
        </p:spPr>
        <p:txBody>
          <a:bodyPr/>
          <a:lstStyle/>
          <a:p>
            <a:fld id="{20BD8AEA-0A1E-4575-8B3A-D73DA53374A5}" type="slidenum">
              <a:rPr lang="zh-CN" altLang="en-US"/>
              <a:pPr/>
              <a:t>14</a:t>
            </a:fld>
            <a:endParaRPr lang="en-US" altLang="zh-CN"/>
          </a:p>
        </p:txBody>
      </p:sp>
      <p:sp>
        <p:nvSpPr>
          <p:cNvPr id="146" name="灯片编号占位符 4"/>
          <p:cNvSpPr>
            <a:spLocks noGrp="1"/>
          </p:cNvSpPr>
          <p:nvPr>
            <p:ph type="sldNum" sz="quarter" idx="11"/>
          </p:nvPr>
        </p:nvSpPr>
        <p:spPr>
          <a:xfrm>
            <a:off x="6858000" y="6248400"/>
            <a:ext cx="1905000" cy="457200"/>
          </a:xfrm>
        </p:spPr>
        <p:txBody>
          <a:bodyPr/>
          <a:lstStyle/>
          <a:p>
            <a:fld id="{D85AD679-EE35-47AA-98C4-F5D70F5410D2}" type="slidenum">
              <a:rPr lang="zh-CN" altLang="en-US"/>
              <a:pPr/>
              <a:t>14</a:t>
            </a:fld>
            <a:endParaRPr lang="en-US" altLang="zh-CN"/>
          </a:p>
        </p:txBody>
      </p:sp>
      <p:grpSp>
        <p:nvGrpSpPr>
          <p:cNvPr id="148" name="Group 1028"/>
          <p:cNvGrpSpPr>
            <a:grpSpLocks/>
          </p:cNvGrpSpPr>
          <p:nvPr/>
        </p:nvGrpSpPr>
        <p:grpSpPr bwMode="auto">
          <a:xfrm>
            <a:off x="139700" y="1089025"/>
            <a:ext cx="8640763" cy="5616575"/>
            <a:chOff x="88" y="618"/>
            <a:chExt cx="5443" cy="3538"/>
          </a:xfrm>
        </p:grpSpPr>
        <p:pic>
          <p:nvPicPr>
            <p:cNvPr id="149" name="Picture 1029" descr="maxlineii"/>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38" y="1902"/>
              <a:ext cx="757" cy="757"/>
            </a:xfrm>
            <a:prstGeom prst="rect">
              <a:avLst/>
            </a:prstGeom>
            <a:noFill/>
            <a:extLst>
              <a:ext uri="{909E8E84-426E-40DD-AFC4-6F175D3DCCD1}">
                <a14:hiddenFill xmlns:a14="http://schemas.microsoft.com/office/drawing/2010/main">
                  <a:solidFill>
                    <a:srgbClr val="FFFFFF"/>
                  </a:solidFill>
                </a14:hiddenFill>
              </a:ext>
            </a:extLst>
          </p:spPr>
        </p:pic>
        <p:grpSp>
          <p:nvGrpSpPr>
            <p:cNvPr id="150" name="Group 1030"/>
            <p:cNvGrpSpPr>
              <a:grpSpLocks/>
            </p:cNvGrpSpPr>
            <p:nvPr/>
          </p:nvGrpSpPr>
          <p:grpSpPr bwMode="auto">
            <a:xfrm>
              <a:off x="1791" y="2111"/>
              <a:ext cx="600" cy="260"/>
              <a:chOff x="2222" y="1310"/>
              <a:chExt cx="396" cy="114"/>
            </a:xfrm>
          </p:grpSpPr>
          <p:sp>
            <p:nvSpPr>
              <p:cNvPr id="198" name="Freeform 1031"/>
              <p:cNvSpPr>
                <a:spLocks noEditPoints="1"/>
              </p:cNvSpPr>
              <p:nvPr/>
            </p:nvSpPr>
            <p:spPr bwMode="auto">
              <a:xfrm>
                <a:off x="2233" y="1310"/>
                <a:ext cx="385" cy="114"/>
              </a:xfrm>
              <a:custGeom>
                <a:avLst/>
                <a:gdLst>
                  <a:gd name="T0" fmla="*/ 331 w 385"/>
                  <a:gd name="T1" fmla="*/ 114 h 114"/>
                  <a:gd name="T2" fmla="*/ 363 w 385"/>
                  <a:gd name="T3" fmla="*/ 85 h 114"/>
                  <a:gd name="T4" fmla="*/ 341 w 385"/>
                  <a:gd name="T5" fmla="*/ 104 h 114"/>
                  <a:gd name="T6" fmla="*/ 331 w 385"/>
                  <a:gd name="T7" fmla="*/ 104 h 114"/>
                  <a:gd name="T8" fmla="*/ 331 w 385"/>
                  <a:gd name="T9" fmla="*/ 114 h 114"/>
                  <a:gd name="T10" fmla="*/ 0 w 385"/>
                  <a:gd name="T11" fmla="*/ 114 h 114"/>
                  <a:gd name="T12" fmla="*/ 331 w 385"/>
                  <a:gd name="T13" fmla="*/ 114 h 114"/>
                  <a:gd name="T14" fmla="*/ 331 w 385"/>
                  <a:gd name="T15" fmla="*/ 104 h 114"/>
                  <a:gd name="T16" fmla="*/ 0 w 385"/>
                  <a:gd name="T17" fmla="*/ 104 h 114"/>
                  <a:gd name="T18" fmla="*/ 0 w 385"/>
                  <a:gd name="T19" fmla="*/ 114 h 114"/>
                  <a:gd name="T20" fmla="*/ 385 w 385"/>
                  <a:gd name="T21" fmla="*/ 0 h 114"/>
                  <a:gd name="T22" fmla="*/ 385 w 385"/>
                  <a:gd name="T23" fmla="*/ 66 h 114"/>
                  <a:gd name="T24" fmla="*/ 341 w 385"/>
                  <a:gd name="T25" fmla="*/ 104 h 114"/>
                  <a:gd name="T26" fmla="*/ 341 w 385"/>
                  <a:gd name="T27" fmla="*/ 38 h 114"/>
                  <a:gd name="T28" fmla="*/ 385 w 385"/>
                  <a:gd name="T29"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5" h="114">
                    <a:moveTo>
                      <a:pt x="331" y="114"/>
                    </a:moveTo>
                    <a:lnTo>
                      <a:pt x="363" y="85"/>
                    </a:lnTo>
                    <a:lnTo>
                      <a:pt x="341" y="104"/>
                    </a:lnTo>
                    <a:lnTo>
                      <a:pt x="331" y="104"/>
                    </a:lnTo>
                    <a:lnTo>
                      <a:pt x="331" y="114"/>
                    </a:lnTo>
                    <a:close/>
                    <a:moveTo>
                      <a:pt x="0" y="114"/>
                    </a:moveTo>
                    <a:lnTo>
                      <a:pt x="331" y="114"/>
                    </a:lnTo>
                    <a:lnTo>
                      <a:pt x="331" y="104"/>
                    </a:lnTo>
                    <a:lnTo>
                      <a:pt x="0" y="104"/>
                    </a:lnTo>
                    <a:lnTo>
                      <a:pt x="0" y="114"/>
                    </a:lnTo>
                    <a:close/>
                    <a:moveTo>
                      <a:pt x="385" y="0"/>
                    </a:moveTo>
                    <a:lnTo>
                      <a:pt x="385" y="66"/>
                    </a:lnTo>
                    <a:lnTo>
                      <a:pt x="341" y="104"/>
                    </a:lnTo>
                    <a:lnTo>
                      <a:pt x="341" y="38"/>
                    </a:lnTo>
                    <a:lnTo>
                      <a:pt x="385" y="0"/>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9" name="Freeform 1032"/>
              <p:cNvSpPr>
                <a:spLocks/>
              </p:cNvSpPr>
              <p:nvPr/>
            </p:nvSpPr>
            <p:spPr bwMode="auto">
              <a:xfrm>
                <a:off x="2222" y="1310"/>
                <a:ext cx="396" cy="38"/>
              </a:xfrm>
              <a:custGeom>
                <a:avLst/>
                <a:gdLst>
                  <a:gd name="T0" fmla="*/ 0 w 396"/>
                  <a:gd name="T1" fmla="*/ 38 h 38"/>
                  <a:gd name="T2" fmla="*/ 44 w 396"/>
                  <a:gd name="T3" fmla="*/ 0 h 38"/>
                  <a:gd name="T4" fmla="*/ 396 w 396"/>
                  <a:gd name="T5" fmla="*/ 0 h 38"/>
                  <a:gd name="T6" fmla="*/ 352 w 396"/>
                  <a:gd name="T7" fmla="*/ 38 h 38"/>
                  <a:gd name="T8" fmla="*/ 0 w 396"/>
                  <a:gd name="T9" fmla="*/ 38 h 38"/>
                </a:gdLst>
                <a:ahLst/>
                <a:cxnLst>
                  <a:cxn ang="0">
                    <a:pos x="T0" y="T1"/>
                  </a:cxn>
                  <a:cxn ang="0">
                    <a:pos x="T2" y="T3"/>
                  </a:cxn>
                  <a:cxn ang="0">
                    <a:pos x="T4" y="T5"/>
                  </a:cxn>
                  <a:cxn ang="0">
                    <a:pos x="T6" y="T7"/>
                  </a:cxn>
                  <a:cxn ang="0">
                    <a:pos x="T8" y="T9"/>
                  </a:cxn>
                </a:cxnLst>
                <a:rect l="0" t="0" r="r" b="b"/>
                <a:pathLst>
                  <a:path w="396" h="38">
                    <a:moveTo>
                      <a:pt x="0" y="38"/>
                    </a:moveTo>
                    <a:lnTo>
                      <a:pt x="44" y="0"/>
                    </a:lnTo>
                    <a:lnTo>
                      <a:pt x="396" y="0"/>
                    </a:lnTo>
                    <a:lnTo>
                      <a:pt x="352" y="38"/>
                    </a:lnTo>
                    <a:lnTo>
                      <a:pt x="0" y="38"/>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00" name="Rectangle 1033"/>
              <p:cNvSpPr>
                <a:spLocks noChangeArrowheads="1"/>
              </p:cNvSpPr>
              <p:nvPr/>
            </p:nvSpPr>
            <p:spPr bwMode="auto">
              <a:xfrm>
                <a:off x="2222" y="1348"/>
                <a:ext cx="352" cy="66"/>
              </a:xfrm>
              <a:prstGeom prst="rect">
                <a:avLst/>
              </a:pr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01" name="Rectangle 1034"/>
              <p:cNvSpPr>
                <a:spLocks noChangeArrowheads="1"/>
              </p:cNvSpPr>
              <p:nvPr/>
            </p:nvSpPr>
            <p:spPr bwMode="auto">
              <a:xfrm>
                <a:off x="2222" y="1348"/>
                <a:ext cx="352" cy="66"/>
              </a:xfrm>
              <a:prstGeom prst="rect">
                <a:avLst/>
              </a:prstGeom>
              <a:noFill/>
              <a:ln w="4763" cap="rnd">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02" name="Rectangle 1035"/>
              <p:cNvSpPr>
                <a:spLocks noChangeArrowheads="1"/>
              </p:cNvSpPr>
              <p:nvPr/>
            </p:nvSpPr>
            <p:spPr bwMode="auto">
              <a:xfrm>
                <a:off x="2228" y="1386"/>
                <a:ext cx="341" cy="24"/>
              </a:xfrm>
              <a:prstGeom prst="rect">
                <a:avLst/>
              </a:prstGeom>
              <a:solidFill>
                <a:srgbClr val="DBDAC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pic>
            <p:nvPicPr>
              <p:cNvPr id="203" name="Picture 103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7" y="1369"/>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 name="Picture 103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7" y="1357"/>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 name="Picture 103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58" y="1369"/>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6" name="Picture 103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58" y="1357"/>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 name="Picture 104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79" y="1369"/>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 name="Picture 104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79" y="1357"/>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9" name="Picture 104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70" y="1369"/>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0" name="Picture 104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70" y="1357"/>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1" name="Rectangle 1044"/>
              <p:cNvSpPr>
                <a:spLocks noChangeArrowheads="1"/>
              </p:cNvSpPr>
              <p:nvPr/>
            </p:nvSpPr>
            <p:spPr bwMode="auto">
              <a:xfrm>
                <a:off x="2241" y="1387"/>
                <a:ext cx="319" cy="6"/>
              </a:xfrm>
              <a:prstGeom prst="rect">
                <a:avLst/>
              </a:prstGeom>
              <a:solidFill>
                <a:srgbClr val="D9D9D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12" name="Rectangle 1045"/>
              <p:cNvSpPr>
                <a:spLocks noChangeArrowheads="1"/>
              </p:cNvSpPr>
              <p:nvPr/>
            </p:nvSpPr>
            <p:spPr bwMode="auto">
              <a:xfrm>
                <a:off x="2241" y="1393"/>
                <a:ext cx="319" cy="6"/>
              </a:xfrm>
              <a:prstGeom prst="rect">
                <a:avLst/>
              </a:prstGeom>
              <a:solidFill>
                <a:srgbClr val="C2C2C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13" name="Rectangle 1046"/>
              <p:cNvSpPr>
                <a:spLocks noChangeArrowheads="1"/>
              </p:cNvSpPr>
              <p:nvPr/>
            </p:nvSpPr>
            <p:spPr bwMode="auto">
              <a:xfrm>
                <a:off x="2241" y="1399"/>
                <a:ext cx="319" cy="6"/>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14" name="Rectangle 1047"/>
              <p:cNvSpPr>
                <a:spLocks noChangeArrowheads="1"/>
              </p:cNvSpPr>
              <p:nvPr/>
            </p:nvSpPr>
            <p:spPr bwMode="auto">
              <a:xfrm>
                <a:off x="2241" y="1405"/>
                <a:ext cx="319" cy="6"/>
              </a:xfrm>
              <a:prstGeom prst="rect">
                <a:avLst/>
              </a:prstGeom>
              <a:solidFill>
                <a:srgbClr val="D6D6D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15" name="Freeform 1048"/>
              <p:cNvSpPr>
                <a:spLocks noEditPoints="1"/>
              </p:cNvSpPr>
              <p:nvPr/>
            </p:nvSpPr>
            <p:spPr bwMode="auto">
              <a:xfrm>
                <a:off x="2243" y="1389"/>
                <a:ext cx="318" cy="18"/>
              </a:xfrm>
              <a:custGeom>
                <a:avLst/>
                <a:gdLst>
                  <a:gd name="T0" fmla="*/ 312 w 318"/>
                  <a:gd name="T1" fmla="*/ 18 h 18"/>
                  <a:gd name="T2" fmla="*/ 270 w 318"/>
                  <a:gd name="T3" fmla="*/ 0 h 18"/>
                  <a:gd name="T4" fmla="*/ 246 w 318"/>
                  <a:gd name="T5" fmla="*/ 12 h 18"/>
                  <a:gd name="T6" fmla="*/ 254 w 318"/>
                  <a:gd name="T7" fmla="*/ 17 h 18"/>
                  <a:gd name="T8" fmla="*/ 257 w 318"/>
                  <a:gd name="T9" fmla="*/ 12 h 18"/>
                  <a:gd name="T10" fmla="*/ 243 w 318"/>
                  <a:gd name="T11" fmla="*/ 0 h 18"/>
                  <a:gd name="T12" fmla="*/ 246 w 318"/>
                  <a:gd name="T13" fmla="*/ 12 h 18"/>
                  <a:gd name="T14" fmla="*/ 219 w 318"/>
                  <a:gd name="T15" fmla="*/ 17 h 18"/>
                  <a:gd name="T16" fmla="*/ 227 w 318"/>
                  <a:gd name="T17" fmla="*/ 12 h 18"/>
                  <a:gd name="T18" fmla="*/ 230 w 318"/>
                  <a:gd name="T19" fmla="*/ 0 h 18"/>
                  <a:gd name="T20" fmla="*/ 216 w 318"/>
                  <a:gd name="T21" fmla="*/ 12 h 18"/>
                  <a:gd name="T22" fmla="*/ 192 w 318"/>
                  <a:gd name="T23" fmla="*/ 12 h 18"/>
                  <a:gd name="T24" fmla="*/ 200 w 318"/>
                  <a:gd name="T25" fmla="*/ 17 h 18"/>
                  <a:gd name="T26" fmla="*/ 203 w 318"/>
                  <a:gd name="T27" fmla="*/ 12 h 18"/>
                  <a:gd name="T28" fmla="*/ 189 w 318"/>
                  <a:gd name="T29" fmla="*/ 0 h 18"/>
                  <a:gd name="T30" fmla="*/ 192 w 318"/>
                  <a:gd name="T31" fmla="*/ 12 h 18"/>
                  <a:gd name="T32" fmla="*/ 165 w 318"/>
                  <a:gd name="T33" fmla="*/ 17 h 18"/>
                  <a:gd name="T34" fmla="*/ 173 w 318"/>
                  <a:gd name="T35" fmla="*/ 12 h 18"/>
                  <a:gd name="T36" fmla="*/ 175 w 318"/>
                  <a:gd name="T37" fmla="*/ 0 h 18"/>
                  <a:gd name="T38" fmla="*/ 162 w 318"/>
                  <a:gd name="T39" fmla="*/ 12 h 18"/>
                  <a:gd name="T40" fmla="*/ 138 w 318"/>
                  <a:gd name="T41" fmla="*/ 12 h 18"/>
                  <a:gd name="T42" fmla="*/ 146 w 318"/>
                  <a:gd name="T43" fmla="*/ 17 h 18"/>
                  <a:gd name="T44" fmla="*/ 148 w 318"/>
                  <a:gd name="T45" fmla="*/ 12 h 18"/>
                  <a:gd name="T46" fmla="*/ 135 w 318"/>
                  <a:gd name="T47" fmla="*/ 0 h 18"/>
                  <a:gd name="T48" fmla="*/ 138 w 318"/>
                  <a:gd name="T49" fmla="*/ 12 h 18"/>
                  <a:gd name="T50" fmla="*/ 111 w 318"/>
                  <a:gd name="T51" fmla="*/ 17 h 18"/>
                  <a:gd name="T52" fmla="*/ 119 w 318"/>
                  <a:gd name="T53" fmla="*/ 12 h 18"/>
                  <a:gd name="T54" fmla="*/ 122 w 318"/>
                  <a:gd name="T55" fmla="*/ 0 h 18"/>
                  <a:gd name="T56" fmla="*/ 108 w 318"/>
                  <a:gd name="T57" fmla="*/ 12 h 18"/>
                  <a:gd name="T58" fmla="*/ 83 w 318"/>
                  <a:gd name="T59" fmla="*/ 12 h 18"/>
                  <a:gd name="T60" fmla="*/ 92 w 318"/>
                  <a:gd name="T61" fmla="*/ 17 h 18"/>
                  <a:gd name="T62" fmla="*/ 94 w 318"/>
                  <a:gd name="T63" fmla="*/ 12 h 18"/>
                  <a:gd name="T64" fmla="*/ 81 w 318"/>
                  <a:gd name="T65" fmla="*/ 0 h 18"/>
                  <a:gd name="T66" fmla="*/ 83 w 318"/>
                  <a:gd name="T67" fmla="*/ 12 h 18"/>
                  <a:gd name="T68" fmla="*/ 56 w 318"/>
                  <a:gd name="T69" fmla="*/ 17 h 18"/>
                  <a:gd name="T70" fmla="*/ 64 w 318"/>
                  <a:gd name="T71" fmla="*/ 12 h 18"/>
                  <a:gd name="T72" fmla="*/ 67 w 318"/>
                  <a:gd name="T73" fmla="*/ 0 h 18"/>
                  <a:gd name="T74" fmla="*/ 54 w 318"/>
                  <a:gd name="T75" fmla="*/ 12 h 18"/>
                  <a:gd name="T76" fmla="*/ 30 w 318"/>
                  <a:gd name="T77" fmla="*/ 12 h 18"/>
                  <a:gd name="T78" fmla="*/ 37 w 318"/>
                  <a:gd name="T79" fmla="*/ 17 h 18"/>
                  <a:gd name="T80" fmla="*/ 40 w 318"/>
                  <a:gd name="T81" fmla="*/ 12 h 18"/>
                  <a:gd name="T82" fmla="*/ 27 w 318"/>
                  <a:gd name="T83" fmla="*/ 0 h 18"/>
                  <a:gd name="T84" fmla="*/ 30 w 318"/>
                  <a:gd name="T85" fmla="*/ 12 h 18"/>
                  <a:gd name="T86" fmla="*/ 2 w 318"/>
                  <a:gd name="T87" fmla="*/ 17 h 18"/>
                  <a:gd name="T88" fmla="*/ 10 w 318"/>
                  <a:gd name="T89" fmla="*/ 12 h 18"/>
                  <a:gd name="T90" fmla="*/ 13 w 318"/>
                  <a:gd name="T91" fmla="*/ 0 h 18"/>
                  <a:gd name="T92" fmla="*/ 0 w 318"/>
                  <a:gd name="T93"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8" h="18">
                    <a:moveTo>
                      <a:pt x="276" y="18"/>
                    </a:moveTo>
                    <a:lnTo>
                      <a:pt x="312" y="18"/>
                    </a:lnTo>
                    <a:lnTo>
                      <a:pt x="318" y="0"/>
                    </a:lnTo>
                    <a:lnTo>
                      <a:pt x="270" y="0"/>
                    </a:lnTo>
                    <a:lnTo>
                      <a:pt x="276" y="18"/>
                    </a:lnTo>
                    <a:moveTo>
                      <a:pt x="246" y="12"/>
                    </a:moveTo>
                    <a:lnTo>
                      <a:pt x="246" y="17"/>
                    </a:lnTo>
                    <a:lnTo>
                      <a:pt x="254" y="17"/>
                    </a:lnTo>
                    <a:lnTo>
                      <a:pt x="254" y="12"/>
                    </a:lnTo>
                    <a:lnTo>
                      <a:pt x="257" y="12"/>
                    </a:lnTo>
                    <a:lnTo>
                      <a:pt x="257" y="0"/>
                    </a:lnTo>
                    <a:lnTo>
                      <a:pt x="243" y="0"/>
                    </a:lnTo>
                    <a:lnTo>
                      <a:pt x="243" y="12"/>
                    </a:lnTo>
                    <a:lnTo>
                      <a:pt x="246" y="12"/>
                    </a:lnTo>
                    <a:moveTo>
                      <a:pt x="219" y="12"/>
                    </a:moveTo>
                    <a:lnTo>
                      <a:pt x="219" y="17"/>
                    </a:lnTo>
                    <a:lnTo>
                      <a:pt x="227" y="17"/>
                    </a:lnTo>
                    <a:lnTo>
                      <a:pt x="227" y="12"/>
                    </a:lnTo>
                    <a:lnTo>
                      <a:pt x="230" y="12"/>
                    </a:lnTo>
                    <a:lnTo>
                      <a:pt x="230" y="0"/>
                    </a:lnTo>
                    <a:lnTo>
                      <a:pt x="216" y="0"/>
                    </a:lnTo>
                    <a:lnTo>
                      <a:pt x="216" y="12"/>
                    </a:lnTo>
                    <a:lnTo>
                      <a:pt x="219" y="12"/>
                    </a:lnTo>
                    <a:moveTo>
                      <a:pt x="192" y="12"/>
                    </a:moveTo>
                    <a:lnTo>
                      <a:pt x="192" y="17"/>
                    </a:lnTo>
                    <a:lnTo>
                      <a:pt x="200" y="17"/>
                    </a:lnTo>
                    <a:lnTo>
                      <a:pt x="200" y="12"/>
                    </a:lnTo>
                    <a:lnTo>
                      <a:pt x="203" y="12"/>
                    </a:lnTo>
                    <a:lnTo>
                      <a:pt x="203" y="0"/>
                    </a:lnTo>
                    <a:lnTo>
                      <a:pt x="189" y="0"/>
                    </a:lnTo>
                    <a:lnTo>
                      <a:pt x="189" y="12"/>
                    </a:lnTo>
                    <a:lnTo>
                      <a:pt x="192" y="12"/>
                    </a:lnTo>
                    <a:moveTo>
                      <a:pt x="165" y="12"/>
                    </a:moveTo>
                    <a:lnTo>
                      <a:pt x="165" y="17"/>
                    </a:lnTo>
                    <a:lnTo>
                      <a:pt x="173" y="17"/>
                    </a:lnTo>
                    <a:lnTo>
                      <a:pt x="173" y="12"/>
                    </a:lnTo>
                    <a:lnTo>
                      <a:pt x="175" y="12"/>
                    </a:lnTo>
                    <a:lnTo>
                      <a:pt x="175" y="0"/>
                    </a:lnTo>
                    <a:lnTo>
                      <a:pt x="162" y="0"/>
                    </a:lnTo>
                    <a:lnTo>
                      <a:pt x="162" y="12"/>
                    </a:lnTo>
                    <a:lnTo>
                      <a:pt x="165" y="12"/>
                    </a:lnTo>
                    <a:moveTo>
                      <a:pt x="138" y="12"/>
                    </a:moveTo>
                    <a:lnTo>
                      <a:pt x="138" y="17"/>
                    </a:lnTo>
                    <a:lnTo>
                      <a:pt x="146" y="17"/>
                    </a:lnTo>
                    <a:lnTo>
                      <a:pt x="146" y="12"/>
                    </a:lnTo>
                    <a:lnTo>
                      <a:pt x="148" y="12"/>
                    </a:lnTo>
                    <a:lnTo>
                      <a:pt x="148" y="0"/>
                    </a:lnTo>
                    <a:lnTo>
                      <a:pt x="135" y="0"/>
                    </a:lnTo>
                    <a:lnTo>
                      <a:pt x="135" y="12"/>
                    </a:lnTo>
                    <a:lnTo>
                      <a:pt x="138" y="12"/>
                    </a:lnTo>
                    <a:moveTo>
                      <a:pt x="111" y="12"/>
                    </a:moveTo>
                    <a:lnTo>
                      <a:pt x="111" y="17"/>
                    </a:lnTo>
                    <a:lnTo>
                      <a:pt x="119" y="17"/>
                    </a:lnTo>
                    <a:lnTo>
                      <a:pt x="119" y="12"/>
                    </a:lnTo>
                    <a:lnTo>
                      <a:pt x="122" y="12"/>
                    </a:lnTo>
                    <a:lnTo>
                      <a:pt x="122" y="0"/>
                    </a:lnTo>
                    <a:lnTo>
                      <a:pt x="108" y="0"/>
                    </a:lnTo>
                    <a:lnTo>
                      <a:pt x="108" y="12"/>
                    </a:lnTo>
                    <a:lnTo>
                      <a:pt x="111" y="12"/>
                    </a:lnTo>
                    <a:moveTo>
                      <a:pt x="83" y="12"/>
                    </a:moveTo>
                    <a:lnTo>
                      <a:pt x="83" y="17"/>
                    </a:lnTo>
                    <a:lnTo>
                      <a:pt x="92" y="17"/>
                    </a:lnTo>
                    <a:lnTo>
                      <a:pt x="92" y="12"/>
                    </a:lnTo>
                    <a:lnTo>
                      <a:pt x="94" y="12"/>
                    </a:lnTo>
                    <a:lnTo>
                      <a:pt x="94" y="0"/>
                    </a:lnTo>
                    <a:lnTo>
                      <a:pt x="81" y="0"/>
                    </a:lnTo>
                    <a:lnTo>
                      <a:pt x="81" y="12"/>
                    </a:lnTo>
                    <a:lnTo>
                      <a:pt x="83" y="12"/>
                    </a:lnTo>
                    <a:moveTo>
                      <a:pt x="56" y="12"/>
                    </a:moveTo>
                    <a:lnTo>
                      <a:pt x="56" y="17"/>
                    </a:lnTo>
                    <a:lnTo>
                      <a:pt x="64" y="17"/>
                    </a:lnTo>
                    <a:lnTo>
                      <a:pt x="64" y="12"/>
                    </a:lnTo>
                    <a:lnTo>
                      <a:pt x="67" y="12"/>
                    </a:lnTo>
                    <a:lnTo>
                      <a:pt x="67" y="0"/>
                    </a:lnTo>
                    <a:lnTo>
                      <a:pt x="54" y="0"/>
                    </a:lnTo>
                    <a:lnTo>
                      <a:pt x="54" y="12"/>
                    </a:lnTo>
                    <a:lnTo>
                      <a:pt x="56" y="12"/>
                    </a:lnTo>
                    <a:moveTo>
                      <a:pt x="30" y="12"/>
                    </a:moveTo>
                    <a:lnTo>
                      <a:pt x="30" y="17"/>
                    </a:lnTo>
                    <a:lnTo>
                      <a:pt x="37" y="17"/>
                    </a:lnTo>
                    <a:lnTo>
                      <a:pt x="37" y="12"/>
                    </a:lnTo>
                    <a:lnTo>
                      <a:pt x="40" y="12"/>
                    </a:lnTo>
                    <a:lnTo>
                      <a:pt x="40" y="0"/>
                    </a:lnTo>
                    <a:lnTo>
                      <a:pt x="27" y="0"/>
                    </a:lnTo>
                    <a:lnTo>
                      <a:pt x="27" y="12"/>
                    </a:lnTo>
                    <a:lnTo>
                      <a:pt x="30" y="12"/>
                    </a:lnTo>
                    <a:moveTo>
                      <a:pt x="2" y="12"/>
                    </a:moveTo>
                    <a:lnTo>
                      <a:pt x="2" y="17"/>
                    </a:lnTo>
                    <a:lnTo>
                      <a:pt x="10" y="17"/>
                    </a:lnTo>
                    <a:lnTo>
                      <a:pt x="10" y="12"/>
                    </a:lnTo>
                    <a:lnTo>
                      <a:pt x="13" y="12"/>
                    </a:lnTo>
                    <a:lnTo>
                      <a:pt x="13" y="0"/>
                    </a:lnTo>
                    <a:lnTo>
                      <a:pt x="0" y="0"/>
                    </a:lnTo>
                    <a:lnTo>
                      <a:pt x="0" y="12"/>
                    </a:lnTo>
                    <a:lnTo>
                      <a:pt x="2" y="12"/>
                    </a:lnTo>
                  </a:path>
                </a:pathLst>
              </a:custGeom>
              <a:noFill/>
              <a:ln w="15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16" name="Freeform 1049"/>
              <p:cNvSpPr>
                <a:spLocks/>
              </p:cNvSpPr>
              <p:nvPr/>
            </p:nvSpPr>
            <p:spPr bwMode="auto">
              <a:xfrm>
                <a:off x="2222" y="1310"/>
                <a:ext cx="396" cy="114"/>
              </a:xfrm>
              <a:custGeom>
                <a:avLst/>
                <a:gdLst>
                  <a:gd name="T0" fmla="*/ 11 w 396"/>
                  <a:gd name="T1" fmla="*/ 114 h 114"/>
                  <a:gd name="T2" fmla="*/ 11 w 396"/>
                  <a:gd name="T3" fmla="*/ 104 h 114"/>
                  <a:gd name="T4" fmla="*/ 0 w 396"/>
                  <a:gd name="T5" fmla="*/ 104 h 114"/>
                  <a:gd name="T6" fmla="*/ 0 w 396"/>
                  <a:gd name="T7" fmla="*/ 38 h 114"/>
                  <a:gd name="T8" fmla="*/ 44 w 396"/>
                  <a:gd name="T9" fmla="*/ 0 h 114"/>
                  <a:gd name="T10" fmla="*/ 396 w 396"/>
                  <a:gd name="T11" fmla="*/ 0 h 114"/>
                  <a:gd name="T12" fmla="*/ 396 w 396"/>
                  <a:gd name="T13" fmla="*/ 66 h 114"/>
                  <a:gd name="T14" fmla="*/ 342 w 396"/>
                  <a:gd name="T15" fmla="*/ 114 h 114"/>
                  <a:gd name="T16" fmla="*/ 11 w 396"/>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114">
                    <a:moveTo>
                      <a:pt x="11" y="114"/>
                    </a:moveTo>
                    <a:lnTo>
                      <a:pt x="11" y="104"/>
                    </a:lnTo>
                    <a:lnTo>
                      <a:pt x="0" y="104"/>
                    </a:lnTo>
                    <a:lnTo>
                      <a:pt x="0" y="38"/>
                    </a:lnTo>
                    <a:lnTo>
                      <a:pt x="44" y="0"/>
                    </a:lnTo>
                    <a:lnTo>
                      <a:pt x="396" y="0"/>
                    </a:lnTo>
                    <a:lnTo>
                      <a:pt x="396" y="66"/>
                    </a:lnTo>
                    <a:lnTo>
                      <a:pt x="342" y="114"/>
                    </a:lnTo>
                    <a:lnTo>
                      <a:pt x="11" y="114"/>
                    </a:lnTo>
                  </a:path>
                </a:pathLst>
              </a:cu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151" name="Line 1050"/>
            <p:cNvSpPr>
              <a:spLocks noChangeShapeType="1"/>
            </p:cNvSpPr>
            <p:nvPr/>
          </p:nvSpPr>
          <p:spPr bwMode="auto">
            <a:xfrm flipH="1">
              <a:off x="1247" y="2240"/>
              <a:ext cx="544"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 name="Rectangle 1051"/>
            <p:cNvSpPr>
              <a:spLocks noChangeArrowheads="1"/>
            </p:cNvSpPr>
            <p:nvPr/>
          </p:nvSpPr>
          <p:spPr bwMode="auto">
            <a:xfrm>
              <a:off x="1770" y="2383"/>
              <a:ext cx="54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r>
                <a:rPr kumimoji="0" lang="zh-CN" altLang="en-US" sz="1800" b="0">
                  <a:latin typeface="Arial" charset="0"/>
                </a:rPr>
                <a:t>编码器</a:t>
              </a:r>
            </a:p>
          </p:txBody>
        </p:sp>
        <p:sp>
          <p:nvSpPr>
            <p:cNvPr id="153" name="Line 1052"/>
            <p:cNvSpPr>
              <a:spLocks noChangeShapeType="1"/>
            </p:cNvSpPr>
            <p:nvPr/>
          </p:nvSpPr>
          <p:spPr bwMode="auto">
            <a:xfrm flipH="1">
              <a:off x="2381" y="2232"/>
              <a:ext cx="1089"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154" name="Picture 1053" descr="1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6" y="1142"/>
              <a:ext cx="771" cy="428"/>
            </a:xfrm>
            <a:prstGeom prst="rect">
              <a:avLst/>
            </a:prstGeom>
            <a:noFill/>
            <a:extLst>
              <a:ext uri="{909E8E84-426E-40DD-AFC4-6F175D3DCCD1}">
                <a14:hiddenFill xmlns:a14="http://schemas.microsoft.com/office/drawing/2010/main">
                  <a:solidFill>
                    <a:srgbClr val="FFFFFF"/>
                  </a:solidFill>
                </a14:hiddenFill>
              </a:ext>
            </a:extLst>
          </p:spPr>
        </p:pic>
        <p:pic>
          <p:nvPicPr>
            <p:cNvPr id="155" name="Picture 1054" descr="1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6" y="2066"/>
              <a:ext cx="771" cy="428"/>
            </a:xfrm>
            <a:prstGeom prst="rect">
              <a:avLst/>
            </a:prstGeom>
            <a:noFill/>
            <a:extLst>
              <a:ext uri="{909E8E84-426E-40DD-AFC4-6F175D3DCCD1}">
                <a14:hiddenFill xmlns:a14="http://schemas.microsoft.com/office/drawing/2010/main">
                  <a:solidFill>
                    <a:srgbClr val="FFFFFF"/>
                  </a:solidFill>
                </a14:hiddenFill>
              </a:ext>
            </a:extLst>
          </p:spPr>
        </p:pic>
        <p:pic>
          <p:nvPicPr>
            <p:cNvPr id="156" name="Picture 1055" descr="1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00" y="2121"/>
              <a:ext cx="363" cy="202"/>
            </a:xfrm>
            <a:prstGeom prst="rect">
              <a:avLst/>
            </a:prstGeom>
            <a:noFill/>
            <a:extLst>
              <a:ext uri="{909E8E84-426E-40DD-AFC4-6F175D3DCCD1}">
                <a14:hiddenFill xmlns:a14="http://schemas.microsoft.com/office/drawing/2010/main">
                  <a:solidFill>
                    <a:srgbClr val="FFFFFF"/>
                  </a:solidFill>
                </a14:hiddenFill>
              </a:ext>
            </a:extLst>
          </p:spPr>
        </p:pic>
        <p:grpSp>
          <p:nvGrpSpPr>
            <p:cNvPr id="157" name="Group 1056"/>
            <p:cNvGrpSpPr>
              <a:grpSpLocks/>
            </p:cNvGrpSpPr>
            <p:nvPr/>
          </p:nvGrpSpPr>
          <p:grpSpPr bwMode="auto">
            <a:xfrm>
              <a:off x="4820" y="2070"/>
              <a:ext cx="600" cy="260"/>
              <a:chOff x="2222" y="1310"/>
              <a:chExt cx="396" cy="114"/>
            </a:xfrm>
          </p:grpSpPr>
          <p:sp>
            <p:nvSpPr>
              <p:cNvPr id="179" name="Freeform 1057"/>
              <p:cNvSpPr>
                <a:spLocks noEditPoints="1"/>
              </p:cNvSpPr>
              <p:nvPr/>
            </p:nvSpPr>
            <p:spPr bwMode="auto">
              <a:xfrm>
                <a:off x="2233" y="1310"/>
                <a:ext cx="385" cy="114"/>
              </a:xfrm>
              <a:custGeom>
                <a:avLst/>
                <a:gdLst>
                  <a:gd name="T0" fmla="*/ 331 w 385"/>
                  <a:gd name="T1" fmla="*/ 114 h 114"/>
                  <a:gd name="T2" fmla="*/ 363 w 385"/>
                  <a:gd name="T3" fmla="*/ 85 h 114"/>
                  <a:gd name="T4" fmla="*/ 341 w 385"/>
                  <a:gd name="T5" fmla="*/ 104 h 114"/>
                  <a:gd name="T6" fmla="*/ 331 w 385"/>
                  <a:gd name="T7" fmla="*/ 104 h 114"/>
                  <a:gd name="T8" fmla="*/ 331 w 385"/>
                  <a:gd name="T9" fmla="*/ 114 h 114"/>
                  <a:gd name="T10" fmla="*/ 0 w 385"/>
                  <a:gd name="T11" fmla="*/ 114 h 114"/>
                  <a:gd name="T12" fmla="*/ 331 w 385"/>
                  <a:gd name="T13" fmla="*/ 114 h 114"/>
                  <a:gd name="T14" fmla="*/ 331 w 385"/>
                  <a:gd name="T15" fmla="*/ 104 h 114"/>
                  <a:gd name="T16" fmla="*/ 0 w 385"/>
                  <a:gd name="T17" fmla="*/ 104 h 114"/>
                  <a:gd name="T18" fmla="*/ 0 w 385"/>
                  <a:gd name="T19" fmla="*/ 114 h 114"/>
                  <a:gd name="T20" fmla="*/ 385 w 385"/>
                  <a:gd name="T21" fmla="*/ 0 h 114"/>
                  <a:gd name="T22" fmla="*/ 385 w 385"/>
                  <a:gd name="T23" fmla="*/ 66 h 114"/>
                  <a:gd name="T24" fmla="*/ 341 w 385"/>
                  <a:gd name="T25" fmla="*/ 104 h 114"/>
                  <a:gd name="T26" fmla="*/ 341 w 385"/>
                  <a:gd name="T27" fmla="*/ 38 h 114"/>
                  <a:gd name="T28" fmla="*/ 385 w 385"/>
                  <a:gd name="T29"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5" h="114">
                    <a:moveTo>
                      <a:pt x="331" y="114"/>
                    </a:moveTo>
                    <a:lnTo>
                      <a:pt x="363" y="85"/>
                    </a:lnTo>
                    <a:lnTo>
                      <a:pt x="341" y="104"/>
                    </a:lnTo>
                    <a:lnTo>
                      <a:pt x="331" y="104"/>
                    </a:lnTo>
                    <a:lnTo>
                      <a:pt x="331" y="114"/>
                    </a:lnTo>
                    <a:close/>
                    <a:moveTo>
                      <a:pt x="0" y="114"/>
                    </a:moveTo>
                    <a:lnTo>
                      <a:pt x="331" y="114"/>
                    </a:lnTo>
                    <a:lnTo>
                      <a:pt x="331" y="104"/>
                    </a:lnTo>
                    <a:lnTo>
                      <a:pt x="0" y="104"/>
                    </a:lnTo>
                    <a:lnTo>
                      <a:pt x="0" y="114"/>
                    </a:lnTo>
                    <a:close/>
                    <a:moveTo>
                      <a:pt x="385" y="0"/>
                    </a:moveTo>
                    <a:lnTo>
                      <a:pt x="385" y="66"/>
                    </a:lnTo>
                    <a:lnTo>
                      <a:pt x="341" y="104"/>
                    </a:lnTo>
                    <a:lnTo>
                      <a:pt x="341" y="38"/>
                    </a:lnTo>
                    <a:lnTo>
                      <a:pt x="385" y="0"/>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0" name="Freeform 1058"/>
              <p:cNvSpPr>
                <a:spLocks/>
              </p:cNvSpPr>
              <p:nvPr/>
            </p:nvSpPr>
            <p:spPr bwMode="auto">
              <a:xfrm>
                <a:off x="2222" y="1310"/>
                <a:ext cx="396" cy="38"/>
              </a:xfrm>
              <a:custGeom>
                <a:avLst/>
                <a:gdLst>
                  <a:gd name="T0" fmla="*/ 0 w 396"/>
                  <a:gd name="T1" fmla="*/ 38 h 38"/>
                  <a:gd name="T2" fmla="*/ 44 w 396"/>
                  <a:gd name="T3" fmla="*/ 0 h 38"/>
                  <a:gd name="T4" fmla="*/ 396 w 396"/>
                  <a:gd name="T5" fmla="*/ 0 h 38"/>
                  <a:gd name="T6" fmla="*/ 352 w 396"/>
                  <a:gd name="T7" fmla="*/ 38 h 38"/>
                  <a:gd name="T8" fmla="*/ 0 w 396"/>
                  <a:gd name="T9" fmla="*/ 38 h 38"/>
                </a:gdLst>
                <a:ahLst/>
                <a:cxnLst>
                  <a:cxn ang="0">
                    <a:pos x="T0" y="T1"/>
                  </a:cxn>
                  <a:cxn ang="0">
                    <a:pos x="T2" y="T3"/>
                  </a:cxn>
                  <a:cxn ang="0">
                    <a:pos x="T4" y="T5"/>
                  </a:cxn>
                  <a:cxn ang="0">
                    <a:pos x="T6" y="T7"/>
                  </a:cxn>
                  <a:cxn ang="0">
                    <a:pos x="T8" y="T9"/>
                  </a:cxn>
                </a:cxnLst>
                <a:rect l="0" t="0" r="r" b="b"/>
                <a:pathLst>
                  <a:path w="396" h="38">
                    <a:moveTo>
                      <a:pt x="0" y="38"/>
                    </a:moveTo>
                    <a:lnTo>
                      <a:pt x="44" y="0"/>
                    </a:lnTo>
                    <a:lnTo>
                      <a:pt x="396" y="0"/>
                    </a:lnTo>
                    <a:lnTo>
                      <a:pt x="352" y="38"/>
                    </a:lnTo>
                    <a:lnTo>
                      <a:pt x="0" y="38"/>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1" name="Rectangle 1059"/>
              <p:cNvSpPr>
                <a:spLocks noChangeArrowheads="1"/>
              </p:cNvSpPr>
              <p:nvPr/>
            </p:nvSpPr>
            <p:spPr bwMode="auto">
              <a:xfrm>
                <a:off x="2222" y="1348"/>
                <a:ext cx="352" cy="66"/>
              </a:xfrm>
              <a:prstGeom prst="rect">
                <a:avLst/>
              </a:pr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82" name="Rectangle 1060"/>
              <p:cNvSpPr>
                <a:spLocks noChangeArrowheads="1"/>
              </p:cNvSpPr>
              <p:nvPr/>
            </p:nvSpPr>
            <p:spPr bwMode="auto">
              <a:xfrm>
                <a:off x="2222" y="1348"/>
                <a:ext cx="352" cy="66"/>
              </a:xfrm>
              <a:prstGeom prst="rect">
                <a:avLst/>
              </a:prstGeom>
              <a:noFill/>
              <a:ln w="4763" cap="rnd">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83" name="Rectangle 1061"/>
              <p:cNvSpPr>
                <a:spLocks noChangeArrowheads="1"/>
              </p:cNvSpPr>
              <p:nvPr/>
            </p:nvSpPr>
            <p:spPr bwMode="auto">
              <a:xfrm>
                <a:off x="2228" y="1386"/>
                <a:ext cx="341" cy="24"/>
              </a:xfrm>
              <a:prstGeom prst="rect">
                <a:avLst/>
              </a:prstGeom>
              <a:solidFill>
                <a:srgbClr val="DBDAC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pic>
            <p:nvPicPr>
              <p:cNvPr id="184" name="Picture 106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7" y="1369"/>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5" name="Picture 106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7" y="1357"/>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6" name="Picture 10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58" y="1369"/>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7" name="Picture 106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58" y="1357"/>
                <a:ext cx="8"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8" name="Picture 106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79" y="1369"/>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9" name="Picture 106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79" y="1357"/>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0" name="Picture 106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70" y="1369"/>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1" name="Picture 106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70" y="1357"/>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2" name="Rectangle 1070"/>
              <p:cNvSpPr>
                <a:spLocks noChangeArrowheads="1"/>
              </p:cNvSpPr>
              <p:nvPr/>
            </p:nvSpPr>
            <p:spPr bwMode="auto">
              <a:xfrm>
                <a:off x="2241" y="1387"/>
                <a:ext cx="319" cy="6"/>
              </a:xfrm>
              <a:prstGeom prst="rect">
                <a:avLst/>
              </a:prstGeom>
              <a:solidFill>
                <a:srgbClr val="D9D9D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93" name="Rectangle 1071"/>
              <p:cNvSpPr>
                <a:spLocks noChangeArrowheads="1"/>
              </p:cNvSpPr>
              <p:nvPr/>
            </p:nvSpPr>
            <p:spPr bwMode="auto">
              <a:xfrm>
                <a:off x="2241" y="1393"/>
                <a:ext cx="319" cy="6"/>
              </a:xfrm>
              <a:prstGeom prst="rect">
                <a:avLst/>
              </a:prstGeom>
              <a:solidFill>
                <a:srgbClr val="C2C2C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94" name="Rectangle 1072"/>
              <p:cNvSpPr>
                <a:spLocks noChangeArrowheads="1"/>
              </p:cNvSpPr>
              <p:nvPr/>
            </p:nvSpPr>
            <p:spPr bwMode="auto">
              <a:xfrm>
                <a:off x="2241" y="1399"/>
                <a:ext cx="319" cy="6"/>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95" name="Rectangle 1073"/>
              <p:cNvSpPr>
                <a:spLocks noChangeArrowheads="1"/>
              </p:cNvSpPr>
              <p:nvPr/>
            </p:nvSpPr>
            <p:spPr bwMode="auto">
              <a:xfrm>
                <a:off x="2241" y="1405"/>
                <a:ext cx="319" cy="6"/>
              </a:xfrm>
              <a:prstGeom prst="rect">
                <a:avLst/>
              </a:prstGeom>
              <a:solidFill>
                <a:srgbClr val="D6D6D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96" name="Freeform 1074"/>
              <p:cNvSpPr>
                <a:spLocks noEditPoints="1"/>
              </p:cNvSpPr>
              <p:nvPr/>
            </p:nvSpPr>
            <p:spPr bwMode="auto">
              <a:xfrm>
                <a:off x="2243" y="1389"/>
                <a:ext cx="318" cy="18"/>
              </a:xfrm>
              <a:custGeom>
                <a:avLst/>
                <a:gdLst>
                  <a:gd name="T0" fmla="*/ 312 w 318"/>
                  <a:gd name="T1" fmla="*/ 18 h 18"/>
                  <a:gd name="T2" fmla="*/ 270 w 318"/>
                  <a:gd name="T3" fmla="*/ 0 h 18"/>
                  <a:gd name="T4" fmla="*/ 246 w 318"/>
                  <a:gd name="T5" fmla="*/ 12 h 18"/>
                  <a:gd name="T6" fmla="*/ 254 w 318"/>
                  <a:gd name="T7" fmla="*/ 17 h 18"/>
                  <a:gd name="T8" fmla="*/ 257 w 318"/>
                  <a:gd name="T9" fmla="*/ 12 h 18"/>
                  <a:gd name="T10" fmla="*/ 243 w 318"/>
                  <a:gd name="T11" fmla="*/ 0 h 18"/>
                  <a:gd name="T12" fmla="*/ 246 w 318"/>
                  <a:gd name="T13" fmla="*/ 12 h 18"/>
                  <a:gd name="T14" fmla="*/ 219 w 318"/>
                  <a:gd name="T15" fmla="*/ 17 h 18"/>
                  <a:gd name="T16" fmla="*/ 227 w 318"/>
                  <a:gd name="T17" fmla="*/ 12 h 18"/>
                  <a:gd name="T18" fmla="*/ 230 w 318"/>
                  <a:gd name="T19" fmla="*/ 0 h 18"/>
                  <a:gd name="T20" fmla="*/ 216 w 318"/>
                  <a:gd name="T21" fmla="*/ 12 h 18"/>
                  <a:gd name="T22" fmla="*/ 192 w 318"/>
                  <a:gd name="T23" fmla="*/ 12 h 18"/>
                  <a:gd name="T24" fmla="*/ 200 w 318"/>
                  <a:gd name="T25" fmla="*/ 17 h 18"/>
                  <a:gd name="T26" fmla="*/ 203 w 318"/>
                  <a:gd name="T27" fmla="*/ 12 h 18"/>
                  <a:gd name="T28" fmla="*/ 189 w 318"/>
                  <a:gd name="T29" fmla="*/ 0 h 18"/>
                  <a:gd name="T30" fmla="*/ 192 w 318"/>
                  <a:gd name="T31" fmla="*/ 12 h 18"/>
                  <a:gd name="T32" fmla="*/ 165 w 318"/>
                  <a:gd name="T33" fmla="*/ 17 h 18"/>
                  <a:gd name="T34" fmla="*/ 173 w 318"/>
                  <a:gd name="T35" fmla="*/ 12 h 18"/>
                  <a:gd name="T36" fmla="*/ 175 w 318"/>
                  <a:gd name="T37" fmla="*/ 0 h 18"/>
                  <a:gd name="T38" fmla="*/ 162 w 318"/>
                  <a:gd name="T39" fmla="*/ 12 h 18"/>
                  <a:gd name="T40" fmla="*/ 138 w 318"/>
                  <a:gd name="T41" fmla="*/ 12 h 18"/>
                  <a:gd name="T42" fmla="*/ 146 w 318"/>
                  <a:gd name="T43" fmla="*/ 17 h 18"/>
                  <a:gd name="T44" fmla="*/ 148 w 318"/>
                  <a:gd name="T45" fmla="*/ 12 h 18"/>
                  <a:gd name="T46" fmla="*/ 135 w 318"/>
                  <a:gd name="T47" fmla="*/ 0 h 18"/>
                  <a:gd name="T48" fmla="*/ 138 w 318"/>
                  <a:gd name="T49" fmla="*/ 12 h 18"/>
                  <a:gd name="T50" fmla="*/ 111 w 318"/>
                  <a:gd name="T51" fmla="*/ 17 h 18"/>
                  <a:gd name="T52" fmla="*/ 119 w 318"/>
                  <a:gd name="T53" fmla="*/ 12 h 18"/>
                  <a:gd name="T54" fmla="*/ 122 w 318"/>
                  <a:gd name="T55" fmla="*/ 0 h 18"/>
                  <a:gd name="T56" fmla="*/ 108 w 318"/>
                  <a:gd name="T57" fmla="*/ 12 h 18"/>
                  <a:gd name="T58" fmla="*/ 83 w 318"/>
                  <a:gd name="T59" fmla="*/ 12 h 18"/>
                  <a:gd name="T60" fmla="*/ 92 w 318"/>
                  <a:gd name="T61" fmla="*/ 17 h 18"/>
                  <a:gd name="T62" fmla="*/ 94 w 318"/>
                  <a:gd name="T63" fmla="*/ 12 h 18"/>
                  <a:gd name="T64" fmla="*/ 81 w 318"/>
                  <a:gd name="T65" fmla="*/ 0 h 18"/>
                  <a:gd name="T66" fmla="*/ 83 w 318"/>
                  <a:gd name="T67" fmla="*/ 12 h 18"/>
                  <a:gd name="T68" fmla="*/ 56 w 318"/>
                  <a:gd name="T69" fmla="*/ 17 h 18"/>
                  <a:gd name="T70" fmla="*/ 64 w 318"/>
                  <a:gd name="T71" fmla="*/ 12 h 18"/>
                  <a:gd name="T72" fmla="*/ 67 w 318"/>
                  <a:gd name="T73" fmla="*/ 0 h 18"/>
                  <a:gd name="T74" fmla="*/ 54 w 318"/>
                  <a:gd name="T75" fmla="*/ 12 h 18"/>
                  <a:gd name="T76" fmla="*/ 30 w 318"/>
                  <a:gd name="T77" fmla="*/ 12 h 18"/>
                  <a:gd name="T78" fmla="*/ 37 w 318"/>
                  <a:gd name="T79" fmla="*/ 17 h 18"/>
                  <a:gd name="T80" fmla="*/ 40 w 318"/>
                  <a:gd name="T81" fmla="*/ 12 h 18"/>
                  <a:gd name="T82" fmla="*/ 27 w 318"/>
                  <a:gd name="T83" fmla="*/ 0 h 18"/>
                  <a:gd name="T84" fmla="*/ 30 w 318"/>
                  <a:gd name="T85" fmla="*/ 12 h 18"/>
                  <a:gd name="T86" fmla="*/ 2 w 318"/>
                  <a:gd name="T87" fmla="*/ 17 h 18"/>
                  <a:gd name="T88" fmla="*/ 10 w 318"/>
                  <a:gd name="T89" fmla="*/ 12 h 18"/>
                  <a:gd name="T90" fmla="*/ 13 w 318"/>
                  <a:gd name="T91" fmla="*/ 0 h 18"/>
                  <a:gd name="T92" fmla="*/ 0 w 318"/>
                  <a:gd name="T93"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8" h="18">
                    <a:moveTo>
                      <a:pt x="276" y="18"/>
                    </a:moveTo>
                    <a:lnTo>
                      <a:pt x="312" y="18"/>
                    </a:lnTo>
                    <a:lnTo>
                      <a:pt x="318" y="0"/>
                    </a:lnTo>
                    <a:lnTo>
                      <a:pt x="270" y="0"/>
                    </a:lnTo>
                    <a:lnTo>
                      <a:pt x="276" y="18"/>
                    </a:lnTo>
                    <a:moveTo>
                      <a:pt x="246" y="12"/>
                    </a:moveTo>
                    <a:lnTo>
                      <a:pt x="246" y="17"/>
                    </a:lnTo>
                    <a:lnTo>
                      <a:pt x="254" y="17"/>
                    </a:lnTo>
                    <a:lnTo>
                      <a:pt x="254" y="12"/>
                    </a:lnTo>
                    <a:lnTo>
                      <a:pt x="257" y="12"/>
                    </a:lnTo>
                    <a:lnTo>
                      <a:pt x="257" y="0"/>
                    </a:lnTo>
                    <a:lnTo>
                      <a:pt x="243" y="0"/>
                    </a:lnTo>
                    <a:lnTo>
                      <a:pt x="243" y="12"/>
                    </a:lnTo>
                    <a:lnTo>
                      <a:pt x="246" y="12"/>
                    </a:lnTo>
                    <a:moveTo>
                      <a:pt x="219" y="12"/>
                    </a:moveTo>
                    <a:lnTo>
                      <a:pt x="219" y="17"/>
                    </a:lnTo>
                    <a:lnTo>
                      <a:pt x="227" y="17"/>
                    </a:lnTo>
                    <a:lnTo>
                      <a:pt x="227" y="12"/>
                    </a:lnTo>
                    <a:lnTo>
                      <a:pt x="230" y="12"/>
                    </a:lnTo>
                    <a:lnTo>
                      <a:pt x="230" y="0"/>
                    </a:lnTo>
                    <a:lnTo>
                      <a:pt x="216" y="0"/>
                    </a:lnTo>
                    <a:lnTo>
                      <a:pt x="216" y="12"/>
                    </a:lnTo>
                    <a:lnTo>
                      <a:pt x="219" y="12"/>
                    </a:lnTo>
                    <a:moveTo>
                      <a:pt x="192" y="12"/>
                    </a:moveTo>
                    <a:lnTo>
                      <a:pt x="192" y="17"/>
                    </a:lnTo>
                    <a:lnTo>
                      <a:pt x="200" y="17"/>
                    </a:lnTo>
                    <a:lnTo>
                      <a:pt x="200" y="12"/>
                    </a:lnTo>
                    <a:lnTo>
                      <a:pt x="203" y="12"/>
                    </a:lnTo>
                    <a:lnTo>
                      <a:pt x="203" y="0"/>
                    </a:lnTo>
                    <a:lnTo>
                      <a:pt x="189" y="0"/>
                    </a:lnTo>
                    <a:lnTo>
                      <a:pt x="189" y="12"/>
                    </a:lnTo>
                    <a:lnTo>
                      <a:pt x="192" y="12"/>
                    </a:lnTo>
                    <a:moveTo>
                      <a:pt x="165" y="12"/>
                    </a:moveTo>
                    <a:lnTo>
                      <a:pt x="165" y="17"/>
                    </a:lnTo>
                    <a:lnTo>
                      <a:pt x="173" y="17"/>
                    </a:lnTo>
                    <a:lnTo>
                      <a:pt x="173" y="12"/>
                    </a:lnTo>
                    <a:lnTo>
                      <a:pt x="175" y="12"/>
                    </a:lnTo>
                    <a:lnTo>
                      <a:pt x="175" y="0"/>
                    </a:lnTo>
                    <a:lnTo>
                      <a:pt x="162" y="0"/>
                    </a:lnTo>
                    <a:lnTo>
                      <a:pt x="162" y="12"/>
                    </a:lnTo>
                    <a:lnTo>
                      <a:pt x="165" y="12"/>
                    </a:lnTo>
                    <a:moveTo>
                      <a:pt x="138" y="12"/>
                    </a:moveTo>
                    <a:lnTo>
                      <a:pt x="138" y="17"/>
                    </a:lnTo>
                    <a:lnTo>
                      <a:pt x="146" y="17"/>
                    </a:lnTo>
                    <a:lnTo>
                      <a:pt x="146" y="12"/>
                    </a:lnTo>
                    <a:lnTo>
                      <a:pt x="148" y="12"/>
                    </a:lnTo>
                    <a:lnTo>
                      <a:pt x="148" y="0"/>
                    </a:lnTo>
                    <a:lnTo>
                      <a:pt x="135" y="0"/>
                    </a:lnTo>
                    <a:lnTo>
                      <a:pt x="135" y="12"/>
                    </a:lnTo>
                    <a:lnTo>
                      <a:pt x="138" y="12"/>
                    </a:lnTo>
                    <a:moveTo>
                      <a:pt x="111" y="12"/>
                    </a:moveTo>
                    <a:lnTo>
                      <a:pt x="111" y="17"/>
                    </a:lnTo>
                    <a:lnTo>
                      <a:pt x="119" y="17"/>
                    </a:lnTo>
                    <a:lnTo>
                      <a:pt x="119" y="12"/>
                    </a:lnTo>
                    <a:lnTo>
                      <a:pt x="122" y="12"/>
                    </a:lnTo>
                    <a:lnTo>
                      <a:pt x="122" y="0"/>
                    </a:lnTo>
                    <a:lnTo>
                      <a:pt x="108" y="0"/>
                    </a:lnTo>
                    <a:lnTo>
                      <a:pt x="108" y="12"/>
                    </a:lnTo>
                    <a:lnTo>
                      <a:pt x="111" y="12"/>
                    </a:lnTo>
                    <a:moveTo>
                      <a:pt x="83" y="12"/>
                    </a:moveTo>
                    <a:lnTo>
                      <a:pt x="83" y="17"/>
                    </a:lnTo>
                    <a:lnTo>
                      <a:pt x="92" y="17"/>
                    </a:lnTo>
                    <a:lnTo>
                      <a:pt x="92" y="12"/>
                    </a:lnTo>
                    <a:lnTo>
                      <a:pt x="94" y="12"/>
                    </a:lnTo>
                    <a:lnTo>
                      <a:pt x="94" y="0"/>
                    </a:lnTo>
                    <a:lnTo>
                      <a:pt x="81" y="0"/>
                    </a:lnTo>
                    <a:lnTo>
                      <a:pt x="81" y="12"/>
                    </a:lnTo>
                    <a:lnTo>
                      <a:pt x="83" y="12"/>
                    </a:lnTo>
                    <a:moveTo>
                      <a:pt x="56" y="12"/>
                    </a:moveTo>
                    <a:lnTo>
                      <a:pt x="56" y="17"/>
                    </a:lnTo>
                    <a:lnTo>
                      <a:pt x="64" y="17"/>
                    </a:lnTo>
                    <a:lnTo>
                      <a:pt x="64" y="12"/>
                    </a:lnTo>
                    <a:lnTo>
                      <a:pt x="67" y="12"/>
                    </a:lnTo>
                    <a:lnTo>
                      <a:pt x="67" y="0"/>
                    </a:lnTo>
                    <a:lnTo>
                      <a:pt x="54" y="0"/>
                    </a:lnTo>
                    <a:lnTo>
                      <a:pt x="54" y="12"/>
                    </a:lnTo>
                    <a:lnTo>
                      <a:pt x="56" y="12"/>
                    </a:lnTo>
                    <a:moveTo>
                      <a:pt x="30" y="12"/>
                    </a:moveTo>
                    <a:lnTo>
                      <a:pt x="30" y="17"/>
                    </a:lnTo>
                    <a:lnTo>
                      <a:pt x="37" y="17"/>
                    </a:lnTo>
                    <a:lnTo>
                      <a:pt x="37" y="12"/>
                    </a:lnTo>
                    <a:lnTo>
                      <a:pt x="40" y="12"/>
                    </a:lnTo>
                    <a:lnTo>
                      <a:pt x="40" y="0"/>
                    </a:lnTo>
                    <a:lnTo>
                      <a:pt x="27" y="0"/>
                    </a:lnTo>
                    <a:lnTo>
                      <a:pt x="27" y="12"/>
                    </a:lnTo>
                    <a:lnTo>
                      <a:pt x="30" y="12"/>
                    </a:lnTo>
                    <a:moveTo>
                      <a:pt x="2" y="12"/>
                    </a:moveTo>
                    <a:lnTo>
                      <a:pt x="2" y="17"/>
                    </a:lnTo>
                    <a:lnTo>
                      <a:pt x="10" y="17"/>
                    </a:lnTo>
                    <a:lnTo>
                      <a:pt x="10" y="12"/>
                    </a:lnTo>
                    <a:lnTo>
                      <a:pt x="13" y="12"/>
                    </a:lnTo>
                    <a:lnTo>
                      <a:pt x="13" y="0"/>
                    </a:lnTo>
                    <a:lnTo>
                      <a:pt x="0" y="0"/>
                    </a:lnTo>
                    <a:lnTo>
                      <a:pt x="0" y="12"/>
                    </a:lnTo>
                    <a:lnTo>
                      <a:pt x="2" y="12"/>
                    </a:lnTo>
                  </a:path>
                </a:pathLst>
              </a:custGeom>
              <a:noFill/>
              <a:ln w="15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97" name="Freeform 1075"/>
              <p:cNvSpPr>
                <a:spLocks/>
              </p:cNvSpPr>
              <p:nvPr/>
            </p:nvSpPr>
            <p:spPr bwMode="auto">
              <a:xfrm>
                <a:off x="2222" y="1310"/>
                <a:ext cx="396" cy="114"/>
              </a:xfrm>
              <a:custGeom>
                <a:avLst/>
                <a:gdLst>
                  <a:gd name="T0" fmla="*/ 11 w 396"/>
                  <a:gd name="T1" fmla="*/ 114 h 114"/>
                  <a:gd name="T2" fmla="*/ 11 w 396"/>
                  <a:gd name="T3" fmla="*/ 104 h 114"/>
                  <a:gd name="T4" fmla="*/ 0 w 396"/>
                  <a:gd name="T5" fmla="*/ 104 h 114"/>
                  <a:gd name="T6" fmla="*/ 0 w 396"/>
                  <a:gd name="T7" fmla="*/ 38 h 114"/>
                  <a:gd name="T8" fmla="*/ 44 w 396"/>
                  <a:gd name="T9" fmla="*/ 0 h 114"/>
                  <a:gd name="T10" fmla="*/ 396 w 396"/>
                  <a:gd name="T11" fmla="*/ 0 h 114"/>
                  <a:gd name="T12" fmla="*/ 396 w 396"/>
                  <a:gd name="T13" fmla="*/ 66 h 114"/>
                  <a:gd name="T14" fmla="*/ 342 w 396"/>
                  <a:gd name="T15" fmla="*/ 114 h 114"/>
                  <a:gd name="T16" fmla="*/ 11 w 396"/>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114">
                    <a:moveTo>
                      <a:pt x="11" y="114"/>
                    </a:moveTo>
                    <a:lnTo>
                      <a:pt x="11" y="104"/>
                    </a:lnTo>
                    <a:lnTo>
                      <a:pt x="0" y="104"/>
                    </a:lnTo>
                    <a:lnTo>
                      <a:pt x="0" y="38"/>
                    </a:lnTo>
                    <a:lnTo>
                      <a:pt x="44" y="0"/>
                    </a:lnTo>
                    <a:lnTo>
                      <a:pt x="396" y="0"/>
                    </a:lnTo>
                    <a:lnTo>
                      <a:pt x="396" y="66"/>
                    </a:lnTo>
                    <a:lnTo>
                      <a:pt x="342" y="114"/>
                    </a:lnTo>
                    <a:lnTo>
                      <a:pt x="11" y="114"/>
                    </a:lnTo>
                  </a:path>
                </a:pathLst>
              </a:cu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158" name="Line 1076"/>
            <p:cNvSpPr>
              <a:spLocks noChangeShapeType="1"/>
            </p:cNvSpPr>
            <p:nvPr/>
          </p:nvSpPr>
          <p:spPr bwMode="auto">
            <a:xfrm flipH="1">
              <a:off x="4105" y="2226"/>
              <a:ext cx="715"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159" name="Picture 1077" descr="1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60" y="2756"/>
              <a:ext cx="771" cy="428"/>
            </a:xfrm>
            <a:prstGeom prst="rect">
              <a:avLst/>
            </a:prstGeom>
            <a:noFill/>
            <a:extLst>
              <a:ext uri="{909E8E84-426E-40DD-AFC4-6F175D3DCCD1}">
                <a14:hiddenFill xmlns:a14="http://schemas.microsoft.com/office/drawing/2010/main">
                  <a:solidFill>
                    <a:srgbClr val="FFFFFF"/>
                  </a:solidFill>
                </a14:hiddenFill>
              </a:ext>
            </a:extLst>
          </p:spPr>
        </p:pic>
        <p:sp>
          <p:nvSpPr>
            <p:cNvPr id="160" name="Line 1078"/>
            <p:cNvSpPr>
              <a:spLocks noChangeShapeType="1"/>
            </p:cNvSpPr>
            <p:nvPr/>
          </p:nvSpPr>
          <p:spPr bwMode="auto">
            <a:xfrm flipV="1">
              <a:off x="5148" y="2342"/>
              <a:ext cx="0" cy="408"/>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1" name="Line 1079"/>
            <p:cNvSpPr>
              <a:spLocks noChangeShapeType="1"/>
            </p:cNvSpPr>
            <p:nvPr/>
          </p:nvSpPr>
          <p:spPr bwMode="auto">
            <a:xfrm flipH="1">
              <a:off x="2492" y="2977"/>
              <a:ext cx="2268"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162" name="Object 1080"/>
            <p:cNvGraphicFramePr>
              <a:graphicFrameLocks noChangeAspect="1"/>
            </p:cNvGraphicFramePr>
            <p:nvPr/>
          </p:nvGraphicFramePr>
          <p:xfrm>
            <a:off x="88" y="1290"/>
            <a:ext cx="297" cy="144"/>
          </p:xfrm>
          <a:graphic>
            <a:graphicData uri="http://schemas.openxmlformats.org/presentationml/2006/ole">
              <mc:AlternateContent xmlns:mc="http://schemas.openxmlformats.org/markup-compatibility/2006">
                <mc:Choice xmlns:v="urn:schemas-microsoft-com:vml" Requires="v">
                  <p:oleObj spid="_x0000_s12910" name="Visio" r:id="rId8" imgW="941222" imgH="453542" progId="Visio.Drawing.6">
                    <p:embed/>
                  </p:oleObj>
                </mc:Choice>
                <mc:Fallback>
                  <p:oleObj name="Visio" r:id="rId8" imgW="941222" imgH="453542" progId="Visio.Drawing.6">
                    <p:embed/>
                    <p:pic>
                      <p:nvPicPr>
                        <p:cNvPr id="0" nam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8" y="1290"/>
                          <a:ext cx="297" cy="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63" name="Object 1081"/>
            <p:cNvGraphicFramePr>
              <a:graphicFrameLocks noChangeAspect="1"/>
            </p:cNvGraphicFramePr>
            <p:nvPr/>
          </p:nvGraphicFramePr>
          <p:xfrm>
            <a:off x="113" y="2206"/>
            <a:ext cx="297" cy="144"/>
          </p:xfrm>
          <a:graphic>
            <a:graphicData uri="http://schemas.openxmlformats.org/presentationml/2006/ole">
              <mc:AlternateContent xmlns:mc="http://schemas.openxmlformats.org/markup-compatibility/2006">
                <mc:Choice xmlns:v="urn:schemas-microsoft-com:vml" Requires="v">
                  <p:oleObj spid="_x0000_s12911" name="Visio" r:id="rId10" imgW="941222" imgH="453542" progId="Visio.Drawing.6">
                    <p:embed/>
                  </p:oleObj>
                </mc:Choice>
                <mc:Fallback>
                  <p:oleObj name="Visio" r:id="rId10" imgW="941222" imgH="453542" progId="Visio.Drawing.6">
                    <p:embed/>
                    <p:pic>
                      <p:nvPicPr>
                        <p:cNvPr id="0" nam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3" y="2206"/>
                          <a:ext cx="297" cy="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64" name="AutoShape 1082"/>
            <p:cNvSpPr>
              <a:spLocks noChangeArrowheads="1"/>
            </p:cNvSpPr>
            <p:nvPr/>
          </p:nvSpPr>
          <p:spPr bwMode="auto">
            <a:xfrm>
              <a:off x="340" y="3522"/>
              <a:ext cx="5080" cy="317"/>
            </a:xfrm>
            <a:prstGeom prst="downArrowCallout">
              <a:avLst>
                <a:gd name="adj1" fmla="val 80720"/>
                <a:gd name="adj2" fmla="val 200612"/>
                <a:gd name="adj3" fmla="val 45375"/>
                <a:gd name="adj4" fmla="val 881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65" name="AutoShape 1083"/>
            <p:cNvSpPr>
              <a:spLocks noChangeArrowheads="1"/>
            </p:cNvSpPr>
            <p:nvPr/>
          </p:nvSpPr>
          <p:spPr bwMode="auto">
            <a:xfrm>
              <a:off x="431" y="2614"/>
              <a:ext cx="861" cy="317"/>
            </a:xfrm>
            <a:prstGeom prst="downArrowCallout">
              <a:avLst>
                <a:gd name="adj1" fmla="val 13681"/>
                <a:gd name="adj2" fmla="val 34001"/>
                <a:gd name="adj3" fmla="val 45375"/>
                <a:gd name="adj4" fmla="val 881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66" name="Rectangle 1084"/>
            <p:cNvSpPr>
              <a:spLocks noChangeArrowheads="1"/>
            </p:cNvSpPr>
            <p:nvPr/>
          </p:nvSpPr>
          <p:spPr bwMode="auto">
            <a:xfrm>
              <a:off x="1474" y="3925"/>
              <a:ext cx="2726"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r>
                <a:rPr kumimoji="0" lang="zh-CN" altLang="en-US" sz="1800">
                  <a:latin typeface="Arial" charset="0"/>
                  <a:ea typeface="楷体_GB2312" pitchFamily="49" charset="-122"/>
                </a:rPr>
                <a:t>从</a:t>
              </a:r>
              <a:r>
                <a:rPr kumimoji="0" lang="zh-CN" altLang="en-US" sz="1800">
                  <a:solidFill>
                    <a:srgbClr val="FF0000"/>
                  </a:solidFill>
                  <a:latin typeface="Arial" charset="0"/>
                  <a:ea typeface="楷体_GB2312" pitchFamily="49" charset="-122"/>
                </a:rPr>
                <a:t>存储角度</a:t>
              </a:r>
              <a:r>
                <a:rPr kumimoji="0" lang="zh-CN" altLang="en-US" sz="1800">
                  <a:latin typeface="Arial" charset="0"/>
                  <a:ea typeface="楷体_GB2312" pitchFamily="49" charset="-122"/>
                </a:rPr>
                <a:t>上考虑需要进行电视信号压缩</a:t>
              </a:r>
            </a:p>
          </p:txBody>
        </p:sp>
        <p:sp>
          <p:nvSpPr>
            <p:cNvPr id="167" name="Text Box 1085"/>
            <p:cNvSpPr txBox="1">
              <a:spLocks noChangeArrowheads="1"/>
            </p:cNvSpPr>
            <p:nvPr/>
          </p:nvSpPr>
          <p:spPr bwMode="auto">
            <a:xfrm>
              <a:off x="431" y="981"/>
              <a:ext cx="907" cy="1570"/>
            </a:xfrm>
            <a:prstGeom prst="rect">
              <a:avLst/>
            </a:prstGeom>
            <a:noFill/>
            <a:ln w="28575">
              <a:solidFill>
                <a:srgbClr val="0000FF"/>
              </a:solidFill>
              <a:prstDash val="dashDot"/>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107763" dir="18900000" algn="ctr" rotWithShape="0">
                      <a:srgbClr val="808080">
                        <a:alpha val="50000"/>
                      </a:srgbClr>
                    </a:outerShdw>
                  </a:effectLst>
                </a14:hiddenEffects>
              </a:ext>
            </a:extLst>
          </p:spPr>
          <p:txBody>
            <a:bodyPr anchor="ctr"/>
            <a:lstStyle/>
            <a:p>
              <a:pPr algn="ctr">
                <a:lnSpc>
                  <a:spcPct val="112000"/>
                </a:lnSpc>
              </a:pPr>
              <a:endParaRPr kumimoji="0" lang="zh-CN" altLang="en-US" sz="1400" b="0">
                <a:latin typeface="华文中宋" pitchFamily="2" charset="-122"/>
                <a:ea typeface="华文中宋" pitchFamily="2" charset="-122"/>
              </a:endParaRPr>
            </a:p>
          </p:txBody>
        </p:sp>
        <p:sp>
          <p:nvSpPr>
            <p:cNvPr id="168" name="Rectangle 1086"/>
            <p:cNvSpPr>
              <a:spLocks noChangeArrowheads="1"/>
            </p:cNvSpPr>
            <p:nvPr/>
          </p:nvSpPr>
          <p:spPr bwMode="auto">
            <a:xfrm>
              <a:off x="4604" y="2337"/>
              <a:ext cx="54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r>
                <a:rPr kumimoji="0" lang="zh-CN" altLang="en-US" sz="1800" b="0">
                  <a:latin typeface="Arial" charset="0"/>
                </a:rPr>
                <a:t>解码器</a:t>
              </a:r>
            </a:p>
          </p:txBody>
        </p:sp>
        <p:pic>
          <p:nvPicPr>
            <p:cNvPr id="169" name="Picture 1087" descr="1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6" y="1117"/>
              <a:ext cx="771" cy="428"/>
            </a:xfrm>
            <a:prstGeom prst="rect">
              <a:avLst/>
            </a:prstGeom>
            <a:noFill/>
            <a:extLst>
              <a:ext uri="{909E8E84-426E-40DD-AFC4-6F175D3DCCD1}">
                <a14:hiddenFill xmlns:a14="http://schemas.microsoft.com/office/drawing/2010/main">
                  <a:solidFill>
                    <a:srgbClr val="FFFFFF"/>
                  </a:solidFill>
                </a14:hiddenFill>
              </a:ext>
            </a:extLst>
          </p:spPr>
        </p:pic>
        <p:pic>
          <p:nvPicPr>
            <p:cNvPr id="170" name="Picture 1088" descr="1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6" y="2069"/>
              <a:ext cx="771" cy="428"/>
            </a:xfrm>
            <a:prstGeom prst="rect">
              <a:avLst/>
            </a:prstGeom>
            <a:noFill/>
            <a:extLst>
              <a:ext uri="{909E8E84-426E-40DD-AFC4-6F175D3DCCD1}">
                <a14:hiddenFill xmlns:a14="http://schemas.microsoft.com/office/drawing/2010/main">
                  <a:solidFill>
                    <a:srgbClr val="FFFFFF"/>
                  </a:solidFill>
                </a14:hiddenFill>
              </a:ext>
            </a:extLst>
          </p:spPr>
        </p:pic>
        <p:pic>
          <p:nvPicPr>
            <p:cNvPr id="171" name="Picture 1089" descr="maxlineii"/>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53" y="981"/>
              <a:ext cx="757" cy="757"/>
            </a:xfrm>
            <a:prstGeom prst="rect">
              <a:avLst/>
            </a:prstGeom>
            <a:noFill/>
            <a:extLst>
              <a:ext uri="{909E8E84-426E-40DD-AFC4-6F175D3DCCD1}">
                <a14:hiddenFill xmlns:a14="http://schemas.microsoft.com/office/drawing/2010/main">
                  <a:solidFill>
                    <a:srgbClr val="FFFFFF"/>
                  </a:solidFill>
                </a14:hiddenFill>
              </a:ext>
            </a:extLst>
          </p:spPr>
        </p:pic>
        <p:sp>
          <p:nvSpPr>
            <p:cNvPr id="172" name="Line 1090"/>
            <p:cNvSpPr>
              <a:spLocks noChangeShapeType="1"/>
            </p:cNvSpPr>
            <p:nvPr/>
          </p:nvSpPr>
          <p:spPr bwMode="auto">
            <a:xfrm flipH="1">
              <a:off x="1247" y="1343"/>
              <a:ext cx="1452"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73" name="AutoShape 1091"/>
            <p:cNvSpPr>
              <a:spLocks noChangeArrowheads="1"/>
            </p:cNvSpPr>
            <p:nvPr/>
          </p:nvSpPr>
          <p:spPr bwMode="auto">
            <a:xfrm>
              <a:off x="2381" y="618"/>
              <a:ext cx="1383" cy="408"/>
            </a:xfrm>
            <a:prstGeom prst="wedgeEllipseCallout">
              <a:avLst>
                <a:gd name="adj1" fmla="val -18838"/>
                <a:gd name="adj2" fmla="val 115194"/>
              </a:avLst>
            </a:prstGeom>
            <a:noFill/>
            <a:ln w="1905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1600">
                  <a:solidFill>
                    <a:srgbClr val="996600"/>
                  </a:solidFill>
                  <a:ea typeface="楷体_GB2312" pitchFamily="49" charset="-122"/>
                </a:rPr>
                <a:t>10分钟要求</a:t>
              </a:r>
            </a:p>
            <a:p>
              <a:pPr algn="ctr"/>
              <a:r>
                <a:rPr lang="zh-CN" altLang="en-US" sz="1600">
                  <a:solidFill>
                    <a:srgbClr val="996600"/>
                  </a:solidFill>
                  <a:ea typeface="楷体_GB2312" pitchFamily="49" charset="-122"/>
                </a:rPr>
                <a:t>130</a:t>
              </a:r>
              <a:r>
                <a:rPr lang="en-US" altLang="zh-CN" sz="1600">
                  <a:solidFill>
                    <a:srgbClr val="996600"/>
                  </a:solidFill>
                  <a:ea typeface="楷体_GB2312" pitchFamily="49" charset="-122"/>
                </a:rPr>
                <a:t>Gb</a:t>
              </a:r>
              <a:r>
                <a:rPr lang="zh-CN" altLang="en-US" sz="1600">
                  <a:solidFill>
                    <a:srgbClr val="996600"/>
                  </a:solidFill>
                  <a:ea typeface="楷体_GB2312" pitchFamily="49" charset="-122"/>
                </a:rPr>
                <a:t>存储容量左右</a:t>
              </a:r>
            </a:p>
          </p:txBody>
        </p:sp>
        <p:sp>
          <p:nvSpPr>
            <p:cNvPr id="174" name="Line 1092"/>
            <p:cNvSpPr>
              <a:spLocks noChangeShapeType="1"/>
            </p:cNvSpPr>
            <p:nvPr/>
          </p:nvSpPr>
          <p:spPr bwMode="auto">
            <a:xfrm flipH="1">
              <a:off x="3334" y="1343"/>
              <a:ext cx="1542" cy="0"/>
            </a:xfrm>
            <a:prstGeom prst="line">
              <a:avLst/>
            </a:prstGeom>
            <a:noFill/>
            <a:ln w="38100">
              <a:solidFill>
                <a:srgbClr val="00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175" name="Object 1093"/>
            <p:cNvGraphicFramePr>
              <a:graphicFrameLocks noChangeAspect="1"/>
            </p:cNvGraphicFramePr>
            <p:nvPr/>
          </p:nvGraphicFramePr>
          <p:xfrm>
            <a:off x="4876" y="1071"/>
            <a:ext cx="575" cy="590"/>
          </p:xfrm>
          <a:graphic>
            <a:graphicData uri="http://schemas.openxmlformats.org/presentationml/2006/ole">
              <mc:AlternateContent xmlns:mc="http://schemas.openxmlformats.org/markup-compatibility/2006">
                <mc:Choice xmlns:v="urn:schemas-microsoft-com:vml" Requires="v">
                  <p:oleObj spid="_x0000_s12912" name="Visio" r:id="rId11" imgW="546202" imgH="560527" progId="Visio.Drawing.6">
                    <p:embed/>
                  </p:oleObj>
                </mc:Choice>
                <mc:Fallback>
                  <p:oleObj name="Visio" r:id="rId11" imgW="546202" imgH="560527" progId="Visio.Drawing.6">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876" y="1071"/>
                          <a:ext cx="575" cy="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76" name="Object 1094"/>
            <p:cNvGraphicFramePr>
              <a:graphicFrameLocks noChangeAspect="1"/>
            </p:cNvGraphicFramePr>
            <p:nvPr/>
          </p:nvGraphicFramePr>
          <p:xfrm>
            <a:off x="1927" y="2658"/>
            <a:ext cx="575" cy="590"/>
          </p:xfrm>
          <a:graphic>
            <a:graphicData uri="http://schemas.openxmlformats.org/presentationml/2006/ole">
              <mc:AlternateContent xmlns:mc="http://schemas.openxmlformats.org/markup-compatibility/2006">
                <mc:Choice xmlns:v="urn:schemas-microsoft-com:vml" Requires="v">
                  <p:oleObj spid="_x0000_s12913" name="Visio" r:id="rId13" imgW="546202" imgH="560527" progId="Visio.Drawing.6">
                    <p:embed/>
                  </p:oleObj>
                </mc:Choice>
                <mc:Fallback>
                  <p:oleObj name="Visio" r:id="rId13" imgW="546202" imgH="560527" progId="Visio.Drawing.6">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27" y="2658"/>
                          <a:ext cx="575" cy="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77" name="AutoShape 1095"/>
            <p:cNvSpPr>
              <a:spLocks noChangeArrowheads="1"/>
            </p:cNvSpPr>
            <p:nvPr/>
          </p:nvSpPr>
          <p:spPr bwMode="auto">
            <a:xfrm>
              <a:off x="3448" y="1434"/>
              <a:ext cx="1246" cy="409"/>
            </a:xfrm>
            <a:prstGeom prst="wedgeEllipseCallout">
              <a:avLst>
                <a:gd name="adj1" fmla="val -26884"/>
                <a:gd name="adj2" fmla="val 101343"/>
              </a:avLst>
            </a:prstGeom>
            <a:noFill/>
            <a:ln w="1905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1600">
                  <a:solidFill>
                    <a:srgbClr val="996600"/>
                  </a:solidFill>
                  <a:ea typeface="楷体_GB2312" pitchFamily="49" charset="-122"/>
                </a:rPr>
                <a:t>10分钟只要求</a:t>
              </a:r>
            </a:p>
            <a:p>
              <a:pPr algn="ctr"/>
              <a:r>
                <a:rPr lang="zh-CN" altLang="en-US" sz="1600">
                  <a:solidFill>
                    <a:srgbClr val="996600"/>
                  </a:solidFill>
                  <a:ea typeface="楷体_GB2312" pitchFamily="49" charset="-122"/>
                </a:rPr>
                <a:t>4</a:t>
              </a:r>
              <a:r>
                <a:rPr lang="en-US" altLang="zh-CN" sz="1600">
                  <a:solidFill>
                    <a:srgbClr val="996600"/>
                  </a:solidFill>
                  <a:ea typeface="楷体_GB2312" pitchFamily="49" charset="-122"/>
                </a:rPr>
                <a:t>Gb</a:t>
              </a:r>
              <a:r>
                <a:rPr lang="zh-CN" altLang="en-US" sz="1600">
                  <a:solidFill>
                    <a:srgbClr val="996600"/>
                  </a:solidFill>
                  <a:ea typeface="楷体_GB2312" pitchFamily="49" charset="-122"/>
                </a:rPr>
                <a:t>左右</a:t>
              </a:r>
            </a:p>
          </p:txBody>
        </p:sp>
        <p:sp>
          <p:nvSpPr>
            <p:cNvPr id="178" name="Rectangle 1096"/>
            <p:cNvSpPr>
              <a:spLocks noChangeArrowheads="1"/>
            </p:cNvSpPr>
            <p:nvPr/>
          </p:nvSpPr>
          <p:spPr bwMode="auto">
            <a:xfrm>
              <a:off x="170" y="2931"/>
              <a:ext cx="1395" cy="5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1800">
                  <a:solidFill>
                    <a:srgbClr val="996600"/>
                  </a:solidFill>
                  <a:latin typeface="楷体_GB2312" pitchFamily="49" charset="-122"/>
                  <a:ea typeface="楷体_GB2312" pitchFamily="49" charset="-122"/>
                </a:rPr>
                <a:t>4:2:2编码、8</a:t>
              </a:r>
              <a:r>
                <a:rPr lang="en-US" altLang="zh-CN" sz="1800">
                  <a:solidFill>
                    <a:srgbClr val="996600"/>
                  </a:solidFill>
                  <a:latin typeface="楷体_GB2312" pitchFamily="49" charset="-122"/>
                  <a:ea typeface="楷体_GB2312" pitchFamily="49" charset="-122"/>
                </a:rPr>
                <a:t>bit</a:t>
              </a:r>
              <a:r>
                <a:rPr lang="zh-CN" altLang="en-US" sz="1800">
                  <a:solidFill>
                    <a:srgbClr val="996600"/>
                  </a:solidFill>
                  <a:latin typeface="楷体_GB2312" pitchFamily="49" charset="-122"/>
                  <a:ea typeface="楷体_GB2312" pitchFamily="49" charset="-122"/>
                </a:rPr>
                <a:t>量化一帧</a:t>
              </a:r>
              <a:r>
                <a:rPr lang="en-US" altLang="zh-CN" sz="1800">
                  <a:solidFill>
                    <a:srgbClr val="996600"/>
                  </a:solidFill>
                  <a:latin typeface="楷体_GB2312" pitchFamily="49" charset="-122"/>
                  <a:ea typeface="楷体_GB2312" pitchFamily="49" charset="-122"/>
                </a:rPr>
                <a:t>SDTV</a:t>
              </a:r>
              <a:r>
                <a:rPr lang="zh-CN" altLang="en-US" sz="1800">
                  <a:solidFill>
                    <a:srgbClr val="996600"/>
                  </a:solidFill>
                  <a:latin typeface="楷体_GB2312" pitchFamily="49" charset="-122"/>
                  <a:ea typeface="楷体_GB2312" pitchFamily="49" charset="-122"/>
                </a:rPr>
                <a:t>图像数据量8.6</a:t>
              </a:r>
              <a:r>
                <a:rPr lang="en-US" altLang="zh-CN" sz="1800">
                  <a:solidFill>
                    <a:srgbClr val="996600"/>
                  </a:solidFill>
                  <a:latin typeface="楷体_GB2312" pitchFamily="49" charset="-122"/>
                  <a:ea typeface="楷体_GB2312" pitchFamily="49" charset="-122"/>
                </a:rPr>
                <a:t>Mb</a:t>
              </a:r>
            </a:p>
          </p:txBody>
        </p:sp>
      </p:grpSp>
      <p:sp>
        <p:nvSpPr>
          <p:cNvPr id="217" name="Rectangle 1027"/>
          <p:cNvSpPr txBox="1">
            <a:spLocks noChangeArrowheads="1"/>
          </p:cNvSpPr>
          <p:nvPr/>
        </p:nvSpPr>
        <p:spPr bwMode="auto">
          <a:xfrm>
            <a:off x="387034" y="1218850"/>
            <a:ext cx="2971800" cy="685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None/>
              <a:defRPr kumimoji="1" sz="3200">
                <a:solidFill>
                  <a:schemeClr val="tx1"/>
                </a:solidFill>
                <a:latin typeface="+mn-lt"/>
                <a:ea typeface="+mn-ea"/>
                <a:cs typeface="宋体" charset="0"/>
              </a:defRPr>
            </a:lvl1pPr>
            <a:lvl2pPr marL="457200" indent="0" algn="ctr" rtl="0" eaLnBrk="0" fontAlgn="base" hangingPunct="0">
              <a:spcBef>
                <a:spcPct val="20000"/>
              </a:spcBef>
              <a:spcAft>
                <a:spcPct val="0"/>
              </a:spcAft>
              <a:buNone/>
              <a:defRPr kumimoji="1" sz="2800">
                <a:solidFill>
                  <a:schemeClr val="tx1"/>
                </a:solidFill>
                <a:latin typeface="+mn-lt"/>
                <a:ea typeface="+mn-ea"/>
              </a:defRPr>
            </a:lvl2pPr>
            <a:lvl3pPr marL="914400" indent="0" algn="ctr" rtl="0" eaLnBrk="0" fontAlgn="base" hangingPunct="0">
              <a:spcBef>
                <a:spcPct val="20000"/>
              </a:spcBef>
              <a:spcAft>
                <a:spcPct val="0"/>
              </a:spcAft>
              <a:buNone/>
              <a:defRPr kumimoji="1" sz="2400">
                <a:solidFill>
                  <a:schemeClr val="tx1"/>
                </a:solidFill>
                <a:latin typeface="+mn-lt"/>
                <a:ea typeface="+mn-ea"/>
              </a:defRPr>
            </a:lvl3pPr>
            <a:lvl4pPr marL="1371600" indent="0" algn="ctr" rtl="0" eaLnBrk="0" fontAlgn="base" hangingPunct="0">
              <a:spcBef>
                <a:spcPct val="20000"/>
              </a:spcBef>
              <a:spcAft>
                <a:spcPct val="0"/>
              </a:spcAft>
              <a:buNone/>
              <a:defRPr kumimoji="1" sz="2000">
                <a:solidFill>
                  <a:schemeClr val="tx1"/>
                </a:solidFill>
                <a:latin typeface="+mn-lt"/>
                <a:ea typeface="+mn-ea"/>
              </a:defRPr>
            </a:lvl4pPr>
            <a:lvl5pPr marL="1828800" indent="0" algn="ctr" rtl="0" eaLnBrk="0" fontAlgn="base" hangingPunct="0">
              <a:spcBef>
                <a:spcPct val="20000"/>
              </a:spcBef>
              <a:spcAft>
                <a:spcPct val="0"/>
              </a:spcAft>
              <a:buNone/>
              <a:defRPr kumimoji="1" sz="2000">
                <a:solidFill>
                  <a:schemeClr val="tx1"/>
                </a:solidFill>
                <a:latin typeface="+mn-lt"/>
                <a:ea typeface="+mn-ea"/>
              </a:defRPr>
            </a:lvl5pPr>
            <a:lvl6pPr marL="2286000" indent="0" algn="ctr" rtl="0" fontAlgn="base">
              <a:spcBef>
                <a:spcPct val="20000"/>
              </a:spcBef>
              <a:spcAft>
                <a:spcPct val="0"/>
              </a:spcAft>
              <a:buNone/>
              <a:defRPr sz="2000">
                <a:solidFill>
                  <a:schemeClr val="tx1"/>
                </a:solidFill>
                <a:latin typeface="+mn-lt"/>
                <a:ea typeface="+mn-ea"/>
              </a:defRPr>
            </a:lvl6pPr>
            <a:lvl7pPr marL="2743200" indent="0" algn="ctr" rtl="0" fontAlgn="base">
              <a:spcBef>
                <a:spcPct val="20000"/>
              </a:spcBef>
              <a:spcAft>
                <a:spcPct val="0"/>
              </a:spcAft>
              <a:buNone/>
              <a:defRPr sz="2000">
                <a:solidFill>
                  <a:schemeClr val="tx1"/>
                </a:solidFill>
                <a:latin typeface="+mn-lt"/>
                <a:ea typeface="+mn-ea"/>
              </a:defRPr>
            </a:lvl7pPr>
            <a:lvl8pPr marL="3200400" indent="0" algn="ctr" rtl="0" fontAlgn="base">
              <a:spcBef>
                <a:spcPct val="20000"/>
              </a:spcBef>
              <a:spcAft>
                <a:spcPct val="0"/>
              </a:spcAft>
              <a:buNone/>
              <a:defRPr sz="2000">
                <a:solidFill>
                  <a:schemeClr val="tx1"/>
                </a:solidFill>
                <a:latin typeface="+mn-lt"/>
                <a:ea typeface="+mn-ea"/>
              </a:defRPr>
            </a:lvl8pPr>
            <a:lvl9pPr marL="3657600" indent="0" algn="ctr" rtl="0" fontAlgn="base">
              <a:spcBef>
                <a:spcPct val="20000"/>
              </a:spcBef>
              <a:spcAft>
                <a:spcPct val="0"/>
              </a:spcAft>
              <a:buNone/>
              <a:defRPr sz="2000">
                <a:solidFill>
                  <a:schemeClr val="tx1"/>
                </a:solidFill>
                <a:latin typeface="+mn-lt"/>
                <a:ea typeface="+mn-ea"/>
              </a:defRPr>
            </a:lvl9pPr>
          </a:lstStyle>
          <a:p>
            <a:pPr algn="l">
              <a:lnSpc>
                <a:spcPts val="3400"/>
              </a:lnSpc>
              <a:spcBef>
                <a:spcPct val="0"/>
              </a:spcBef>
              <a:buClr>
                <a:srgbClr val="0070C0"/>
              </a:buClr>
            </a:pPr>
            <a:r>
              <a:rPr lang="zh-CN" altLang="en-US" sz="3600" dirty="0">
                <a:solidFill>
                  <a:srgbClr val="000000"/>
                </a:solidFill>
                <a:latin typeface="微软雅黑" pitchFamily="34" charset="-122"/>
                <a:ea typeface="微软雅黑" pitchFamily="34" charset="-122"/>
                <a:cs typeface="+mn-cs"/>
              </a:rPr>
              <a:t>信源编码</a:t>
            </a:r>
          </a:p>
          <a:p>
            <a:endParaRPr lang="zh-CN" altLang="en-US" dirty="0"/>
          </a:p>
        </p:txBody>
      </p:sp>
    </p:spTree>
    <p:extLst>
      <p:ext uri="{BB962C8B-B14F-4D97-AF65-F5344CB8AC3E}">
        <p14:creationId xmlns:p14="http://schemas.microsoft.com/office/powerpoint/2010/main" val="2452071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17">
                                            <p:txEl>
                                              <p:pRg st="0" end="0"/>
                                            </p:txEl>
                                          </p:spTgt>
                                        </p:tgtEl>
                                        <p:attrNameLst>
                                          <p:attrName>style.visibility</p:attrName>
                                        </p:attrNameLst>
                                      </p:cBhvr>
                                      <p:to>
                                        <p:strVal val="visible"/>
                                      </p:to>
                                    </p:set>
                                    <p:animEffect transition="in" filter="box(in)">
                                      <p:cBhvr>
                                        <p:cTn id="7" dur="500"/>
                                        <p:tgtEl>
                                          <p:spTgt spid="2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 grpId="0" build="p"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6"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zh-CN" altLang="en-US" sz="3600" dirty="0" smtClean="0">
                <a:solidFill>
                  <a:srgbClr val="000000"/>
                </a:solidFill>
                <a:latin typeface="微软雅黑" pitchFamily="34" charset="-122"/>
                <a:ea typeface="微软雅黑" pitchFamily="34" charset="-122"/>
              </a:rPr>
              <a:t>信源编码技术发展的需求</a:t>
            </a:r>
            <a:endParaRPr lang="en-US" altLang="zh-CN" sz="3600" dirty="0">
              <a:solidFill>
                <a:srgbClr val="000000"/>
              </a:solidFill>
              <a:latin typeface="微软雅黑" pitchFamily="34" charset="-122"/>
              <a:ea typeface="微软雅黑" pitchFamily="34" charset="-122"/>
            </a:endParaRPr>
          </a:p>
        </p:txBody>
      </p:sp>
      <p:sp>
        <p:nvSpPr>
          <p:cNvPr id="2" name="矩形 1"/>
          <p:cNvSpPr/>
          <p:nvPr/>
        </p:nvSpPr>
        <p:spPr>
          <a:xfrm>
            <a:off x="621656" y="1869118"/>
            <a:ext cx="7776864" cy="4031873"/>
          </a:xfrm>
          <a:prstGeom prst="rect">
            <a:avLst/>
          </a:prstGeom>
        </p:spPr>
        <p:txBody>
          <a:bodyPr wrap="square">
            <a:spAutoFit/>
          </a:bodyPr>
          <a:lstStyle/>
          <a:p>
            <a:pPr>
              <a:lnSpc>
                <a:spcPct val="150000"/>
              </a:lnSpc>
              <a:spcAft>
                <a:spcPts val="1200"/>
              </a:spcAft>
              <a:buClr>
                <a:srgbClr val="0070C0"/>
              </a:buClr>
            </a:pPr>
            <a:r>
              <a:rPr lang="zh-CN" altLang="en-US" sz="2000" dirty="0">
                <a:solidFill>
                  <a:srgbClr val="000000"/>
                </a:solidFill>
                <a:latin typeface="微软雅黑" pitchFamily="34" charset="-122"/>
                <a:ea typeface="微软雅黑" pitchFamily="34" charset="-122"/>
              </a:rPr>
              <a:t>数据压缩的方式</a:t>
            </a:r>
          </a:p>
          <a:p>
            <a:pPr marL="342900" lvl="1" indent="-342900">
              <a:lnSpc>
                <a:spcPct val="150000"/>
              </a:lnSpc>
              <a:spcAft>
                <a:spcPts val="1200"/>
              </a:spcAft>
              <a:buClr>
                <a:srgbClr val="0070C0"/>
              </a:buClr>
              <a:buFont typeface="Wingdings" panose="05000000000000000000" pitchFamily="2" charset="2"/>
              <a:buChar char="l"/>
            </a:pPr>
            <a:r>
              <a:rPr lang="en-US" altLang="zh-CN" b="0" dirty="0" smtClean="0">
                <a:latin typeface="微软雅黑" panose="020B0503020204020204" pitchFamily="34" charset="-122"/>
                <a:ea typeface="微软雅黑" panose="020B0503020204020204" pitchFamily="34" charset="-122"/>
              </a:rPr>
              <a:t>MPEG-1</a:t>
            </a:r>
            <a:r>
              <a:rPr lang="zh-CN" altLang="en-US" b="0" dirty="0">
                <a:latin typeface="微软雅黑" panose="020B0503020204020204" pitchFamily="34" charset="-122"/>
                <a:ea typeface="微软雅黑" panose="020B0503020204020204" pitchFamily="34" charset="-122"/>
              </a:rPr>
              <a:t>：典型应用如</a:t>
            </a:r>
            <a:r>
              <a:rPr lang="en-US" altLang="zh-CN" b="0" dirty="0">
                <a:latin typeface="微软雅黑" panose="020B0503020204020204" pitchFamily="34" charset="-122"/>
                <a:ea typeface="微软雅黑" panose="020B0503020204020204" pitchFamily="34" charset="-122"/>
              </a:rPr>
              <a:t>VCD</a:t>
            </a:r>
            <a:r>
              <a:rPr lang="zh-CN" altLang="en-US" b="0" dirty="0">
                <a:latin typeface="微软雅黑" panose="020B0503020204020204" pitchFamily="34" charset="-122"/>
                <a:ea typeface="微软雅黑" panose="020B0503020204020204" pitchFamily="34" charset="-122"/>
              </a:rPr>
              <a:t>等家用数字音象产品。最高编码速率</a:t>
            </a:r>
            <a:r>
              <a:rPr lang="en-US" altLang="zh-CN" b="0" dirty="0">
                <a:latin typeface="微软雅黑" panose="020B0503020204020204" pitchFamily="34" charset="-122"/>
                <a:ea typeface="微软雅黑" panose="020B0503020204020204" pitchFamily="34" charset="-122"/>
              </a:rPr>
              <a:t>1.8 Mb/S</a:t>
            </a:r>
            <a:r>
              <a:rPr lang="zh-CN" altLang="en-US" b="0" dirty="0">
                <a:latin typeface="微软雅黑" panose="020B0503020204020204" pitchFamily="34" charset="-122"/>
                <a:ea typeface="微软雅黑" panose="020B0503020204020204" pitchFamily="34" charset="-122"/>
              </a:rPr>
              <a:t>。</a:t>
            </a:r>
          </a:p>
          <a:p>
            <a:pPr marL="342900" lvl="1" indent="-342900">
              <a:lnSpc>
                <a:spcPct val="150000"/>
              </a:lnSpc>
              <a:spcAft>
                <a:spcPts val="1200"/>
              </a:spcAft>
              <a:buClr>
                <a:srgbClr val="0070C0"/>
              </a:buClr>
              <a:buFont typeface="Wingdings" panose="05000000000000000000" pitchFamily="2" charset="2"/>
              <a:buChar char="l"/>
            </a:pPr>
            <a:r>
              <a:rPr lang="en-US" altLang="zh-CN" b="0" dirty="0">
                <a:latin typeface="微软雅黑" panose="020B0503020204020204" pitchFamily="34" charset="-122"/>
                <a:ea typeface="微软雅黑" panose="020B0503020204020204" pitchFamily="34" charset="-122"/>
              </a:rPr>
              <a:t>MPEG-2</a:t>
            </a:r>
            <a:r>
              <a:rPr lang="zh-CN" altLang="en-US" b="0" dirty="0">
                <a:latin typeface="微软雅黑" panose="020B0503020204020204" pitchFamily="34" charset="-122"/>
                <a:ea typeface="微软雅黑" panose="020B0503020204020204" pitchFamily="34" charset="-122"/>
              </a:rPr>
              <a:t>：目前主要的编码方式</a:t>
            </a:r>
            <a:endParaRPr lang="en-US" altLang="zh-CN" b="0" dirty="0">
              <a:latin typeface="微软雅黑" panose="020B0503020204020204" pitchFamily="34" charset="-122"/>
              <a:ea typeface="微软雅黑" panose="020B0503020204020204" pitchFamily="34" charset="-122"/>
            </a:endParaRPr>
          </a:p>
          <a:p>
            <a:pPr marL="342900" lvl="1" indent="-342900">
              <a:lnSpc>
                <a:spcPct val="150000"/>
              </a:lnSpc>
              <a:spcAft>
                <a:spcPts val="1200"/>
              </a:spcAft>
              <a:buClr>
                <a:srgbClr val="0070C0"/>
              </a:buClr>
              <a:buFont typeface="Wingdings" panose="05000000000000000000" pitchFamily="2" charset="2"/>
              <a:buChar char="l"/>
            </a:pPr>
            <a:r>
              <a:rPr lang="en-US" altLang="zh-CN" b="0" dirty="0">
                <a:latin typeface="微软雅黑" panose="020B0503020204020204" pitchFamily="34" charset="-122"/>
                <a:ea typeface="微软雅黑" panose="020B0503020204020204" pitchFamily="34" charset="-122"/>
              </a:rPr>
              <a:t>MPEG-4</a:t>
            </a:r>
            <a:r>
              <a:rPr lang="zh-CN" altLang="en-US" b="0" dirty="0">
                <a:latin typeface="微软雅黑" panose="020B0503020204020204" pitchFamily="34" charset="-122"/>
                <a:ea typeface="微软雅黑" panose="020B0503020204020204" pitchFamily="34" charset="-122"/>
              </a:rPr>
              <a:t>： 主要是针对多媒体交互应用等通信领域：是低比特率下的多媒体通信。</a:t>
            </a:r>
          </a:p>
          <a:p>
            <a:pPr marL="342900" lvl="1" indent="-342900">
              <a:lnSpc>
                <a:spcPct val="150000"/>
              </a:lnSpc>
              <a:spcAft>
                <a:spcPts val="1200"/>
              </a:spcAft>
              <a:buClr>
                <a:srgbClr val="0070C0"/>
              </a:buClr>
              <a:buFont typeface="Wingdings" panose="05000000000000000000" pitchFamily="2" charset="2"/>
              <a:buChar char="l"/>
            </a:pP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：在相同的</a:t>
            </a:r>
            <a:r>
              <a:rPr lang="en-US" altLang="zh-CN" b="0" dirty="0">
                <a:latin typeface="微软雅黑" panose="020B0503020204020204" pitchFamily="34" charset="-122"/>
                <a:ea typeface="微软雅黑" panose="020B0503020204020204" pitchFamily="34" charset="-122"/>
              </a:rPr>
              <a:t>SNR</a:t>
            </a:r>
            <a:r>
              <a:rPr lang="zh-CN" altLang="en-US" b="0" dirty="0">
                <a:latin typeface="微软雅黑" panose="020B0503020204020204" pitchFamily="34" charset="-122"/>
                <a:ea typeface="微软雅黑" panose="020B0503020204020204" pitchFamily="34" charset="-122"/>
              </a:rPr>
              <a:t>下，平均码流</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比</a:t>
            </a:r>
            <a:r>
              <a:rPr lang="en-US" altLang="zh-CN" b="0" dirty="0">
                <a:latin typeface="微软雅黑" panose="020B0503020204020204" pitchFamily="34" charset="-122"/>
                <a:ea typeface="微软雅黑" panose="020B0503020204020204" pitchFamily="34" charset="-122"/>
              </a:rPr>
              <a:t>MPEG-4</a:t>
            </a:r>
            <a:r>
              <a:rPr lang="zh-CN" altLang="en-US" b="0" dirty="0">
                <a:latin typeface="微软雅黑" panose="020B0503020204020204" pitchFamily="34" charset="-122"/>
                <a:ea typeface="微软雅黑" panose="020B0503020204020204" pitchFamily="34" charset="-122"/>
              </a:rPr>
              <a:t>降低</a:t>
            </a:r>
            <a:r>
              <a:rPr lang="en-US" altLang="zh-CN" b="0" dirty="0">
                <a:latin typeface="微软雅黑" panose="020B0503020204020204" pitchFamily="34" charset="-122"/>
                <a:ea typeface="微软雅黑" panose="020B0503020204020204" pitchFamily="34" charset="-122"/>
              </a:rPr>
              <a:t>41%</a:t>
            </a:r>
            <a:r>
              <a:rPr lang="zh-CN" altLang="en-US" b="0" dirty="0">
                <a:latin typeface="微软雅黑" panose="020B0503020204020204" pitchFamily="34" charset="-122"/>
                <a:ea typeface="微软雅黑" panose="020B0503020204020204" pitchFamily="34" charset="-122"/>
              </a:rPr>
              <a:t>，比</a:t>
            </a:r>
            <a:r>
              <a:rPr lang="en-US" altLang="zh-CN" b="0" dirty="0">
                <a:latin typeface="微软雅黑" panose="020B0503020204020204" pitchFamily="34" charset="-122"/>
                <a:ea typeface="微软雅黑" panose="020B0503020204020204" pitchFamily="34" charset="-122"/>
              </a:rPr>
              <a:t>MPEG-2</a:t>
            </a:r>
            <a:r>
              <a:rPr lang="zh-CN" altLang="en-US" b="0" dirty="0">
                <a:latin typeface="微软雅黑" panose="020B0503020204020204" pitchFamily="34" charset="-122"/>
                <a:ea typeface="微软雅黑" panose="020B0503020204020204" pitchFamily="34" charset="-122"/>
              </a:rPr>
              <a:t>降低</a:t>
            </a:r>
            <a:r>
              <a:rPr lang="en-US" altLang="zh-CN" b="0" dirty="0">
                <a:latin typeface="微软雅黑" panose="020B0503020204020204" pitchFamily="34" charset="-122"/>
                <a:ea typeface="微软雅黑" panose="020B0503020204020204" pitchFamily="34" charset="-122"/>
              </a:rPr>
              <a:t>67%</a:t>
            </a:r>
            <a:r>
              <a:rPr lang="zh-CN" altLang="en-US" b="0" dirty="0">
                <a:latin typeface="微软雅黑" panose="020B0503020204020204" pitchFamily="34" charset="-122"/>
                <a:ea typeface="微软雅黑" panose="020B0503020204020204" pitchFamily="34" charset="-122"/>
              </a:rPr>
              <a:t>。（一套</a:t>
            </a:r>
            <a:r>
              <a:rPr lang="en-US" altLang="zh-CN" b="0" dirty="0">
                <a:latin typeface="微软雅黑" panose="020B0503020204020204" pitchFamily="34" charset="-122"/>
                <a:ea typeface="微软雅黑" panose="020B0503020204020204" pitchFamily="34" charset="-122"/>
              </a:rPr>
              <a:t>SDTV/6Mbps</a:t>
            </a:r>
            <a:r>
              <a:rPr lang="zh-CN" altLang="en-US" b="0" dirty="0">
                <a:latin typeface="微软雅黑" panose="020B0503020204020204" pitchFamily="34" charset="-122"/>
                <a:ea typeface="微软雅黑" panose="020B0503020204020204" pitchFamily="34" charset="-122"/>
              </a:rPr>
              <a:t>降低为</a:t>
            </a:r>
            <a:r>
              <a:rPr lang="en-US" altLang="zh-CN" b="0" dirty="0">
                <a:latin typeface="微软雅黑" panose="020B0503020204020204" pitchFamily="34" charset="-122"/>
                <a:ea typeface="微软雅黑" panose="020B0503020204020204" pitchFamily="34" charset="-122"/>
              </a:rPr>
              <a:t>1.98Mbps)</a:t>
            </a: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148644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7171" name="矩形 2"/>
          <p:cNvSpPr>
            <a:spLocks noChangeArrowheads="1"/>
          </p:cNvSpPr>
          <p:nvPr/>
        </p:nvSpPr>
        <p:spPr bwMode="auto">
          <a:xfrm>
            <a:off x="661988" y="2204864"/>
            <a:ext cx="7696200" cy="232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lvl="1" indent="-342900">
              <a:lnSpc>
                <a:spcPct val="150000"/>
              </a:lnSpc>
              <a:spcAft>
                <a:spcPts val="1200"/>
              </a:spcAft>
              <a:buClr>
                <a:srgbClr val="0070C0"/>
              </a:buClr>
              <a:buFont typeface="Wingdings" panose="05000000000000000000" pitchFamily="2" charset="2"/>
              <a:buChar char="l"/>
            </a:pP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虽然是一个划时代的数字视频压缩标准，但是随着数字视频频产业链的高速发展，</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的局限性逐步显现，并且由于</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标准核心压缩算法的完全固化，并不能够通过调整或扩充来更好地满足当前高清数字视频应用，甚至的是超高清的应用</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342900" lvl="1" indent="-342900">
              <a:lnSpc>
                <a:spcPct val="150000"/>
              </a:lnSpc>
              <a:spcAft>
                <a:spcPts val="1200"/>
              </a:spcAft>
              <a:buClr>
                <a:srgbClr val="0070C0"/>
              </a:buClr>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具体见“</a:t>
            </a:r>
            <a:r>
              <a:rPr lang="en-US" altLang="zh-CN" b="0" dirty="0" smtClean="0">
                <a:latin typeface="微软雅黑" panose="020B0503020204020204" pitchFamily="34" charset="-122"/>
                <a:ea typeface="微软雅黑" panose="020B0503020204020204" pitchFamily="34" charset="-122"/>
              </a:rPr>
              <a:t>H.264</a:t>
            </a:r>
            <a:r>
              <a:rPr lang="zh-CN" altLang="en-US" b="0" dirty="0" smtClean="0">
                <a:latin typeface="微软雅黑" panose="020B0503020204020204" pitchFamily="34" charset="-122"/>
                <a:ea typeface="微软雅黑" panose="020B0503020204020204" pitchFamily="34" charset="-122"/>
              </a:rPr>
              <a:t>不足”章节</a:t>
            </a:r>
            <a:endParaRPr lang="en-US" altLang="zh-CN" b="0" dirty="0">
              <a:latin typeface="微软雅黑" panose="020B0503020204020204" pitchFamily="34" charset="-122"/>
              <a:ea typeface="微软雅黑" panose="020B0503020204020204" pitchFamily="34" charset="-122"/>
            </a:endParaRPr>
          </a:p>
        </p:txBody>
      </p:sp>
      <p:sp>
        <p:nvSpPr>
          <p:cNvPr id="4"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zh-CN" altLang="en-US" sz="3600" dirty="0" smtClean="0">
                <a:solidFill>
                  <a:srgbClr val="000000"/>
                </a:solidFill>
                <a:latin typeface="微软雅黑" pitchFamily="34" charset="-122"/>
                <a:ea typeface="微软雅黑" pitchFamily="34" charset="-122"/>
              </a:rPr>
              <a:t>信源编码技术发展的需求</a:t>
            </a:r>
            <a:endParaRPr lang="en-US" altLang="zh-CN" sz="3600" dirty="0">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val="36350342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bwMode="auto">
          <a:xfrm>
            <a:off x="579727" y="2420888"/>
            <a:ext cx="6264696" cy="648072"/>
          </a:xfrm>
          <a:prstGeom prst="roundRect">
            <a:avLst/>
          </a:prstGeom>
          <a:solidFill>
            <a:srgbClr val="FFC000"/>
          </a:solidFill>
          <a:ln w="9525"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Arial" charset="0"/>
              <a:ea typeface="宋体" pitchFamily="2" charset="-122"/>
            </a:endParaRPr>
          </a:p>
        </p:txBody>
      </p:sp>
      <p:sp>
        <p:nvSpPr>
          <p:cNvPr id="2" name="标题 1"/>
          <p:cNvSpPr>
            <a:spLocks noGrp="1"/>
          </p:cNvSpPr>
          <p:nvPr>
            <p:ph type="title"/>
          </p:nvPr>
        </p:nvSpPr>
        <p:spPr/>
        <p:txBody>
          <a:bodyPr/>
          <a:lstStyle/>
          <a:p>
            <a:r>
              <a:rPr lang="en-US" altLang="zh-CN" dirty="0" smtClean="0">
                <a:latin typeface="微软雅黑" pitchFamily="34" charset="-122"/>
                <a:ea typeface="微软雅黑" pitchFamily="34" charset="-122"/>
              </a:rPr>
              <a:t>Agent</a:t>
            </a:r>
            <a:endParaRPr lang="zh-CN" altLang="en-US" dirty="0">
              <a:latin typeface="微软雅黑" pitchFamily="34" charset="-122"/>
              <a:ea typeface="微软雅黑" pitchFamily="34" charset="-122"/>
            </a:endParaRPr>
          </a:p>
        </p:txBody>
      </p:sp>
      <p:sp>
        <p:nvSpPr>
          <p:cNvPr id="6" name="TextBox 5"/>
          <p:cNvSpPr txBox="1"/>
          <p:nvPr/>
        </p:nvSpPr>
        <p:spPr>
          <a:xfrm>
            <a:off x="971600" y="2420888"/>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的关键</a:t>
            </a:r>
            <a:r>
              <a:rPr lang="zh-CN" altLang="en-US" sz="2800" dirty="0">
                <a:solidFill>
                  <a:srgbClr val="C00000"/>
                </a:solidFill>
                <a:latin typeface="微软雅黑" panose="020B0503020204020204" pitchFamily="34" charset="-122"/>
                <a:ea typeface="微软雅黑" panose="020B0503020204020204" pitchFamily="34" charset="-122"/>
              </a:rPr>
              <a:t>技术</a:t>
            </a:r>
          </a:p>
        </p:txBody>
      </p:sp>
      <p:sp>
        <p:nvSpPr>
          <p:cNvPr id="8" name="TextBox 7"/>
          <p:cNvSpPr txBox="1"/>
          <p:nvPr/>
        </p:nvSpPr>
        <p:spPr>
          <a:xfrm>
            <a:off x="971600" y="321297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编码能力对比</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971600" y="393305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的产品实现及通用测试</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971600" y="4653136"/>
            <a:ext cx="6120680" cy="523220"/>
          </a:xfrm>
          <a:prstGeom prst="rect">
            <a:avLst/>
          </a:prstGeom>
          <a:noFill/>
        </p:spPr>
        <p:txBody>
          <a:bodyPr wrap="square" rtlCol="0">
            <a:spAutoFit/>
          </a:bodyPr>
          <a:lstStyle/>
          <a:p>
            <a:pPr marL="285750" indent="-285750">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en-US" altLang="zh-CN" sz="2800" dirty="0">
                <a:solidFill>
                  <a:srgbClr val="C00000"/>
                </a:solidFill>
                <a:latin typeface="微软雅黑" panose="020B0503020204020204" pitchFamily="34" charset="-122"/>
                <a:ea typeface="微软雅黑" panose="020B0503020204020204" pitchFamily="34" charset="-122"/>
              </a:rPr>
              <a:t>H.265</a:t>
            </a:r>
            <a:r>
              <a:rPr lang="zh-CN" altLang="en-US" sz="2800" dirty="0">
                <a:solidFill>
                  <a:srgbClr val="C00000"/>
                </a:solidFill>
                <a:latin typeface="微软雅黑" panose="020B0503020204020204" pitchFamily="34" charset="-122"/>
                <a:ea typeface="微软雅黑" panose="020B0503020204020204" pitchFamily="34" charset="-122"/>
              </a:rPr>
              <a:t>与</a:t>
            </a:r>
            <a:r>
              <a:rPr lang="en-US" altLang="zh-CN" sz="2800" dirty="0">
                <a:solidFill>
                  <a:srgbClr val="C00000"/>
                </a:solidFill>
                <a:latin typeface="微软雅黑" panose="020B0503020204020204" pitchFamily="34" charset="-122"/>
                <a:ea typeface="微软雅黑" panose="020B0503020204020204" pitchFamily="34" charset="-122"/>
              </a:rPr>
              <a:t>4K</a:t>
            </a:r>
            <a:r>
              <a:rPr lang="zh-CN" altLang="en-US" sz="2800" dirty="0">
                <a:solidFill>
                  <a:srgbClr val="C00000"/>
                </a:solidFill>
                <a:latin typeface="微软雅黑" panose="020B0503020204020204" pitchFamily="34" charset="-122"/>
                <a:ea typeface="微软雅黑" panose="020B0503020204020204" pitchFamily="34" charset="-122"/>
              </a:rPr>
              <a:t>视频</a:t>
            </a:r>
          </a:p>
        </p:txBody>
      </p:sp>
      <p:sp>
        <p:nvSpPr>
          <p:cNvPr id="11"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17</a:t>
            </a:fld>
            <a:endParaRPr lang="en-US" altLang="zh-CN" dirty="0"/>
          </a:p>
        </p:txBody>
      </p:sp>
      <p:sp>
        <p:nvSpPr>
          <p:cNvPr id="12" name="TextBox 11"/>
          <p:cNvSpPr txBox="1"/>
          <p:nvPr/>
        </p:nvSpPr>
        <p:spPr>
          <a:xfrm>
            <a:off x="971600" y="537321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zh-CN" altLang="en-US" sz="2800" dirty="0" smtClean="0">
                <a:solidFill>
                  <a:srgbClr val="C00000"/>
                </a:solidFill>
                <a:latin typeface="微软雅黑" panose="020B0503020204020204" pitchFamily="34" charset="-122"/>
                <a:ea typeface="微软雅黑" panose="020B0503020204020204" pitchFamily="34" charset="-122"/>
              </a:rPr>
              <a:t>项目情况</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971600" y="1628800"/>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zh-CN" altLang="en-US" sz="2800" dirty="0" smtClean="0">
                <a:solidFill>
                  <a:srgbClr val="C00000"/>
                </a:solidFill>
                <a:latin typeface="微软雅黑" panose="020B0503020204020204" pitchFamily="34" charset="-122"/>
                <a:ea typeface="微软雅黑" panose="020B0503020204020204" pitchFamily="34" charset="-122"/>
              </a:rPr>
              <a:t>  研究背景</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53043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79512" y="1052736"/>
            <a:ext cx="8728522" cy="5539978"/>
          </a:xfrm>
          <a:prstGeom prst="rect">
            <a:avLst/>
          </a:prstGeom>
        </p:spPr>
        <p:txBody>
          <a:bodyPr wrap="square">
            <a:spAutoFit/>
          </a:bodyPr>
          <a:lstStyle/>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数字视频基本概念</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视频实质上是在时间轴上一组图像序列的组合</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视频中的每幅图像被称为</a:t>
            </a:r>
            <a:r>
              <a:rPr lang="zh-CN" altLang="en-US" b="0" dirty="0" smtClean="0">
                <a:latin typeface="微软雅黑" panose="020B0503020204020204" pitchFamily="34" charset="-122"/>
                <a:ea typeface="微软雅黑" panose="020B0503020204020204" pitchFamily="34" charset="-122"/>
              </a:rPr>
              <a:t>一帧。</a:t>
            </a:r>
            <a:r>
              <a:rPr lang="zh-CN" altLang="en-US" b="0" dirty="0">
                <a:latin typeface="微软雅黑" panose="020B0503020204020204" pitchFamily="34" charset="-122"/>
                <a:ea typeface="微软雅黑" panose="020B0503020204020204" pitchFamily="34" charset="-122"/>
              </a:rPr>
              <a:t>由于人眼的视觉暂留特性</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当以超过一定帧率的速度连续播放静止图像时</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在</a:t>
            </a:r>
            <a:r>
              <a:rPr lang="zh-CN" altLang="en-US" b="0" dirty="0">
                <a:latin typeface="微软雅黑" panose="020B0503020204020204" pitchFamily="34" charset="-122"/>
                <a:ea typeface="微软雅黑" panose="020B0503020204020204" pitchFamily="34" charset="-122"/>
              </a:rPr>
              <a:t>人脑中就形成了连续运动的视频效果。由于所有信息在计算机内部都是使用数字形式描述的</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因而为便于对采集</a:t>
            </a:r>
            <a:r>
              <a:rPr lang="zh-CN" altLang="en-US" b="0" dirty="0" smtClean="0">
                <a:latin typeface="微软雅黑" panose="020B0503020204020204" pitchFamily="34" charset="-122"/>
                <a:ea typeface="微软雅黑" panose="020B0503020204020204" pitchFamily="34" charset="-122"/>
              </a:rPr>
              <a:t>得到</a:t>
            </a:r>
            <a:r>
              <a:rPr lang="zh-CN" altLang="en-US" b="0" dirty="0">
                <a:latin typeface="微软雅黑" panose="020B0503020204020204" pitchFamily="34" charset="-122"/>
                <a:ea typeface="微软雅黑" panose="020B0503020204020204" pitchFamily="34" charset="-122"/>
              </a:rPr>
              <a:t>的视频使用计算机进行处理、存储和传输</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就必须将所获取的模拟信号在</a:t>
            </a:r>
            <a:r>
              <a:rPr lang="zh-CN" altLang="en-US" b="0" dirty="0" smtClean="0">
                <a:latin typeface="微软雅黑" panose="020B0503020204020204" pitchFamily="34" charset="-122"/>
                <a:ea typeface="微软雅黑" panose="020B0503020204020204" pitchFamily="34" charset="-122"/>
              </a:rPr>
              <a:t>时间和</a:t>
            </a:r>
            <a:r>
              <a:rPr lang="zh-CN" altLang="en-US" b="0" dirty="0">
                <a:latin typeface="微软雅黑" panose="020B0503020204020204" pitchFamily="34" charset="-122"/>
                <a:ea typeface="微软雅黑" panose="020B0503020204020204" pitchFamily="34" charset="-122"/>
              </a:rPr>
              <a:t>空间域中转换为数字量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即视频的</a:t>
            </a:r>
            <a:r>
              <a:rPr lang="zh-CN" altLang="en-US" b="0" dirty="0" smtClean="0">
                <a:latin typeface="微软雅黑" panose="020B0503020204020204" pitchFamily="34" charset="-122"/>
                <a:ea typeface="微软雅黑" panose="020B0503020204020204" pitchFamily="34" charset="-122"/>
              </a:rPr>
              <a:t>数字化。</a:t>
            </a:r>
            <a:endParaRPr lang="zh-CN" altLang="en-US" b="0"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釆样与量化</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由于所有信息在计算机内部都是使用数字形式描述的</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因而为便于对采集</a:t>
            </a:r>
            <a:r>
              <a:rPr lang="zh-CN" altLang="en-US" b="0" dirty="0" smtClean="0">
                <a:latin typeface="微软雅黑" panose="020B0503020204020204" pitchFamily="34" charset="-122"/>
                <a:ea typeface="微软雅黑" panose="020B0503020204020204" pitchFamily="34" charset="-122"/>
              </a:rPr>
              <a:t>得到</a:t>
            </a:r>
            <a:r>
              <a:rPr lang="zh-CN" altLang="en-US" b="0" dirty="0">
                <a:latin typeface="微软雅黑" panose="020B0503020204020204" pitchFamily="34" charset="-122"/>
                <a:ea typeface="微软雅黑" panose="020B0503020204020204" pitchFamily="34" charset="-122"/>
              </a:rPr>
              <a:t>的视频使用计算机进行处理、存储和传输</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就必须将所获取的模拟信号在</a:t>
            </a:r>
            <a:r>
              <a:rPr lang="zh-CN" altLang="en-US" b="0" dirty="0" smtClean="0">
                <a:latin typeface="微软雅黑" panose="020B0503020204020204" pitchFamily="34" charset="-122"/>
                <a:ea typeface="微软雅黑" panose="020B0503020204020204" pitchFamily="34" charset="-122"/>
              </a:rPr>
              <a:t>时间和</a:t>
            </a:r>
            <a:r>
              <a:rPr lang="zh-CN" altLang="en-US" b="0" dirty="0">
                <a:latin typeface="微软雅黑" panose="020B0503020204020204" pitchFamily="34" charset="-122"/>
                <a:ea typeface="微软雅黑" panose="020B0503020204020204" pitchFamily="34" charset="-122"/>
              </a:rPr>
              <a:t>空间域中转换为数字量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即视频的数字化。模拟视频的</a:t>
            </a:r>
            <a:r>
              <a:rPr lang="en-US" altLang="zh-CN" b="0" dirty="0" err="1">
                <a:latin typeface="微软雅黑" panose="020B0503020204020204" pitchFamily="34" charset="-122"/>
                <a:ea typeface="微软雅黑" panose="020B0503020204020204" pitchFamily="34" charset="-122"/>
              </a:rPr>
              <a:t>X,y</a:t>
            </a:r>
            <a:r>
              <a:rPr lang="zh-CN" altLang="en-US" b="0" dirty="0">
                <a:latin typeface="微软雅黑" panose="020B0503020204020204" pitchFamily="34" charset="-122"/>
                <a:ea typeface="微软雅黑" panose="020B0503020204020204" pitchFamily="34" charset="-122"/>
              </a:rPr>
              <a:t>坐标及幅度值</a:t>
            </a:r>
            <a:r>
              <a:rPr lang="zh-CN" altLang="en-US" b="0" dirty="0" smtClean="0">
                <a:latin typeface="微软雅黑" panose="020B0503020204020204" pitchFamily="34" charset="-122"/>
                <a:ea typeface="微软雅黑" panose="020B0503020204020204" pitchFamily="34" charset="-122"/>
              </a:rPr>
              <a:t>都是</a:t>
            </a:r>
            <a:r>
              <a:rPr lang="zh-CN" altLang="en-US" b="0" dirty="0">
                <a:latin typeface="微软雅黑" panose="020B0503020204020204" pitchFamily="34" charset="-122"/>
                <a:ea typeface="微软雅黑" panose="020B0503020204020204" pitchFamily="34" charset="-122"/>
              </a:rPr>
              <a:t>连续的</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为把它转换成数字形式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需要在坐标和幅度上分别进行采样操作。</a:t>
            </a:r>
            <a:r>
              <a:rPr lang="zh-CN" altLang="en-US" b="0" dirty="0" smtClean="0">
                <a:latin typeface="微软雅黑" panose="020B0503020204020204" pitchFamily="34" charset="-122"/>
                <a:ea typeface="微软雅黑" panose="020B0503020204020204" pitchFamily="34" charset="-122"/>
              </a:rPr>
              <a:t>数字化</a:t>
            </a:r>
            <a:r>
              <a:rPr lang="zh-CN" altLang="en-US" b="0" dirty="0">
                <a:latin typeface="微软雅黑" panose="020B0503020204020204" pitchFamily="34" charset="-122"/>
                <a:ea typeface="微软雅黑" panose="020B0503020204020204" pitchFamily="34" charset="-122"/>
              </a:rPr>
              <a:t>坐标值称为采样</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包括空间釆样和时间采样</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而数字化幅度值则称为量化</a:t>
            </a:r>
            <a:r>
              <a:rPr lang="zh-CN" altLang="en-US" b="0" dirty="0" smtClean="0">
                <a:latin typeface="微软雅黑" panose="020B0503020204020204" pitchFamily="34" charset="-122"/>
                <a:ea typeface="微软雅黑" panose="020B0503020204020204" pitchFamily="34" charset="-122"/>
              </a:rPr>
              <a:t>。</a:t>
            </a:r>
            <a:endParaRPr lang="zh-CN" altLang="en-US" b="0"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18</a:t>
            </a:fld>
            <a:endParaRPr lang="en-US" altLang="zh-CN" sz="1400"/>
          </a:p>
        </p:txBody>
      </p:sp>
    </p:spTree>
    <p:extLst>
      <p:ext uri="{BB962C8B-B14F-4D97-AF65-F5344CB8AC3E}">
        <p14:creationId xmlns:p14="http://schemas.microsoft.com/office/powerpoint/2010/main" val="38257820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79512" y="1052736"/>
            <a:ext cx="8728522" cy="2477601"/>
          </a:xfrm>
          <a:prstGeom prst="rect">
            <a:avLst/>
          </a:prstGeom>
        </p:spPr>
        <p:txBody>
          <a:bodyPr wrap="square">
            <a:spAutoFit/>
          </a:bodyPr>
          <a:lstStyle/>
          <a:p>
            <a:pPr indent="450850">
              <a:lnSpc>
                <a:spcPct val="150000"/>
              </a:lnSpc>
              <a:spcAft>
                <a:spcPts val="1200"/>
              </a:spcAft>
            </a:pPr>
            <a:r>
              <a:rPr lang="zh-CN" altLang="en-US" dirty="0" smtClean="0">
                <a:latin typeface="微软雅黑" panose="020B0503020204020204" pitchFamily="34" charset="-122"/>
                <a:ea typeface="微软雅黑" panose="020B0503020204020204" pitchFamily="34" charset="-122"/>
              </a:rPr>
              <a:t>釆</a:t>
            </a:r>
            <a:r>
              <a:rPr lang="zh-CN" altLang="en-US" dirty="0">
                <a:latin typeface="微软雅黑" panose="020B0503020204020204" pitchFamily="34" charset="-122"/>
                <a:ea typeface="微软雅黑" panose="020B0503020204020204" pitchFamily="34" charset="-122"/>
              </a:rPr>
              <a:t>样与量化</a:t>
            </a:r>
          </a:p>
          <a:p>
            <a:pPr indent="450850">
              <a:lnSpc>
                <a:spcPct val="150000"/>
              </a:lnSpc>
              <a:spcAft>
                <a:spcPts val="1200"/>
              </a:spcAft>
            </a:pPr>
            <a:r>
              <a:rPr lang="zh-CN" altLang="en-US" b="0" dirty="0" smtClean="0">
                <a:latin typeface="微软雅黑" panose="020B0503020204020204" pitchFamily="34" charset="-122"/>
                <a:ea typeface="微软雅黑" panose="020B0503020204020204" pitchFamily="34" charset="-122"/>
              </a:rPr>
              <a:t>经过</a:t>
            </a:r>
            <a:r>
              <a:rPr lang="zh-CN" altLang="en-US" b="0" dirty="0">
                <a:latin typeface="微软雅黑" panose="020B0503020204020204" pitchFamily="34" charset="-122"/>
                <a:ea typeface="微软雅黑" panose="020B0503020204020204" pitchFamily="34" charset="-122"/>
              </a:rPr>
              <a:t>釆样和量化后的数字图像可以表示为</a:t>
            </a:r>
            <a:r>
              <a:rPr lang="en-US" altLang="zh-CN" b="0" dirty="0">
                <a:latin typeface="微软雅黑" panose="020B0503020204020204" pitchFamily="34" charset="-122"/>
                <a:ea typeface="微软雅黑" panose="020B0503020204020204" pitchFamily="34" charset="-122"/>
              </a:rPr>
              <a:t>M</a:t>
            </a:r>
            <a:r>
              <a:rPr lang="zh-CN" altLang="en-US" b="0" dirty="0">
                <a:latin typeface="微软雅黑" panose="020B0503020204020204" pitchFamily="34" charset="-122"/>
                <a:ea typeface="微软雅黑" panose="020B0503020204020204" pitchFamily="34" charset="-122"/>
              </a:rPr>
              <a:t>行</a:t>
            </a:r>
            <a:r>
              <a:rPr lang="en-US" altLang="zh-CN" b="0" dirty="0">
                <a:latin typeface="微软雅黑" panose="020B0503020204020204" pitchFamily="34" charset="-122"/>
                <a:ea typeface="微软雅黑" panose="020B0503020204020204" pitchFamily="34" charset="-122"/>
              </a:rPr>
              <a:t>N</a:t>
            </a:r>
            <a:r>
              <a:rPr lang="zh-CN" altLang="en-US" b="0" dirty="0">
                <a:latin typeface="微软雅黑" panose="020B0503020204020204" pitchFamily="34" charset="-122"/>
                <a:ea typeface="微软雅黑" panose="020B0503020204020204" pitchFamily="34" charset="-122"/>
              </a:rPr>
              <a:t>列</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假设离散灰度级是等</a:t>
            </a:r>
            <a:r>
              <a:rPr lang="zh-CN" altLang="en-US" b="0" dirty="0" smtClean="0">
                <a:latin typeface="微软雅黑" panose="020B0503020204020204" pitchFamily="34" charset="-122"/>
                <a:ea typeface="微软雅黑" panose="020B0503020204020204" pitchFamily="34" charset="-122"/>
              </a:rPr>
              <a:t>间隔</a:t>
            </a:r>
            <a:endParaRPr lang="zh-CN" altLang="en-US" b="0"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的</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并且是区间</a:t>
            </a:r>
            <a:r>
              <a:rPr lang="en-US" altLang="zh-CN" b="0" dirty="0">
                <a:latin typeface="微软雅黑" panose="020B0503020204020204" pitchFamily="34" charset="-122"/>
                <a:ea typeface="微软雅黑" panose="020B0503020204020204" pitchFamily="34" charset="-122"/>
              </a:rPr>
              <a:t>[0,L-1]</a:t>
            </a:r>
            <a:r>
              <a:rPr lang="zh-CN" altLang="en-US" b="0" dirty="0">
                <a:latin typeface="微软雅黑" panose="020B0503020204020204" pitchFamily="34" charset="-122"/>
                <a:ea typeface="微软雅黑" panose="020B0503020204020204" pitchFamily="34" charset="-122"/>
              </a:rPr>
              <a:t>内的整数</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离散灰度级</a:t>
            </a:r>
            <a:r>
              <a:rPr lang="en-US" altLang="zh-CN" b="0" dirty="0">
                <a:latin typeface="微软雅黑" panose="020B0503020204020204" pitchFamily="34" charset="-122"/>
                <a:ea typeface="微软雅黑" panose="020B0503020204020204" pitchFamily="34" charset="-122"/>
              </a:rPr>
              <a:t>L</a:t>
            </a:r>
            <a:r>
              <a:rPr lang="zh-CN" altLang="en-US" b="0" dirty="0">
                <a:latin typeface="微软雅黑" panose="020B0503020204020204" pitchFamily="34" charset="-122"/>
                <a:ea typeface="微软雅黑" panose="020B0503020204020204" pitchFamily="34" charset="-122"/>
              </a:rPr>
              <a:t>定义为</a:t>
            </a:r>
            <a:r>
              <a:rPr lang="en-US" altLang="zh-CN" b="0" dirty="0">
                <a:latin typeface="微软雅黑" panose="020B0503020204020204" pitchFamily="34" charset="-122"/>
                <a:ea typeface="微软雅黑" panose="020B0503020204020204" pitchFamily="34" charset="-122"/>
              </a:rPr>
              <a:t>L=2k,</a:t>
            </a:r>
            <a:r>
              <a:rPr lang="zh-CN" altLang="en-US" b="0" dirty="0">
                <a:latin typeface="微软雅黑" panose="020B0503020204020204" pitchFamily="34" charset="-122"/>
                <a:ea typeface="微软雅黑" panose="020B0503020204020204" pitchFamily="34" charset="-122"/>
              </a:rPr>
              <a:t>存储数字图像</a:t>
            </a:r>
            <a:r>
              <a:rPr lang="zh-CN" altLang="en-US" b="0" dirty="0" smtClean="0">
                <a:latin typeface="微软雅黑" panose="020B0503020204020204" pitchFamily="34" charset="-122"/>
                <a:ea typeface="微软雅黑" panose="020B0503020204020204" pitchFamily="34" charset="-122"/>
              </a:rPr>
              <a:t>所需</a:t>
            </a:r>
            <a:r>
              <a:rPr lang="zh-CN" altLang="en-US" b="0" dirty="0">
                <a:latin typeface="微软雅黑" panose="020B0503020204020204" pitchFamily="34" charset="-122"/>
                <a:ea typeface="微软雅黑" panose="020B0503020204020204" pitchFamily="34" charset="-122"/>
              </a:rPr>
              <a:t>比特数</a:t>
            </a:r>
            <a:r>
              <a:rPr lang="en-US" altLang="zh-CN" b="0" dirty="0">
                <a:latin typeface="微软雅黑" panose="020B0503020204020204" pitchFamily="34" charset="-122"/>
                <a:ea typeface="微软雅黑" panose="020B0503020204020204" pitchFamily="34" charset="-122"/>
              </a:rPr>
              <a:t>B=M&gt;&lt;N&gt;&lt;k</a:t>
            </a:r>
            <a:r>
              <a:rPr lang="zh-CN" altLang="en-US" b="0" dirty="0">
                <a:latin typeface="微软雅黑" panose="020B0503020204020204" pitchFamily="34" charset="-122"/>
                <a:ea typeface="微软雅黑" panose="020B0503020204020204" pitchFamily="34" charset="-122"/>
              </a:rPr>
              <a:t>。当一幅图像有</a:t>
            </a:r>
            <a:r>
              <a:rPr lang="en-US" altLang="zh-CN" b="0" dirty="0">
                <a:latin typeface="微软雅黑" panose="020B0503020204020204" pitchFamily="34" charset="-122"/>
                <a:ea typeface="微软雅黑" panose="020B0503020204020204" pitchFamily="34" charset="-122"/>
              </a:rPr>
              <a:t>2k</a:t>
            </a:r>
            <a:r>
              <a:rPr lang="zh-CN" altLang="en-US" b="0" dirty="0">
                <a:latin typeface="微软雅黑" panose="020B0503020204020204" pitchFamily="34" charset="-122"/>
                <a:ea typeface="微软雅黑" panose="020B0503020204020204" pitchFamily="34" charset="-122"/>
              </a:rPr>
              <a:t>灰度级时</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通常称该图像是</a:t>
            </a:r>
            <a:r>
              <a:rPr lang="en-US" altLang="zh-CN" b="0" dirty="0" err="1">
                <a:latin typeface="微软雅黑" panose="020B0503020204020204" pitchFamily="34" charset="-122"/>
                <a:ea typeface="微软雅黑" panose="020B0503020204020204" pitchFamily="34" charset="-122"/>
              </a:rPr>
              <a:t>kbit</a:t>
            </a:r>
            <a:r>
              <a:rPr lang="zh-CN" altLang="en-US" b="0" dirty="0">
                <a:latin typeface="微软雅黑" panose="020B0503020204020204" pitchFamily="34" charset="-122"/>
                <a:ea typeface="微软雅黑" panose="020B0503020204020204" pitchFamily="34" charset="-122"/>
              </a:rPr>
              <a:t>图像</a:t>
            </a:r>
            <a:r>
              <a:rPr lang="zh-CN" altLang="en-US" b="0" dirty="0" smtClean="0">
                <a:latin typeface="微软雅黑" panose="020B0503020204020204" pitchFamily="34" charset="-122"/>
                <a:ea typeface="微软雅黑" panose="020B0503020204020204" pitchFamily="34" charset="-122"/>
              </a:rPr>
              <a:t>。例如</a:t>
            </a:r>
            <a:r>
              <a:rPr lang="zh-CN" altLang="en-US" b="0" dirty="0">
                <a:latin typeface="微软雅黑" panose="020B0503020204020204" pitchFamily="34" charset="-122"/>
                <a:ea typeface="微软雅黑" panose="020B0503020204020204" pitchFamily="34" charset="-122"/>
              </a:rPr>
              <a:t>一幅灰度图像通常使用</a:t>
            </a:r>
            <a:r>
              <a:rPr lang="en-US" altLang="zh-CN" b="0" dirty="0">
                <a:latin typeface="微软雅黑" panose="020B0503020204020204" pitchFamily="34" charset="-122"/>
                <a:ea typeface="微软雅黑" panose="020B0503020204020204" pitchFamily="34" charset="-122"/>
              </a:rPr>
              <a:t>256</a:t>
            </a:r>
            <a:r>
              <a:rPr lang="zh-CN" altLang="en-US" b="0" dirty="0">
                <a:latin typeface="微软雅黑" panose="020B0503020204020204" pitchFamily="34" charset="-122"/>
                <a:ea typeface="微软雅黑" panose="020B0503020204020204" pitchFamily="34" charset="-122"/>
              </a:rPr>
              <a:t>个灰度级表示</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也称其为</a:t>
            </a:r>
            <a:r>
              <a:rPr lang="en-US" altLang="zh-CN" b="0" dirty="0">
                <a:latin typeface="微软雅黑" panose="020B0503020204020204" pitchFamily="34" charset="-122"/>
                <a:ea typeface="微软雅黑" panose="020B0503020204020204" pitchFamily="34" charset="-122"/>
              </a:rPr>
              <a:t>8bit</a:t>
            </a:r>
            <a:r>
              <a:rPr lang="zh-CN" altLang="en-US" b="0" dirty="0">
                <a:latin typeface="微软雅黑" panose="020B0503020204020204" pitchFamily="34" charset="-122"/>
                <a:ea typeface="微软雅黑" panose="020B0503020204020204" pitchFamily="34" charset="-122"/>
              </a:rPr>
              <a:t>图像。</a:t>
            </a: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19</a:t>
            </a:fld>
            <a:endParaRPr lang="en-US" altLang="zh-CN" sz="1400"/>
          </a:p>
        </p:txBody>
      </p:sp>
    </p:spTree>
    <p:extLst>
      <p:ext uri="{BB962C8B-B14F-4D97-AF65-F5344CB8AC3E}">
        <p14:creationId xmlns:p14="http://schemas.microsoft.com/office/powerpoint/2010/main" val="21612042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bwMode="auto">
          <a:xfrm>
            <a:off x="579727" y="1628800"/>
            <a:ext cx="6264696" cy="648072"/>
          </a:xfrm>
          <a:prstGeom prst="roundRect">
            <a:avLst/>
          </a:prstGeom>
          <a:solidFill>
            <a:srgbClr val="FFC000"/>
          </a:solidFill>
          <a:ln w="9525"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Arial" charset="0"/>
              <a:ea typeface="宋体" pitchFamily="2" charset="-122"/>
            </a:endParaRPr>
          </a:p>
        </p:txBody>
      </p:sp>
      <p:sp>
        <p:nvSpPr>
          <p:cNvPr id="2" name="标题 1"/>
          <p:cNvSpPr>
            <a:spLocks noGrp="1"/>
          </p:cNvSpPr>
          <p:nvPr>
            <p:ph type="title"/>
          </p:nvPr>
        </p:nvSpPr>
        <p:spPr/>
        <p:txBody>
          <a:bodyPr/>
          <a:lstStyle/>
          <a:p>
            <a:r>
              <a:rPr lang="en-US" altLang="zh-CN" dirty="0" smtClean="0">
                <a:latin typeface="微软雅黑" pitchFamily="34" charset="-122"/>
                <a:ea typeface="微软雅黑" pitchFamily="34" charset="-122"/>
              </a:rPr>
              <a:t>Agent</a:t>
            </a:r>
            <a:endParaRPr lang="zh-CN" altLang="en-US" dirty="0">
              <a:latin typeface="微软雅黑" pitchFamily="34" charset="-122"/>
              <a:ea typeface="微软雅黑" pitchFamily="34" charset="-122"/>
            </a:endParaRPr>
          </a:p>
        </p:txBody>
      </p:sp>
      <p:sp>
        <p:nvSpPr>
          <p:cNvPr id="6" name="TextBox 5"/>
          <p:cNvSpPr txBox="1"/>
          <p:nvPr/>
        </p:nvSpPr>
        <p:spPr>
          <a:xfrm>
            <a:off x="971600" y="2420888"/>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的关键</a:t>
            </a:r>
            <a:r>
              <a:rPr lang="zh-CN" altLang="en-US" sz="2800" dirty="0">
                <a:solidFill>
                  <a:srgbClr val="C00000"/>
                </a:solidFill>
                <a:latin typeface="微软雅黑" panose="020B0503020204020204" pitchFamily="34" charset="-122"/>
                <a:ea typeface="微软雅黑" panose="020B0503020204020204" pitchFamily="34" charset="-122"/>
              </a:rPr>
              <a:t>技术</a:t>
            </a:r>
          </a:p>
        </p:txBody>
      </p:sp>
      <p:sp>
        <p:nvSpPr>
          <p:cNvPr id="8" name="TextBox 7"/>
          <p:cNvSpPr txBox="1"/>
          <p:nvPr/>
        </p:nvSpPr>
        <p:spPr>
          <a:xfrm>
            <a:off x="971600" y="321297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编码能力对比</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971600" y="393305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的产品实现及通用测试</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971600" y="4653136"/>
            <a:ext cx="6120680" cy="523220"/>
          </a:xfrm>
          <a:prstGeom prst="rect">
            <a:avLst/>
          </a:prstGeom>
          <a:noFill/>
        </p:spPr>
        <p:txBody>
          <a:bodyPr wrap="square" rtlCol="0">
            <a:spAutoFit/>
          </a:bodyPr>
          <a:lstStyle/>
          <a:p>
            <a:pPr marL="285750" indent="-285750">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en-US" altLang="zh-CN" sz="2800" dirty="0">
                <a:solidFill>
                  <a:srgbClr val="C00000"/>
                </a:solidFill>
                <a:latin typeface="微软雅黑" panose="020B0503020204020204" pitchFamily="34" charset="-122"/>
                <a:ea typeface="微软雅黑" panose="020B0503020204020204" pitchFamily="34" charset="-122"/>
              </a:rPr>
              <a:t>H.265</a:t>
            </a:r>
            <a:r>
              <a:rPr lang="zh-CN" altLang="en-US" sz="2800" dirty="0">
                <a:solidFill>
                  <a:srgbClr val="C00000"/>
                </a:solidFill>
                <a:latin typeface="微软雅黑" panose="020B0503020204020204" pitchFamily="34" charset="-122"/>
                <a:ea typeface="微软雅黑" panose="020B0503020204020204" pitchFamily="34" charset="-122"/>
              </a:rPr>
              <a:t>与</a:t>
            </a:r>
            <a:r>
              <a:rPr lang="en-US" altLang="zh-CN" sz="2800" dirty="0">
                <a:solidFill>
                  <a:srgbClr val="C00000"/>
                </a:solidFill>
                <a:latin typeface="微软雅黑" panose="020B0503020204020204" pitchFamily="34" charset="-122"/>
                <a:ea typeface="微软雅黑" panose="020B0503020204020204" pitchFamily="34" charset="-122"/>
              </a:rPr>
              <a:t>4K</a:t>
            </a:r>
            <a:r>
              <a:rPr lang="zh-CN" altLang="en-US" sz="2800" dirty="0">
                <a:solidFill>
                  <a:srgbClr val="C00000"/>
                </a:solidFill>
                <a:latin typeface="微软雅黑" panose="020B0503020204020204" pitchFamily="34" charset="-122"/>
                <a:ea typeface="微软雅黑" panose="020B0503020204020204" pitchFamily="34" charset="-122"/>
              </a:rPr>
              <a:t>视频</a:t>
            </a:r>
          </a:p>
        </p:txBody>
      </p:sp>
      <p:sp>
        <p:nvSpPr>
          <p:cNvPr id="11"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2</a:t>
            </a:fld>
            <a:endParaRPr lang="en-US" altLang="zh-CN" dirty="0"/>
          </a:p>
        </p:txBody>
      </p:sp>
      <p:sp>
        <p:nvSpPr>
          <p:cNvPr id="12" name="TextBox 11"/>
          <p:cNvSpPr txBox="1"/>
          <p:nvPr/>
        </p:nvSpPr>
        <p:spPr>
          <a:xfrm>
            <a:off x="971600" y="537321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zh-CN" altLang="en-US" sz="2800" dirty="0" smtClean="0">
                <a:solidFill>
                  <a:srgbClr val="C00000"/>
                </a:solidFill>
                <a:latin typeface="微软雅黑" panose="020B0503020204020204" pitchFamily="34" charset="-122"/>
                <a:ea typeface="微软雅黑" panose="020B0503020204020204" pitchFamily="34" charset="-122"/>
              </a:rPr>
              <a:t>项目情况</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971600" y="1628800"/>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zh-CN" altLang="en-US" sz="2800" dirty="0" smtClean="0">
                <a:solidFill>
                  <a:srgbClr val="C00000"/>
                </a:solidFill>
                <a:latin typeface="微软雅黑" panose="020B0503020204020204" pitchFamily="34" charset="-122"/>
                <a:ea typeface="微软雅黑" panose="020B0503020204020204" pitchFamily="34" charset="-122"/>
              </a:rPr>
              <a:t>  研究背景</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01203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836712"/>
            <a:ext cx="8728522" cy="7248138"/>
          </a:xfrm>
          <a:prstGeom prst="rect">
            <a:avLst/>
          </a:prstGeom>
        </p:spPr>
        <p:txBody>
          <a:bodyPr wrap="square">
            <a:spAutoFit/>
          </a:bodyPr>
          <a:lstStyle/>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颜色空间</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灰度图像仅有空间采样点的亮度信息</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因而只需要采用一个数值即可表示</a:t>
            </a:r>
            <a:r>
              <a:rPr lang="zh-CN" altLang="en-US" b="0" dirty="0" smtClean="0">
                <a:latin typeface="微软雅黑" panose="020B0503020204020204" pitchFamily="34" charset="-122"/>
                <a:ea typeface="微软雅黑" panose="020B0503020204020204" pitchFamily="34" charset="-122"/>
              </a:rPr>
              <a:t>。而</a:t>
            </a:r>
            <a:r>
              <a:rPr lang="zh-CN" altLang="en-US" b="0" dirty="0">
                <a:latin typeface="微软雅黑" panose="020B0503020204020204" pitchFamily="34" charset="-122"/>
                <a:ea typeface="微软雅黑" panose="020B0503020204020204" pitchFamily="34" charset="-122"/>
              </a:rPr>
              <a:t>对于彩色图像来说</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其表示要更为复杂</a:t>
            </a:r>
            <a:r>
              <a:rPr lang="zh-CN" altLang="en-US" b="0" dirty="0" smtClean="0">
                <a:latin typeface="微软雅黑" panose="020B0503020204020204" pitchFamily="34" charset="-122"/>
                <a:ea typeface="微软雅黑" panose="020B0503020204020204" pitchFamily="34" charset="-122"/>
              </a:rPr>
              <a:t>。在</a:t>
            </a:r>
            <a:r>
              <a:rPr lang="zh-CN" altLang="en-US" b="0" dirty="0">
                <a:latin typeface="微软雅黑" panose="020B0503020204020204" pitchFamily="34" charset="-122"/>
                <a:ea typeface="微软雅黑" panose="020B0503020204020204" pitchFamily="34" charset="-122"/>
              </a:rPr>
              <a:t>视频信号的处理中最为常用的颜色空间是</a:t>
            </a:r>
            <a:r>
              <a:rPr lang="en-US" altLang="zh-CN" b="0" dirty="0">
                <a:latin typeface="微软雅黑" panose="020B0503020204020204" pitchFamily="34" charset="-122"/>
                <a:ea typeface="微软雅黑" panose="020B0503020204020204" pitchFamily="34" charset="-122"/>
              </a:rPr>
              <a:t>RGB</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YUV</a:t>
            </a:r>
            <a:r>
              <a:rPr lang="zh-CN" altLang="en-US" b="0" dirty="0">
                <a:latin typeface="微软雅黑" panose="020B0503020204020204" pitchFamily="34" charset="-122"/>
                <a:ea typeface="微软雅黑" panose="020B0503020204020204" pitchFamily="34" charset="-122"/>
              </a:rPr>
              <a:t>和</a:t>
            </a:r>
            <a:r>
              <a:rPr lang="en-US" altLang="zh-CN" b="0" dirty="0" err="1">
                <a:latin typeface="微软雅黑" panose="020B0503020204020204" pitchFamily="34" charset="-122"/>
                <a:ea typeface="微软雅黑" panose="020B0503020204020204" pitchFamily="34" charset="-122"/>
              </a:rPr>
              <a:t>YCbCr</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RGB</a:t>
            </a:r>
            <a:r>
              <a:rPr lang="zh-CN" altLang="en-US" b="0" dirty="0">
                <a:latin typeface="微软雅黑" panose="020B0503020204020204" pitchFamily="34" charset="-122"/>
                <a:ea typeface="微软雅黑" panose="020B0503020204020204" pitchFamily="34" charset="-122"/>
              </a:rPr>
              <a:t>空间将所有颜色都表示为</a:t>
            </a:r>
            <a:r>
              <a:rPr lang="en-US" altLang="zh-CN" b="0" dirty="0">
                <a:latin typeface="微软雅黑" panose="020B0503020204020204" pitchFamily="34" charset="-122"/>
                <a:ea typeface="微软雅黑" panose="020B0503020204020204" pitchFamily="34" charset="-122"/>
              </a:rPr>
              <a:t>3</a:t>
            </a:r>
            <a:r>
              <a:rPr lang="zh-CN" altLang="en-US" b="0" dirty="0">
                <a:latin typeface="微软雅黑" panose="020B0503020204020204" pitchFamily="34" charset="-122"/>
                <a:ea typeface="微软雅黑" panose="020B0503020204020204" pitchFamily="34" charset="-122"/>
              </a:rPr>
              <a:t>个基本颜色</a:t>
            </a:r>
            <a:r>
              <a:rPr lang="en-US" altLang="zh-CN" b="0" dirty="0">
                <a:latin typeface="微软雅黑" panose="020B0503020204020204" pitchFamily="34" charset="-122"/>
                <a:ea typeface="微软雅黑" panose="020B0503020204020204" pitchFamily="34" charset="-122"/>
              </a:rPr>
              <a:t>R (</a:t>
            </a:r>
            <a:r>
              <a:rPr lang="zh-CN" altLang="en-US" b="0" dirty="0">
                <a:latin typeface="微软雅黑" panose="020B0503020204020204" pitchFamily="34" charset="-122"/>
                <a:ea typeface="微软雅黑" panose="020B0503020204020204" pitchFamily="34" charset="-122"/>
              </a:rPr>
              <a:t>红色</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G (</a:t>
            </a:r>
            <a:r>
              <a:rPr lang="zh-CN" altLang="en-US" b="0" dirty="0">
                <a:latin typeface="微软雅黑" panose="020B0503020204020204" pitchFamily="34" charset="-122"/>
                <a:ea typeface="微软雅黑" panose="020B0503020204020204" pitchFamily="34" charset="-122"/>
              </a:rPr>
              <a:t>绿色</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B (</a:t>
            </a:r>
            <a:r>
              <a:rPr lang="zh-CN" altLang="en-US" b="0" dirty="0">
                <a:latin typeface="微软雅黑" panose="020B0503020204020204" pitchFamily="34" charset="-122"/>
                <a:ea typeface="微软雅黑" panose="020B0503020204020204" pitchFamily="34" charset="-122"/>
              </a:rPr>
              <a:t>蓝色</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不同强度的组合。在计算机系统中</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三种颜色的取值范围通常为</a:t>
            </a:r>
            <a:r>
              <a:rPr lang="en-US" altLang="zh-CN" b="0" dirty="0">
                <a:latin typeface="微软雅黑" panose="020B0503020204020204" pitchFamily="34" charset="-122"/>
                <a:ea typeface="微软雅黑" panose="020B0503020204020204" pitchFamily="34" charset="-122"/>
              </a:rPr>
              <a:t>[0,255],</a:t>
            </a:r>
            <a:r>
              <a:rPr lang="zh-CN" altLang="en-US" b="0" dirty="0">
                <a:latin typeface="微软雅黑" panose="020B0503020204020204" pitchFamily="34" charset="-122"/>
                <a:ea typeface="微软雅黑" panose="020B0503020204020204" pitchFamily="34" charset="-122"/>
              </a:rPr>
              <a:t>各需要</a:t>
            </a:r>
            <a:r>
              <a:rPr lang="en-US" altLang="zh-CN" b="0" dirty="0">
                <a:latin typeface="微软雅黑" panose="020B0503020204020204" pitchFamily="34" charset="-122"/>
                <a:ea typeface="微软雅黑" panose="020B0503020204020204" pitchFamily="34" charset="-122"/>
              </a:rPr>
              <a:t>8</a:t>
            </a:r>
            <a:r>
              <a:rPr lang="zh-CN" altLang="en-US" b="0" dirty="0">
                <a:latin typeface="微软雅黑" panose="020B0503020204020204" pitchFamily="34" charset="-122"/>
                <a:ea typeface="微软雅黑" panose="020B0503020204020204" pitchFamily="34" charset="-122"/>
              </a:rPr>
              <a:t>比特来表示</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因此在</a:t>
            </a:r>
            <a:r>
              <a:rPr lang="en-US" altLang="zh-CN" b="0" dirty="0">
                <a:latin typeface="微软雅黑" panose="020B0503020204020204" pitchFamily="34" charset="-122"/>
                <a:ea typeface="微软雅黑" panose="020B0503020204020204" pitchFamily="34" charset="-122"/>
              </a:rPr>
              <a:t>RGB</a:t>
            </a:r>
            <a:r>
              <a:rPr lang="zh-CN" altLang="en-US" b="0" dirty="0">
                <a:latin typeface="微软雅黑" panose="020B0503020204020204" pitchFamily="34" charset="-122"/>
                <a:ea typeface="微软雅黑" panose="020B0503020204020204" pitchFamily="34" charset="-122"/>
              </a:rPr>
              <a:t>颜色空间中</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一个采样点需要</a:t>
            </a:r>
            <a:r>
              <a:rPr lang="en-US" altLang="zh-CN" b="0" dirty="0">
                <a:latin typeface="微软雅黑" panose="020B0503020204020204" pitchFamily="34" charset="-122"/>
                <a:ea typeface="微软雅黑" panose="020B0503020204020204" pitchFamily="34" charset="-122"/>
              </a:rPr>
              <a:t>24</a:t>
            </a:r>
            <a:r>
              <a:rPr lang="zh-CN" altLang="en-US" b="0" dirty="0">
                <a:latin typeface="微软雅黑" panose="020B0503020204020204" pitchFamily="34" charset="-122"/>
                <a:ea typeface="微软雅黑" panose="020B0503020204020204" pitchFamily="34" charset="-122"/>
              </a:rPr>
              <a:t>比特的存储空间。而</a:t>
            </a:r>
            <a:r>
              <a:rPr lang="en-US" altLang="zh-CN" b="0" dirty="0">
                <a:latin typeface="微软雅黑" panose="020B0503020204020204" pitchFamily="34" charset="-122"/>
                <a:ea typeface="微软雅黑" panose="020B0503020204020204" pitchFamily="34" charset="-122"/>
              </a:rPr>
              <a:t>YUV</a:t>
            </a:r>
            <a:r>
              <a:rPr lang="zh-CN" altLang="en-US" b="0" dirty="0">
                <a:latin typeface="微软雅黑" panose="020B0503020204020204" pitchFamily="34" charset="-122"/>
                <a:ea typeface="微软雅黑" panose="020B0503020204020204" pitchFamily="34" charset="-122"/>
              </a:rPr>
              <a:t>和</a:t>
            </a:r>
            <a:r>
              <a:rPr lang="en-US" altLang="zh-CN" b="0" dirty="0" err="1">
                <a:latin typeface="微软雅黑" panose="020B0503020204020204" pitchFamily="34" charset="-122"/>
                <a:ea typeface="微软雅黑" panose="020B0503020204020204" pitchFamily="34" charset="-122"/>
              </a:rPr>
              <a:t>YCbCr</a:t>
            </a:r>
            <a:r>
              <a:rPr lang="zh-CN" altLang="en-US" b="0" dirty="0">
                <a:latin typeface="微软雅黑" panose="020B0503020204020204" pitchFamily="34" charset="-122"/>
                <a:ea typeface="微软雅黑" panose="020B0503020204020204" pitchFamily="34" charset="-122"/>
              </a:rPr>
              <a:t>是在数字视频信号处理中最常釆用的一种颜色表示方法。以</a:t>
            </a:r>
            <a:r>
              <a:rPr lang="en-US" altLang="zh-CN" b="0" dirty="0">
                <a:latin typeface="微软雅黑" panose="020B0503020204020204" pitchFamily="34" charset="-122"/>
                <a:ea typeface="微软雅黑" panose="020B0503020204020204" pitchFamily="34" charset="-122"/>
              </a:rPr>
              <a:t>YUV</a:t>
            </a:r>
            <a:r>
              <a:rPr lang="zh-CN" altLang="en-US" b="0" dirty="0">
                <a:latin typeface="微软雅黑" panose="020B0503020204020204" pitchFamily="34" charset="-122"/>
                <a:ea typeface="微软雅黑" panose="020B0503020204020204" pitchFamily="34" charset="-122"/>
              </a:rPr>
              <a:t>模型为例</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其中</a:t>
            </a:r>
            <a:r>
              <a:rPr lang="en-US" altLang="zh-CN" b="0" dirty="0">
                <a:latin typeface="微软雅黑" panose="020B0503020204020204" pitchFamily="34" charset="-122"/>
                <a:ea typeface="微软雅黑" panose="020B0503020204020204" pitchFamily="34" charset="-122"/>
              </a:rPr>
              <a:t>Y</a:t>
            </a:r>
            <a:r>
              <a:rPr lang="zh-CN" altLang="en-US" b="0" dirty="0">
                <a:latin typeface="微软雅黑" panose="020B0503020204020204" pitchFamily="34" charset="-122"/>
                <a:ea typeface="微软雅黑" panose="020B0503020204020204" pitchFamily="34" charset="-122"/>
              </a:rPr>
              <a:t>表示亮度</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也就是</a:t>
            </a:r>
            <a:r>
              <a:rPr lang="zh-CN" altLang="en-US" b="0" dirty="0" smtClean="0">
                <a:latin typeface="微软雅黑" panose="020B0503020204020204" pitchFamily="34" charset="-122"/>
                <a:ea typeface="微软雅黑" panose="020B0503020204020204" pitchFamily="34" charset="-122"/>
              </a:rPr>
              <a:t>灰度值</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而</a:t>
            </a:r>
            <a:r>
              <a:rPr lang="en-US" altLang="zh-CN" b="0" dirty="0">
                <a:latin typeface="微软雅黑" panose="020B0503020204020204" pitchFamily="34" charset="-122"/>
                <a:ea typeface="微软雅黑" panose="020B0503020204020204" pitchFamily="34" charset="-122"/>
              </a:rPr>
              <a:t>U</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V</a:t>
            </a:r>
            <a:r>
              <a:rPr lang="zh-CN" altLang="en-US" b="0" dirty="0">
                <a:latin typeface="微软雅黑" panose="020B0503020204020204" pitchFamily="34" charset="-122"/>
                <a:ea typeface="微软雅黑" panose="020B0503020204020204" pitchFamily="34" charset="-122"/>
              </a:rPr>
              <a:t>表示的则是色度</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用于描述图像的色彩及饱和度</a:t>
            </a:r>
            <a:r>
              <a:rPr lang="zh-CN" altLang="en-US" b="0" dirty="0" smtClean="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釆样格式</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考虑到人眼对色度信号的分辨能力较低</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为了降低图像数据量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通常对</a:t>
            </a:r>
            <a:r>
              <a:rPr lang="zh-CN" altLang="en-US" b="0" dirty="0" smtClean="0">
                <a:latin typeface="微软雅黑" panose="020B0503020204020204" pitchFamily="34" charset="-122"/>
                <a:ea typeface="微软雅黑" panose="020B0503020204020204" pitchFamily="34" charset="-122"/>
              </a:rPr>
              <a:t>色度信号</a:t>
            </a:r>
            <a:r>
              <a:rPr lang="zh-CN" altLang="en-US" b="0" dirty="0">
                <a:latin typeface="微软雅黑" panose="020B0503020204020204" pitchFamily="34" charset="-122"/>
                <a:ea typeface="微软雅黑" panose="020B0503020204020204" pitchFamily="34" charset="-122"/>
              </a:rPr>
              <a:t>釆用更低的釆样率</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此时依然可以保持较好的主观图像质量。通常存在</a:t>
            </a:r>
            <a:r>
              <a:rPr lang="zh-CN" altLang="en-US" b="0" dirty="0" smtClean="0">
                <a:latin typeface="微软雅黑" panose="020B0503020204020204" pitchFamily="34" charset="-122"/>
                <a:ea typeface="微软雅黑" panose="020B0503020204020204" pitchFamily="34" charset="-122"/>
              </a:rPr>
              <a:t>多种釆</a:t>
            </a:r>
            <a:r>
              <a:rPr lang="zh-CN" altLang="en-US" b="0" dirty="0">
                <a:latin typeface="微软雅黑" panose="020B0503020204020204" pitchFamily="34" charset="-122"/>
                <a:ea typeface="微软雅黑" panose="020B0503020204020204" pitchFamily="34" charset="-122"/>
              </a:rPr>
              <a:t>样方式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若使用</a:t>
            </a:r>
            <a:r>
              <a:rPr lang="en-US" altLang="zh-CN" b="0" dirty="0">
                <a:latin typeface="微软雅黑" panose="020B0503020204020204" pitchFamily="34" charset="-122"/>
                <a:ea typeface="微软雅黑" panose="020B0503020204020204" pitchFamily="34" charset="-122"/>
              </a:rPr>
              <a:t>Y:U:V</a:t>
            </a:r>
            <a:r>
              <a:rPr lang="zh-CN" altLang="en-US" b="0" dirty="0">
                <a:latin typeface="微软雅黑" panose="020B0503020204020204" pitchFamily="34" charset="-122"/>
                <a:ea typeface="微软雅黑" panose="020B0503020204020204" pitchFamily="34" charset="-122"/>
              </a:rPr>
              <a:t>的形式来表示</a:t>
            </a:r>
            <a:r>
              <a:rPr lang="en-US" altLang="zh-CN" b="0" dirty="0">
                <a:latin typeface="微软雅黑" panose="020B0503020204020204" pitchFamily="34" charset="-122"/>
                <a:ea typeface="微软雅黑" panose="020B0503020204020204" pitchFamily="34" charset="-122"/>
              </a:rPr>
              <a:t>YUV 3</a:t>
            </a:r>
            <a:r>
              <a:rPr lang="zh-CN" altLang="en-US" b="0" dirty="0">
                <a:latin typeface="微软雅黑" panose="020B0503020204020204" pitchFamily="34" charset="-122"/>
                <a:ea typeface="微软雅黑" panose="020B0503020204020204" pitchFamily="34" charset="-122"/>
              </a:rPr>
              <a:t>个分量的采样比例</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则数字</a:t>
            </a:r>
            <a:r>
              <a:rPr lang="zh-CN" altLang="en-US" b="0" dirty="0" smtClean="0">
                <a:latin typeface="微软雅黑" panose="020B0503020204020204" pitchFamily="34" charset="-122"/>
                <a:ea typeface="微软雅黑" panose="020B0503020204020204" pitchFamily="34" charset="-122"/>
              </a:rPr>
              <a:t>视频的</a:t>
            </a:r>
            <a:r>
              <a:rPr lang="zh-CN" altLang="en-US" b="0" dirty="0">
                <a:latin typeface="微软雅黑" panose="020B0503020204020204" pitchFamily="34" charset="-122"/>
                <a:ea typeface="微软雅黑" panose="020B0503020204020204" pitchFamily="34" charset="-122"/>
              </a:rPr>
              <a:t>釆样格式分别有</a:t>
            </a:r>
            <a:r>
              <a:rPr lang="en-US" altLang="zh-CN" b="0" dirty="0">
                <a:latin typeface="微软雅黑" panose="020B0503020204020204" pitchFamily="34" charset="-122"/>
                <a:ea typeface="微软雅黑" panose="020B0503020204020204" pitchFamily="34" charset="-122"/>
              </a:rPr>
              <a:t>4:4:4,4:2:2,4:2:0</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4:1:1</a:t>
            </a:r>
            <a:r>
              <a:rPr lang="zh-CN" altLang="en-US" b="0" dirty="0">
                <a:latin typeface="微软雅黑" panose="020B0503020204020204" pitchFamily="34" charset="-122"/>
                <a:ea typeface="微软雅黑" panose="020B0503020204020204" pitchFamily="34" charset="-122"/>
              </a:rPr>
              <a:t>等</a:t>
            </a: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20</a:t>
            </a:fld>
            <a:endParaRPr lang="en-US" altLang="zh-CN" sz="1400" dirty="0"/>
          </a:p>
        </p:txBody>
      </p:sp>
    </p:spTree>
    <p:extLst>
      <p:ext uri="{BB962C8B-B14F-4D97-AF65-F5344CB8AC3E}">
        <p14:creationId xmlns:p14="http://schemas.microsoft.com/office/powerpoint/2010/main" val="10602730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4293483"/>
          </a:xfrm>
          <a:prstGeom prst="rect">
            <a:avLst/>
          </a:prstGeom>
        </p:spPr>
        <p:txBody>
          <a:bodyPr wrap="square">
            <a:spAutoFit/>
          </a:bodyPr>
          <a:lstStyle/>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视频编解码技术</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频编解码技术是视频信号处理中的一项核心技术</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其目的就是针对给定</a:t>
            </a:r>
            <a:r>
              <a:rPr lang="zh-CN" altLang="en-US" b="0" dirty="0" smtClean="0">
                <a:latin typeface="微软雅黑" panose="020B0503020204020204" pitchFamily="34" charset="-122"/>
                <a:ea typeface="微软雅黑" panose="020B0503020204020204" pitchFamily="34" charset="-122"/>
              </a:rPr>
              <a:t>的视频</a:t>
            </a:r>
            <a:r>
              <a:rPr lang="zh-CN" altLang="en-US" b="0" dirty="0">
                <a:latin typeface="微软雅黑" panose="020B0503020204020204" pitchFamily="34" charset="-122"/>
                <a:ea typeface="微软雅黑" panose="020B0503020204020204" pitchFamily="34" charset="-122"/>
              </a:rPr>
              <a:t>序列</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在保证一定重构视频质量的前提下</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使用尽可能少的比特数对其</a:t>
            </a:r>
            <a:r>
              <a:rPr lang="zh-CN" altLang="en-US" b="0" dirty="0" smtClean="0">
                <a:latin typeface="微软雅黑" panose="020B0503020204020204" pitchFamily="34" charset="-122"/>
                <a:ea typeface="微软雅黑" panose="020B0503020204020204" pitchFamily="34" charset="-122"/>
              </a:rPr>
              <a:t>加以描述</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以利于存储和传输。虽然视频信息数据量巨大</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但是这些数据之间通常</a:t>
            </a:r>
            <a:r>
              <a:rPr lang="zh-CN" altLang="en-US" b="0" dirty="0" smtClean="0">
                <a:latin typeface="微软雅黑" panose="020B0503020204020204" pitchFamily="34" charset="-122"/>
                <a:ea typeface="微软雅黑" panose="020B0503020204020204" pitchFamily="34" charset="-122"/>
              </a:rPr>
              <a:t>是紧密</a:t>
            </a:r>
            <a:r>
              <a:rPr lang="zh-CN" altLang="en-US" b="0" dirty="0">
                <a:latin typeface="微软雅黑" panose="020B0503020204020204" pitchFamily="34" charset="-122"/>
                <a:ea typeface="微软雅黑" panose="020B0503020204020204" pitchFamily="34" charset="-122"/>
              </a:rPr>
              <a:t>相关的</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从而存在数据冗余。因此视频数据可以通过去除冗佘信息来进行</a:t>
            </a:r>
            <a:r>
              <a:rPr lang="zh-CN" altLang="en-US" b="0" dirty="0" smtClean="0">
                <a:latin typeface="微软雅黑" panose="020B0503020204020204" pitchFamily="34" charset="-122"/>
                <a:ea typeface="微软雅黑" panose="020B0503020204020204" pitchFamily="34" charset="-122"/>
              </a:rPr>
              <a:t>压缩</a:t>
            </a:r>
            <a:r>
              <a:rPr lang="zh-CN" altLang="en-US" b="0" dirty="0">
                <a:latin typeface="微软雅黑" panose="020B0503020204020204" pitchFamily="34" charset="-122"/>
                <a:ea typeface="微软雅黑" panose="020B0503020204020204" pitchFamily="34" charset="-122"/>
              </a:rPr>
              <a:t>。</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视频编码技术的基本思想就是尽可能去除视频数据中各种类型的冗余信息</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而</a:t>
            </a:r>
            <a:r>
              <a:rPr lang="zh-CN" altLang="en-US" b="0" dirty="0">
                <a:latin typeface="微软雅黑" panose="020B0503020204020204" pitchFamily="34" charset="-122"/>
                <a:ea typeface="微软雅黑" panose="020B0503020204020204" pitchFamily="34" charset="-122"/>
              </a:rPr>
              <a:t>目前主流视频编解码器都是以混合视频编码</a:t>
            </a:r>
            <a:r>
              <a:rPr lang="zh-CN" altLang="en-US" b="0" dirty="0" smtClean="0">
                <a:latin typeface="微软雅黑" panose="020B0503020204020204" pitchFamily="34" charset="-122"/>
                <a:ea typeface="微软雅黑" panose="020B0503020204020204" pitchFamily="34" charset="-122"/>
              </a:rPr>
              <a:t>结构为</a:t>
            </a:r>
            <a:r>
              <a:rPr lang="zh-CN" altLang="en-US" b="0" dirty="0">
                <a:latin typeface="微软雅黑" panose="020B0503020204020204" pitchFamily="34" charset="-122"/>
                <a:ea typeface="微软雅黑" panose="020B0503020204020204" pitchFamily="34" charset="-122"/>
              </a:rPr>
              <a:t>基础的</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也即是源编码</a:t>
            </a:r>
            <a:r>
              <a:rPr lang="zh-CN" altLang="en-US" b="0" dirty="0" smtClean="0">
                <a:latin typeface="微软雅黑" panose="020B0503020204020204" pitchFamily="34" charset="-122"/>
                <a:ea typeface="微软雅黑" panose="020B0503020204020204" pitchFamily="34" charset="-122"/>
              </a:rPr>
              <a:t>和熵编码</a:t>
            </a:r>
            <a:r>
              <a:rPr lang="zh-CN" altLang="en-US" b="0" dirty="0">
                <a:latin typeface="微软雅黑" panose="020B0503020204020204" pitchFamily="34" charset="-122"/>
                <a:ea typeface="微软雅黑" panose="020B0503020204020204" pitchFamily="34" charset="-122"/>
              </a:rPr>
              <a:t>相结合的方法</a:t>
            </a:r>
            <a:r>
              <a:rPr lang="en-US" altLang="zh-CN" b="0" dirty="0" smtClean="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其编码框架如</a:t>
            </a:r>
            <a:r>
              <a:rPr lang="zh-CN" altLang="en-US" b="0" dirty="0" smtClean="0">
                <a:latin typeface="微软雅黑" panose="020B0503020204020204" pitchFamily="34" charset="-122"/>
                <a:ea typeface="微软雅黑" panose="020B0503020204020204" pitchFamily="34" charset="-122"/>
              </a:rPr>
              <a:t>图所示</a:t>
            </a:r>
            <a:r>
              <a:rPr lang="zh-CN" altLang="en-US" b="0"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21</a:t>
            </a:fld>
            <a:endParaRPr lang="en-US" altLang="zh-CN" sz="1400" dirty="0"/>
          </a:p>
        </p:txBody>
      </p:sp>
    </p:spTree>
    <p:extLst>
      <p:ext uri="{BB962C8B-B14F-4D97-AF65-F5344CB8AC3E}">
        <p14:creationId xmlns:p14="http://schemas.microsoft.com/office/powerpoint/2010/main" val="33316818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1077218"/>
          </a:xfrm>
          <a:prstGeom prst="rect">
            <a:avLst/>
          </a:prstGeom>
        </p:spPr>
        <p:txBody>
          <a:bodyPr wrap="square">
            <a:spAutoFit/>
          </a:bodyPr>
          <a:lstStyle/>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视频编解码技术</a:t>
            </a: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22</a:t>
            </a:fld>
            <a:endParaRPr lang="en-US" altLang="zh-CN" sz="1400" dirty="0"/>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8859" y="1916832"/>
            <a:ext cx="7439025" cy="4124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613139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6832640"/>
          </a:xfrm>
          <a:prstGeom prst="rect">
            <a:avLst/>
          </a:prstGeom>
        </p:spPr>
        <p:txBody>
          <a:bodyPr wrap="square">
            <a:spAutoFit/>
          </a:bodyPr>
          <a:lstStyle/>
          <a:p>
            <a:pPr indent="450850">
              <a:lnSpc>
                <a:spcPct val="150000"/>
              </a:lnSpc>
              <a:spcAft>
                <a:spcPts val="1200"/>
              </a:spcAft>
            </a:pPr>
            <a:r>
              <a:rPr lang="zh-CN" altLang="en-US" dirty="0" smtClean="0">
                <a:latin typeface="微软雅黑" panose="020B0503020204020204" pitchFamily="34" charset="-122"/>
                <a:ea typeface="微软雅黑" panose="020B0503020204020204" pitchFamily="34" charset="-122"/>
              </a:rPr>
              <a:t>预测</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zh-CN" altLang="en-US" b="0" dirty="0" smtClean="0">
                <a:latin typeface="微软雅黑" panose="020B0503020204020204" pitchFamily="34" charset="-122"/>
                <a:ea typeface="微软雅黑" panose="020B0503020204020204" pitchFamily="34" charset="-122"/>
              </a:rPr>
              <a:t>利用</a:t>
            </a:r>
            <a:r>
              <a:rPr lang="zh-CN" altLang="en-US" b="0" dirty="0">
                <a:latin typeface="微软雅黑" panose="020B0503020204020204" pitchFamily="34" charset="-122"/>
                <a:ea typeface="微软雅黑" panose="020B0503020204020204" pitchFamily="34" charset="-122"/>
              </a:rPr>
              <a:t>视频数据的空间和时间的相关性</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用相邻像素或相邻块来估计当前</a:t>
            </a:r>
            <a:r>
              <a:rPr lang="zh-CN" altLang="en-US" b="0" dirty="0" smtClean="0">
                <a:latin typeface="微软雅黑" panose="020B0503020204020204" pitchFamily="34" charset="-122"/>
                <a:ea typeface="微软雅黑" panose="020B0503020204020204" pitchFamily="34" charset="-122"/>
              </a:rPr>
              <a:t>编码像素</a:t>
            </a:r>
            <a:r>
              <a:rPr lang="zh-CN" altLang="en-US" b="0" dirty="0">
                <a:latin typeface="微软雅黑" panose="020B0503020204020204" pitchFamily="34" charset="-122"/>
                <a:ea typeface="微软雅黑" panose="020B0503020204020204" pitchFamily="34" charset="-122"/>
              </a:rPr>
              <a:t>或块的值</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然后计算出原始值与预测值的差值</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即残差</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的过程称为预测</a:t>
            </a:r>
            <a:r>
              <a:rPr lang="zh-CN" altLang="en-US" b="0" dirty="0" smtClean="0">
                <a:latin typeface="微软雅黑" panose="020B0503020204020204" pitchFamily="34" charset="-122"/>
                <a:ea typeface="微软雅黑" panose="020B0503020204020204" pitchFamily="34" charset="-122"/>
              </a:rPr>
              <a:t>。由于</a:t>
            </a:r>
            <a:r>
              <a:rPr lang="zh-CN" altLang="en-US" b="0" dirty="0">
                <a:latin typeface="微软雅黑" panose="020B0503020204020204" pitchFamily="34" charset="-122"/>
                <a:ea typeface="微软雅黑" panose="020B0503020204020204" pitchFamily="34" charset="-122"/>
              </a:rPr>
              <a:t>时间或空间相邻的像素之间通常具有非常相似的像素值</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因此通过预测</a:t>
            </a:r>
            <a:r>
              <a:rPr lang="zh-CN" altLang="en-US" b="0" dirty="0" smtClean="0">
                <a:latin typeface="微软雅黑" panose="020B0503020204020204" pitchFamily="34" charset="-122"/>
                <a:ea typeface="微软雅黑" panose="020B0503020204020204" pitchFamily="34" charset="-122"/>
              </a:rPr>
              <a:t>得到的</a:t>
            </a:r>
            <a:r>
              <a:rPr lang="zh-CN" altLang="en-US" b="0" dirty="0">
                <a:latin typeface="微软雅黑" panose="020B0503020204020204" pitchFamily="34" charset="-122"/>
                <a:ea typeface="微软雅黑" panose="020B0503020204020204" pitchFamily="34" charset="-122"/>
              </a:rPr>
              <a:t>残差也就会较小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然后针对残差信号进行处理</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从而实现压缩的目的</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变换</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变换是指将空间域的预测残差信息变换成频率域系数信息的过程。常用的</a:t>
            </a:r>
            <a:r>
              <a:rPr lang="zh-CN" altLang="en-US" b="0" dirty="0" smtClean="0">
                <a:latin typeface="微软雅黑" panose="020B0503020204020204" pitchFamily="34" charset="-122"/>
                <a:ea typeface="微软雅黑" panose="020B0503020204020204" pitchFamily="34" charset="-122"/>
              </a:rPr>
              <a:t>变换</a:t>
            </a:r>
            <a:r>
              <a:rPr lang="zh-CN" altLang="en-US" b="0" dirty="0">
                <a:latin typeface="微软雅黑" panose="020B0503020204020204" pitchFamily="34" charset="-122"/>
                <a:ea typeface="微软雅黑" panose="020B0503020204020204" pitchFamily="34" charset="-122"/>
              </a:rPr>
              <a:t>方法有离散佘弦变换</a:t>
            </a:r>
            <a:r>
              <a:rPr lang="en-US" altLang="zh-CN" b="0" dirty="0">
                <a:latin typeface="微软雅黑" panose="020B0503020204020204" pitchFamily="34" charset="-122"/>
                <a:ea typeface="微软雅黑" panose="020B0503020204020204" pitchFamily="34" charset="-122"/>
              </a:rPr>
              <a:t>(Discrete Cosine </a:t>
            </a:r>
            <a:r>
              <a:rPr lang="en-US" altLang="zh-CN" b="0" dirty="0" err="1">
                <a:latin typeface="微软雅黑" panose="020B0503020204020204" pitchFamily="34" charset="-122"/>
                <a:ea typeface="微软雅黑" panose="020B0503020204020204" pitchFamily="34" charset="-122"/>
              </a:rPr>
              <a:t>Transform,DCT</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、小波变换、</a:t>
            </a:r>
            <a:r>
              <a:rPr lang="en-US" altLang="zh-CN" b="0" dirty="0">
                <a:latin typeface="微软雅黑" panose="020B0503020204020204" pitchFamily="34" charset="-122"/>
                <a:ea typeface="微软雅黑" panose="020B0503020204020204" pitchFamily="34" charset="-122"/>
              </a:rPr>
              <a:t>K-L</a:t>
            </a:r>
            <a:r>
              <a:rPr lang="zh-CN" altLang="en-US" b="0" dirty="0">
                <a:latin typeface="微软雅黑" panose="020B0503020204020204" pitchFamily="34" charset="-122"/>
                <a:ea typeface="微软雅黑" panose="020B0503020204020204" pitchFamily="34" charset="-122"/>
              </a:rPr>
              <a:t>变换等</a:t>
            </a:r>
            <a:r>
              <a:rPr lang="zh-CN" altLang="en-US" b="0" dirty="0" smtClean="0">
                <a:latin typeface="微软雅黑" panose="020B0503020204020204" pitchFamily="34" charset="-122"/>
                <a:ea typeface="微软雅黑" panose="020B0503020204020204" pitchFamily="34" charset="-122"/>
              </a:rPr>
              <a:t>。其中</a:t>
            </a:r>
            <a:r>
              <a:rPr lang="en-US" altLang="zh-CN" b="0" dirty="0">
                <a:latin typeface="微软雅黑" panose="020B0503020204020204" pitchFamily="34" charset="-122"/>
                <a:ea typeface="微软雅黑" panose="020B0503020204020204" pitchFamily="34" charset="-122"/>
              </a:rPr>
              <a:t>DCT</a:t>
            </a:r>
            <a:r>
              <a:rPr lang="zh-CN" altLang="en-US" b="0" dirty="0">
                <a:latin typeface="微软雅黑" panose="020B0503020204020204" pitchFamily="34" charset="-122"/>
                <a:ea typeface="微软雅黑" panose="020B0503020204020204" pitchFamily="34" charset="-122"/>
              </a:rPr>
              <a:t>变换是视频编解码中最常使用的。该变换方法由</a:t>
            </a:r>
            <a:r>
              <a:rPr lang="en-US" altLang="zh-CN" b="0" dirty="0">
                <a:latin typeface="微软雅黑" panose="020B0503020204020204" pitchFamily="34" charset="-122"/>
                <a:ea typeface="微软雅黑" panose="020B0503020204020204" pitchFamily="34" charset="-122"/>
              </a:rPr>
              <a:t>Ahmed</a:t>
            </a:r>
            <a:r>
              <a:rPr lang="zh-CN" altLang="en-US" b="0" dirty="0">
                <a:latin typeface="微软雅黑" panose="020B0503020204020204" pitchFamily="34" charset="-122"/>
                <a:ea typeface="微软雅黑" panose="020B0503020204020204" pitchFamily="34" charset="-122"/>
              </a:rPr>
              <a:t>等</a:t>
            </a:r>
            <a:r>
              <a:rPr lang="zh-CN" altLang="en-US" b="0" dirty="0" smtClean="0">
                <a:latin typeface="微软雅黑" panose="020B0503020204020204" pitchFamily="34" charset="-122"/>
                <a:ea typeface="微软雅黑" panose="020B0503020204020204" pitchFamily="34" charset="-122"/>
              </a:rPr>
              <a:t>人于</a:t>
            </a:r>
            <a:r>
              <a:rPr lang="en-US" altLang="zh-CN" b="0" dirty="0" smtClean="0">
                <a:latin typeface="微软雅黑" panose="020B0503020204020204" pitchFamily="34" charset="-122"/>
                <a:ea typeface="微软雅黑" panose="020B0503020204020204" pitchFamily="34" charset="-122"/>
              </a:rPr>
              <a:t>1974</a:t>
            </a:r>
            <a:r>
              <a:rPr lang="zh-CN" altLang="en-US" b="0" dirty="0" smtClean="0">
                <a:latin typeface="微软雅黑" panose="020B0503020204020204" pitchFamily="34" charset="-122"/>
                <a:ea typeface="微软雅黑" panose="020B0503020204020204" pitchFamily="34" charset="-122"/>
              </a:rPr>
              <a:t>年</a:t>
            </a:r>
            <a:r>
              <a:rPr lang="zh-CN" altLang="en-US" b="0" dirty="0">
                <a:latin typeface="微软雅黑" panose="020B0503020204020204" pitchFamily="34" charset="-122"/>
                <a:ea typeface="微软雅黑" panose="020B0503020204020204" pitchFamily="34" charset="-122"/>
              </a:rPr>
              <a:t>首次提出</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随后其快速</a:t>
            </a:r>
            <a:r>
              <a:rPr lang="zh-CN" altLang="en-US" b="0" dirty="0" smtClean="0">
                <a:latin typeface="微软雅黑" panose="020B0503020204020204" pitchFamily="34" charset="-122"/>
                <a:ea typeface="微软雅黑" panose="020B0503020204020204" pitchFamily="34" charset="-122"/>
              </a:rPr>
              <a:t>算法的</a:t>
            </a:r>
            <a:r>
              <a:rPr lang="zh-CN" altLang="en-US" b="0" dirty="0">
                <a:latin typeface="微软雅黑" panose="020B0503020204020204" pitchFamily="34" charset="-122"/>
                <a:ea typeface="微软雅黑" panose="020B0503020204020204" pitchFamily="34" charset="-122"/>
              </a:rPr>
              <a:t>提出使得</a:t>
            </a:r>
            <a:r>
              <a:rPr lang="en-US" altLang="zh-CN" b="0" dirty="0">
                <a:latin typeface="微软雅黑" panose="020B0503020204020204" pitchFamily="34" charset="-122"/>
                <a:ea typeface="微软雅黑" panose="020B0503020204020204" pitchFamily="34" charset="-122"/>
              </a:rPr>
              <a:t>DCT</a:t>
            </a:r>
            <a:r>
              <a:rPr lang="zh-CN" altLang="en-US" b="0" dirty="0">
                <a:latin typeface="微软雅黑" panose="020B0503020204020204" pitchFamily="34" charset="-122"/>
                <a:ea typeface="微软雅黑" panose="020B0503020204020204" pitchFamily="34" charset="-122"/>
              </a:rPr>
              <a:t>变换逐渐被应用到各种视频</a:t>
            </a:r>
            <a:r>
              <a:rPr lang="zh-CN" altLang="en-US" b="0" dirty="0" smtClean="0">
                <a:latin typeface="微软雅黑" panose="020B0503020204020204" pitchFamily="34" charset="-122"/>
                <a:ea typeface="微软雅黑" panose="020B0503020204020204" pitchFamily="34" charset="-122"/>
              </a:rPr>
              <a:t>编解码</a:t>
            </a:r>
            <a:r>
              <a:rPr lang="zh-CN" altLang="en-US" b="0" dirty="0">
                <a:latin typeface="微软雅黑" panose="020B0503020204020204" pitchFamily="34" charset="-122"/>
                <a:ea typeface="微软雅黑" panose="020B0503020204020204" pitchFamily="34" charset="-122"/>
              </a:rPr>
              <a:t>标准中。</a:t>
            </a:r>
            <a:r>
              <a:rPr lang="en-US" altLang="zh-CN" b="0" dirty="0">
                <a:latin typeface="微软雅黑" panose="020B0503020204020204" pitchFamily="34" charset="-122"/>
                <a:ea typeface="微软雅黑" panose="020B0503020204020204" pitchFamily="34" charset="-122"/>
              </a:rPr>
              <a:t>DCT</a:t>
            </a:r>
            <a:r>
              <a:rPr lang="zh-CN" altLang="en-US" b="0" dirty="0">
                <a:latin typeface="微软雅黑" panose="020B0503020204020204" pitchFamily="34" charset="-122"/>
                <a:ea typeface="微软雅黑" panose="020B0503020204020204" pitchFamily="34" charset="-122"/>
              </a:rPr>
              <a:t>变换通常以块为单位</a:t>
            </a:r>
            <a:r>
              <a:rPr lang="zh-CN" altLang="en-US" b="0" dirty="0" smtClean="0">
                <a:latin typeface="微软雅黑" panose="020B0503020204020204" pitchFamily="34" charset="-122"/>
                <a:ea typeface="微软雅黑" panose="020B0503020204020204" pitchFamily="34" charset="-122"/>
              </a:rPr>
              <a:t>进行</a:t>
            </a:r>
            <a:r>
              <a:rPr lang="zh-CN" altLang="en-US" b="0" dirty="0">
                <a:latin typeface="微软雅黑" panose="020B0503020204020204" pitchFamily="34" charset="-122"/>
                <a:ea typeface="微软雅黑" panose="020B0503020204020204" pitchFamily="34" charset="-122"/>
              </a:rPr>
              <a:t>。</a:t>
            </a: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23</a:t>
            </a:fld>
            <a:endParaRPr lang="en-US" altLang="zh-CN" sz="1400" dirty="0"/>
          </a:p>
        </p:txBody>
      </p:sp>
    </p:spTree>
    <p:extLst>
      <p:ext uri="{BB962C8B-B14F-4D97-AF65-F5344CB8AC3E}">
        <p14:creationId xmlns:p14="http://schemas.microsoft.com/office/powerpoint/2010/main" val="31939684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5539978"/>
          </a:xfrm>
          <a:prstGeom prst="rect">
            <a:avLst/>
          </a:prstGeom>
        </p:spPr>
        <p:txBody>
          <a:bodyPr wrap="square">
            <a:spAutoFit/>
          </a:bodyPr>
          <a:lstStyle/>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量化</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通过将数据从原始区间范围映射到较小区间范围</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可以使得用于表示原有</a:t>
            </a:r>
            <a:r>
              <a:rPr lang="zh-CN" altLang="en-US" b="0" dirty="0" smtClean="0">
                <a:latin typeface="微软雅黑" panose="020B0503020204020204" pitchFamily="34" charset="-122"/>
                <a:ea typeface="微软雅黑" panose="020B0503020204020204" pitchFamily="34" charset="-122"/>
              </a:rPr>
              <a:t>信息</a:t>
            </a:r>
            <a:r>
              <a:rPr lang="zh-CN" altLang="en-US" b="0" dirty="0">
                <a:latin typeface="微软雅黑" panose="020B0503020204020204" pitchFamily="34" charset="-122"/>
                <a:ea typeface="微软雅黑" panose="020B0503020204020204" pitchFamily="34" charset="-122"/>
              </a:rPr>
              <a:t>的比特数更少</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该过程即为量化。量化可以分为标量量化和矢量量化两种</a:t>
            </a:r>
            <a:r>
              <a:rPr lang="en-US" altLang="zh-CN" b="0" dirty="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标量</a:t>
            </a:r>
            <a:r>
              <a:rPr lang="zh-CN" altLang="en-US" b="0" dirty="0">
                <a:latin typeface="微软雅黑" panose="020B0503020204020204" pitchFamily="34" charset="-122"/>
                <a:ea typeface="微软雅黑" panose="020B0503020204020204" pitchFamily="34" charset="-122"/>
              </a:rPr>
              <a:t>量化是单一的输入值映射到新区间中单一的输出值</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而矢量量化是一组输入</a:t>
            </a:r>
            <a:r>
              <a:rPr lang="zh-CN" altLang="en-US" b="0" dirty="0" smtClean="0">
                <a:latin typeface="微软雅黑" panose="020B0503020204020204" pitchFamily="34" charset="-122"/>
                <a:ea typeface="微软雅黑" panose="020B0503020204020204" pitchFamily="34" charset="-122"/>
              </a:rPr>
              <a:t>值映射</a:t>
            </a:r>
            <a:r>
              <a:rPr lang="zh-CN" altLang="en-US" b="0" dirty="0">
                <a:latin typeface="微软雅黑" panose="020B0503020204020204" pitchFamily="34" charset="-122"/>
                <a:ea typeface="微软雅黑" panose="020B0503020204020204" pitchFamily="34" charset="-122"/>
              </a:rPr>
              <a:t>到新区间中的一组输出值</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indent="450850">
              <a:lnSpc>
                <a:spcPct val="150000"/>
              </a:lnSpc>
              <a:spcAft>
                <a:spcPts val="1200"/>
              </a:spcAft>
            </a:pPr>
            <a:r>
              <a:rPr lang="zh-CN" altLang="en-US" dirty="0" smtClean="0">
                <a:latin typeface="微软雅黑" panose="020B0503020204020204" pitchFamily="34" charset="-122"/>
                <a:ea typeface="微软雅黑" panose="020B0503020204020204" pitchFamily="34" charset="-122"/>
              </a:rPr>
              <a:t>熵编码</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数据压缩技术的基石是</a:t>
            </a:r>
            <a:r>
              <a:rPr lang="en-US" altLang="zh-CN" b="0" dirty="0">
                <a:latin typeface="微软雅黑" panose="020B0503020204020204" pitchFamily="34" charset="-122"/>
                <a:ea typeface="微软雅黑" panose="020B0503020204020204" pitchFamily="34" charset="-122"/>
              </a:rPr>
              <a:t>Shannon</a:t>
            </a:r>
            <a:r>
              <a:rPr lang="zh-CN" altLang="en-US" b="0" dirty="0">
                <a:latin typeface="微软雅黑" panose="020B0503020204020204" pitchFamily="34" charset="-122"/>
                <a:ea typeface="微软雅黑" panose="020B0503020204020204" pitchFamily="34" charset="-122"/>
              </a:rPr>
              <a:t>创立的信息论</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其率失真定律确定了在</a:t>
            </a:r>
            <a:r>
              <a:rPr lang="zh-CN" altLang="en-US" b="0" dirty="0" smtClean="0">
                <a:latin typeface="微软雅黑" panose="020B0503020204020204" pitchFamily="34" charset="-122"/>
                <a:ea typeface="微软雅黑" panose="020B0503020204020204" pitchFamily="34" charset="-122"/>
              </a:rPr>
              <a:t>编码过程</a:t>
            </a:r>
            <a:r>
              <a:rPr lang="zh-CN" altLang="en-US" b="0" dirty="0">
                <a:latin typeface="微软雅黑" panose="020B0503020204020204" pitchFamily="34" charset="-122"/>
                <a:ea typeface="微软雅黑" panose="020B0503020204020204" pitchFamily="34" charset="-122"/>
              </a:rPr>
              <a:t>中不损失任何信息</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即在无损编码条件下数据压缩的理论极限是信息的熵</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并指</a:t>
            </a:r>
            <a:r>
              <a:rPr lang="zh-CN" altLang="en-US" b="0" dirty="0">
                <a:latin typeface="微软雅黑" panose="020B0503020204020204" pitchFamily="34" charset="-122"/>
                <a:ea typeface="微软雅黑" panose="020B0503020204020204" pitchFamily="34" charset="-122"/>
              </a:rPr>
              <a:t>出了如何建立最优的数据压缩编码方法。这类保存信息滴的编码方法统称</a:t>
            </a:r>
            <a:r>
              <a:rPr lang="zh-CN" altLang="en-US" b="0" dirty="0" smtClean="0">
                <a:latin typeface="微软雅黑" panose="020B0503020204020204" pitchFamily="34" charset="-122"/>
                <a:ea typeface="微软雅黑" panose="020B0503020204020204" pitchFamily="34" charset="-122"/>
              </a:rPr>
              <a:t>为滴</a:t>
            </a:r>
            <a:r>
              <a:rPr lang="zh-CN" altLang="en-US" b="0" dirty="0">
                <a:latin typeface="微软雅黑" panose="020B0503020204020204" pitchFamily="34" charset="-122"/>
                <a:ea typeface="微软雅黑" panose="020B0503020204020204" pitchFamily="34" charset="-122"/>
              </a:rPr>
              <a:t>编码</a:t>
            </a:r>
            <a:r>
              <a:rPr lang="en-US" altLang="zh-CN" b="0" dirty="0">
                <a:latin typeface="微软雅黑" panose="020B0503020204020204" pitchFamily="34" charset="-122"/>
                <a:ea typeface="微软雅黑" panose="020B0503020204020204" pitchFamily="34" charset="-122"/>
              </a:rPr>
              <a:t>(Entropy coding),</a:t>
            </a:r>
            <a:r>
              <a:rPr lang="zh-CN" altLang="en-US" b="0" dirty="0">
                <a:latin typeface="微软雅黑" panose="020B0503020204020204" pitchFamily="34" charset="-122"/>
                <a:ea typeface="微软雅黑" panose="020B0503020204020204" pitchFamily="34" charset="-122"/>
              </a:rPr>
              <a:t>熵编码结果经解码后可无失真地恢复出原始信息。</a:t>
            </a:r>
            <a:r>
              <a:rPr lang="zh-CN" altLang="en-US" b="0" dirty="0" smtClean="0">
                <a:latin typeface="微软雅黑" panose="020B0503020204020204" pitchFamily="34" charset="-122"/>
                <a:ea typeface="微软雅黑" panose="020B0503020204020204" pitchFamily="34" charset="-122"/>
              </a:rPr>
              <a:t>常用的</a:t>
            </a:r>
            <a:r>
              <a:rPr lang="zh-CN" altLang="en-US" b="0" dirty="0">
                <a:latin typeface="微软雅黑" panose="020B0503020204020204" pitchFamily="34" charset="-122"/>
                <a:ea typeface="微软雅黑" panose="020B0503020204020204" pitchFamily="34" charset="-122"/>
              </a:rPr>
              <a:t>滴编码方法有霍夫曼编码</a:t>
            </a:r>
            <a:r>
              <a:rPr lang="en-US" altLang="zh-CN" b="0" dirty="0">
                <a:latin typeface="微软雅黑" panose="020B0503020204020204" pitchFamily="34" charset="-122"/>
                <a:ea typeface="微软雅黑" panose="020B0503020204020204" pitchFamily="34" charset="-122"/>
              </a:rPr>
              <a:t>(Huffman coding)</a:t>
            </a:r>
            <a:r>
              <a:rPr lang="zh-CN" altLang="en-US" b="0" dirty="0">
                <a:latin typeface="微软雅黑" panose="020B0503020204020204" pitchFamily="34" charset="-122"/>
                <a:ea typeface="微软雅黑" panose="020B0503020204020204" pitchFamily="34" charset="-122"/>
              </a:rPr>
              <a:t>、算术编码</a:t>
            </a:r>
            <a:r>
              <a:rPr lang="en-US" altLang="zh-CN" b="0" dirty="0">
                <a:latin typeface="微软雅黑" panose="020B0503020204020204" pitchFamily="34" charset="-122"/>
                <a:ea typeface="微软雅黑" panose="020B0503020204020204" pitchFamily="34" charset="-122"/>
              </a:rPr>
              <a:t>(Arithmetic coding)</a:t>
            </a:r>
            <a:r>
              <a:rPr lang="zh-CN" altLang="en-US" b="0" dirty="0">
                <a:latin typeface="微软雅黑" panose="020B0503020204020204" pitchFamily="34" charset="-122"/>
                <a:ea typeface="微软雅黑" panose="020B0503020204020204" pitchFamily="34" charset="-122"/>
              </a:rPr>
              <a:t>和</a:t>
            </a:r>
            <a:r>
              <a:rPr lang="zh-CN" altLang="en-US" b="0" dirty="0" smtClean="0">
                <a:latin typeface="微软雅黑" panose="020B0503020204020204" pitchFamily="34" charset="-122"/>
                <a:ea typeface="微软雅黑" panose="020B0503020204020204" pitchFamily="34" charset="-122"/>
              </a:rPr>
              <a:t>游程编码</a:t>
            </a:r>
            <a:r>
              <a:rPr lang="en-US" altLang="zh-CN" b="0" dirty="0">
                <a:latin typeface="微软雅黑" panose="020B0503020204020204" pitchFamily="34" charset="-122"/>
                <a:ea typeface="微软雅黑" panose="020B0503020204020204" pitchFamily="34" charset="-122"/>
              </a:rPr>
              <a:t>(</a:t>
            </a:r>
            <a:r>
              <a:rPr lang="en-US" altLang="zh-CN" b="0" dirty="0" err="1">
                <a:latin typeface="微软雅黑" panose="020B0503020204020204" pitchFamily="34" charset="-122"/>
                <a:ea typeface="微软雅黑" panose="020B0503020204020204" pitchFamily="34" charset="-122"/>
              </a:rPr>
              <a:t>Runlength</a:t>
            </a:r>
            <a:r>
              <a:rPr lang="en-US" altLang="zh-CN" b="0" dirty="0">
                <a:latin typeface="微软雅黑" panose="020B0503020204020204" pitchFamily="34" charset="-122"/>
                <a:ea typeface="微软雅黑" panose="020B0503020204020204" pitchFamily="34" charset="-122"/>
              </a:rPr>
              <a:t> coding)</a:t>
            </a:r>
            <a:r>
              <a:rPr lang="zh-CN" altLang="en-US" b="0" dirty="0">
                <a:latin typeface="微软雅黑" panose="020B0503020204020204" pitchFamily="34" charset="-122"/>
                <a:ea typeface="微软雅黑" panose="020B0503020204020204" pitchFamily="34" charset="-122"/>
              </a:rPr>
              <a:t>等</a:t>
            </a:r>
            <a:r>
              <a:rPr lang="zh-CN" altLang="en-US" b="0" dirty="0" smtClean="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24</a:t>
            </a:fld>
            <a:endParaRPr lang="en-US" altLang="zh-CN" sz="1400" dirty="0"/>
          </a:p>
        </p:txBody>
      </p:sp>
    </p:spTree>
    <p:extLst>
      <p:ext uri="{BB962C8B-B14F-4D97-AF65-F5344CB8AC3E}">
        <p14:creationId xmlns:p14="http://schemas.microsoft.com/office/powerpoint/2010/main" val="1538225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p:cNvSpPr>
            <a:spLocks noChangeArrowheads="1"/>
          </p:cNvSpPr>
          <p:nvPr/>
        </p:nvSpPr>
        <p:spPr bwMode="auto">
          <a:xfrm>
            <a:off x="395536" y="1353012"/>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1066800" lvl="1">
              <a:lnSpc>
                <a:spcPct val="150000"/>
              </a:lnSpc>
              <a:spcAft>
                <a:spcPts val="1200"/>
              </a:spcAft>
            </a:pPr>
            <a:r>
              <a:rPr lang="zh-CN" altLang="en-US" dirty="0">
                <a:latin typeface="微软雅黑" panose="020B0503020204020204" pitchFamily="34" charset="-122"/>
                <a:ea typeface="微软雅黑" panose="020B0503020204020204" pitchFamily="34" charset="-122"/>
              </a:rPr>
              <a:t>宏块、</a:t>
            </a:r>
            <a:r>
              <a:rPr lang="zh-CN" altLang="en-US" dirty="0" smtClean="0">
                <a:latin typeface="微软雅黑" panose="020B0503020204020204" pitchFamily="34" charset="-122"/>
                <a:ea typeface="微软雅黑" panose="020B0503020204020204" pitchFamily="34" charset="-122"/>
              </a:rPr>
              <a:t>片</a:t>
            </a:r>
            <a:endParaRPr lang="en-US" altLang="zh-CN" dirty="0">
              <a:latin typeface="微软雅黑" panose="020B0503020204020204" pitchFamily="34" charset="-122"/>
              <a:ea typeface="微软雅黑" panose="020B0503020204020204" pitchFamily="34" charset="-122"/>
            </a:endParaRPr>
          </a:p>
          <a:p>
            <a:pPr lvl="1">
              <a:spcBef>
                <a:spcPct val="20000"/>
              </a:spcBef>
            </a:pPr>
            <a:r>
              <a:rPr lang="zh-CN" altLang="en-US" sz="2000" dirty="0" smtClean="0">
                <a:latin typeface="楷体_GB2312" pitchFamily="49" charset="-122"/>
                <a:ea typeface="楷体_GB2312" pitchFamily="49" charset="-122"/>
              </a:rPr>
              <a:t> </a:t>
            </a:r>
            <a:r>
              <a:rPr lang="zh-CN" altLang="en-US" b="0" dirty="0">
                <a:latin typeface="微软雅黑" panose="020B0503020204020204" pitchFamily="34" charset="-122"/>
                <a:ea typeface="微软雅黑" panose="020B0503020204020204" pitchFamily="34" charset="-122"/>
              </a:rPr>
              <a:t>一个编码图像通常划分成若干宏块组成，一个宏块由一个</a:t>
            </a:r>
            <a:r>
              <a:rPr lang="en-US" altLang="zh-CN" b="0" dirty="0">
                <a:latin typeface="微软雅黑" panose="020B0503020204020204" pitchFamily="34" charset="-122"/>
                <a:ea typeface="微软雅黑" panose="020B0503020204020204" pitchFamily="34" charset="-122"/>
              </a:rPr>
              <a:t>16×16</a:t>
            </a:r>
            <a:r>
              <a:rPr lang="zh-CN" altLang="en-US" b="0" dirty="0">
                <a:latin typeface="微软雅黑" panose="020B0503020204020204" pitchFamily="34" charset="-122"/>
                <a:ea typeface="微软雅黑" panose="020B0503020204020204" pitchFamily="34" charset="-122"/>
              </a:rPr>
              <a:t>亮度像素和附加的一个</a:t>
            </a:r>
            <a:r>
              <a:rPr lang="en-US" altLang="zh-CN" b="0" dirty="0">
                <a:latin typeface="微软雅黑" panose="020B0503020204020204" pitchFamily="34" charset="-122"/>
                <a:ea typeface="微软雅黑" panose="020B0503020204020204" pitchFamily="34" charset="-122"/>
              </a:rPr>
              <a:t>8×8 </a:t>
            </a:r>
            <a:r>
              <a:rPr lang="en-US" altLang="zh-CN" b="0" dirty="0" err="1">
                <a:latin typeface="微软雅黑" panose="020B0503020204020204" pitchFamily="34" charset="-122"/>
                <a:ea typeface="微软雅黑" panose="020B0503020204020204" pitchFamily="34" charset="-122"/>
              </a:rPr>
              <a:t>Cb</a:t>
            </a:r>
            <a:r>
              <a:rPr lang="zh-CN" altLang="en-US" b="0" dirty="0">
                <a:latin typeface="微软雅黑" panose="020B0503020204020204" pitchFamily="34" charset="-122"/>
                <a:ea typeface="微软雅黑" panose="020B0503020204020204" pitchFamily="34" charset="-122"/>
              </a:rPr>
              <a:t>和一个</a:t>
            </a:r>
            <a:r>
              <a:rPr lang="en-US" altLang="zh-CN" b="0" dirty="0">
                <a:latin typeface="微软雅黑" panose="020B0503020204020204" pitchFamily="34" charset="-122"/>
                <a:ea typeface="微软雅黑" panose="020B0503020204020204" pitchFamily="34" charset="-122"/>
              </a:rPr>
              <a:t>8×8 Cr</a:t>
            </a:r>
            <a:r>
              <a:rPr lang="zh-CN" altLang="en-US" b="0" dirty="0">
                <a:latin typeface="微软雅黑" panose="020B0503020204020204" pitchFamily="34" charset="-122"/>
                <a:ea typeface="微软雅黑" panose="020B0503020204020204" pitchFamily="34" charset="-122"/>
              </a:rPr>
              <a:t>彩色像素块组成。每个图象中，若干宏块被排列成片的形式。</a:t>
            </a:r>
          </a:p>
          <a:p>
            <a:pPr marL="1066800" lvl="1" indent="-609600">
              <a:spcBef>
                <a:spcPct val="20000"/>
              </a:spcBef>
              <a:buFontTx/>
              <a:buChar char="–"/>
            </a:pPr>
            <a:r>
              <a:rPr lang="en-US" altLang="zh-CN" b="0" dirty="0">
                <a:latin typeface="微软雅黑" panose="020B0503020204020204" pitchFamily="34" charset="-122"/>
                <a:ea typeface="微软雅黑" panose="020B0503020204020204" pitchFamily="34" charset="-122"/>
              </a:rPr>
              <a:t>I</a:t>
            </a:r>
            <a:r>
              <a:rPr lang="zh-CN" altLang="en-US" b="0" dirty="0">
                <a:latin typeface="微软雅黑" panose="020B0503020204020204" pitchFamily="34" charset="-122"/>
                <a:ea typeface="微软雅黑" panose="020B0503020204020204" pitchFamily="34" charset="-122"/>
              </a:rPr>
              <a:t>片只包含</a:t>
            </a:r>
            <a:r>
              <a:rPr lang="en-US" altLang="zh-CN" b="0" dirty="0">
                <a:latin typeface="微软雅黑" panose="020B0503020204020204" pitchFamily="34" charset="-122"/>
                <a:ea typeface="微软雅黑" panose="020B0503020204020204" pitchFamily="34" charset="-122"/>
              </a:rPr>
              <a:t>I</a:t>
            </a:r>
            <a:r>
              <a:rPr lang="zh-CN" altLang="en-US" b="0" dirty="0">
                <a:latin typeface="微软雅黑" panose="020B0503020204020204" pitchFamily="34" charset="-122"/>
                <a:ea typeface="微软雅黑" panose="020B0503020204020204" pitchFamily="34" charset="-122"/>
              </a:rPr>
              <a:t>宏块，</a:t>
            </a:r>
            <a:r>
              <a:rPr lang="en-US" altLang="zh-CN" b="0" dirty="0">
                <a:latin typeface="微软雅黑" panose="020B0503020204020204" pitchFamily="34" charset="-122"/>
                <a:ea typeface="微软雅黑" panose="020B0503020204020204" pitchFamily="34" charset="-122"/>
              </a:rPr>
              <a:t>P</a:t>
            </a:r>
            <a:r>
              <a:rPr lang="zh-CN" altLang="en-US" b="0" dirty="0">
                <a:latin typeface="微软雅黑" panose="020B0503020204020204" pitchFamily="34" charset="-122"/>
                <a:ea typeface="微软雅黑" panose="020B0503020204020204" pitchFamily="34" charset="-122"/>
              </a:rPr>
              <a:t>片可包含</a:t>
            </a:r>
            <a:r>
              <a:rPr lang="en-US" altLang="zh-CN" b="0" dirty="0">
                <a:latin typeface="微软雅黑" panose="020B0503020204020204" pitchFamily="34" charset="-122"/>
                <a:ea typeface="微软雅黑" panose="020B0503020204020204" pitchFamily="34" charset="-122"/>
              </a:rPr>
              <a:t>P</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I</a:t>
            </a:r>
            <a:r>
              <a:rPr lang="zh-CN" altLang="en-US" b="0" dirty="0">
                <a:latin typeface="微软雅黑" panose="020B0503020204020204" pitchFamily="34" charset="-122"/>
                <a:ea typeface="微软雅黑" panose="020B0503020204020204" pitchFamily="34" charset="-122"/>
              </a:rPr>
              <a:t>宏块，而</a:t>
            </a:r>
            <a:r>
              <a:rPr lang="en-US" altLang="zh-CN" b="0" dirty="0">
                <a:latin typeface="微软雅黑" panose="020B0503020204020204" pitchFamily="34" charset="-122"/>
                <a:ea typeface="微软雅黑" panose="020B0503020204020204" pitchFamily="34" charset="-122"/>
              </a:rPr>
              <a:t>B</a:t>
            </a:r>
            <a:r>
              <a:rPr lang="zh-CN" altLang="en-US" b="0" dirty="0">
                <a:latin typeface="微软雅黑" panose="020B0503020204020204" pitchFamily="34" charset="-122"/>
                <a:ea typeface="微软雅黑" panose="020B0503020204020204" pitchFamily="34" charset="-122"/>
              </a:rPr>
              <a:t>片可包含</a:t>
            </a:r>
            <a:r>
              <a:rPr lang="en-US" altLang="zh-CN" b="0" dirty="0">
                <a:latin typeface="微软雅黑" panose="020B0503020204020204" pitchFamily="34" charset="-122"/>
                <a:ea typeface="微软雅黑" panose="020B0503020204020204" pitchFamily="34" charset="-122"/>
              </a:rPr>
              <a:t>B</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I</a:t>
            </a:r>
            <a:r>
              <a:rPr lang="zh-CN" altLang="en-US" b="0" dirty="0">
                <a:latin typeface="微软雅黑" panose="020B0503020204020204" pitchFamily="34" charset="-122"/>
                <a:ea typeface="微软雅黑" panose="020B0503020204020204" pitchFamily="34" charset="-122"/>
              </a:rPr>
              <a:t>宏块。</a:t>
            </a:r>
          </a:p>
          <a:p>
            <a:pPr marL="1066800" lvl="1" indent="-609600">
              <a:spcBef>
                <a:spcPct val="20000"/>
              </a:spcBef>
              <a:buFontTx/>
              <a:buChar char="–"/>
            </a:pPr>
            <a:r>
              <a:rPr lang="en-US" altLang="zh-CN" b="0" dirty="0">
                <a:latin typeface="微软雅黑" panose="020B0503020204020204" pitchFamily="34" charset="-122"/>
                <a:ea typeface="微软雅黑" panose="020B0503020204020204" pitchFamily="34" charset="-122"/>
              </a:rPr>
              <a:t>I</a:t>
            </a:r>
            <a:r>
              <a:rPr lang="zh-CN" altLang="en-US" b="0" dirty="0">
                <a:latin typeface="微软雅黑" panose="020B0503020204020204" pitchFamily="34" charset="-122"/>
                <a:ea typeface="微软雅黑" panose="020B0503020204020204" pitchFamily="34" charset="-122"/>
              </a:rPr>
              <a:t>宏块利用从当前片中已解码的像素作为参考进行帧内预测。</a:t>
            </a:r>
          </a:p>
          <a:p>
            <a:pPr marL="1066800" lvl="1" indent="-609600">
              <a:spcBef>
                <a:spcPct val="20000"/>
              </a:spcBef>
              <a:buFontTx/>
              <a:buChar char="–"/>
            </a:pPr>
            <a:r>
              <a:rPr lang="en-US" altLang="zh-CN" b="0" dirty="0">
                <a:latin typeface="微软雅黑" panose="020B0503020204020204" pitchFamily="34" charset="-122"/>
                <a:ea typeface="微软雅黑" panose="020B0503020204020204" pitchFamily="34" charset="-122"/>
              </a:rPr>
              <a:t>P</a:t>
            </a:r>
            <a:r>
              <a:rPr lang="zh-CN" altLang="en-US" b="0" dirty="0">
                <a:latin typeface="微软雅黑" panose="020B0503020204020204" pitchFamily="34" charset="-122"/>
                <a:ea typeface="微软雅黑" panose="020B0503020204020204" pitchFamily="34" charset="-122"/>
              </a:rPr>
              <a:t>宏块利用前面已编码图象作为参考图象进行帧内</a:t>
            </a:r>
            <a:r>
              <a:rPr lang="zh-CN" altLang="en-US" b="0" dirty="0" smtClean="0">
                <a:latin typeface="微软雅黑" panose="020B0503020204020204" pitchFamily="34" charset="-122"/>
                <a:ea typeface="微软雅黑" panose="020B0503020204020204" pitchFamily="34" charset="-122"/>
              </a:rPr>
              <a:t>预测。</a:t>
            </a:r>
            <a:endParaRPr lang="en-US" altLang="zh-CN" b="0" dirty="0" smtClean="0">
              <a:latin typeface="微软雅黑" panose="020B0503020204020204" pitchFamily="34" charset="-122"/>
              <a:ea typeface="微软雅黑" panose="020B0503020204020204" pitchFamily="34" charset="-122"/>
            </a:endParaRPr>
          </a:p>
          <a:p>
            <a:pPr marL="1066800" lvl="1" indent="-609600">
              <a:spcBef>
                <a:spcPct val="20000"/>
              </a:spcBef>
              <a:buFontTx/>
              <a:buChar char="–"/>
            </a:pPr>
            <a:endParaRPr lang="zh-CN" altLang="en-US" b="0" dirty="0">
              <a:latin typeface="微软雅黑" panose="020B0503020204020204" pitchFamily="34" charset="-122"/>
              <a:ea typeface="微软雅黑" panose="020B0503020204020204" pitchFamily="34" charset="-122"/>
            </a:endParaRPr>
          </a:p>
          <a:p>
            <a:pPr lvl="1">
              <a:spcBef>
                <a:spcPct val="20000"/>
              </a:spcBef>
            </a:pPr>
            <a:r>
              <a:rPr lang="zh-CN" altLang="en-US" b="0" dirty="0">
                <a:latin typeface="微软雅黑" panose="020B0503020204020204" pitchFamily="34" charset="-122"/>
                <a:ea typeface="微软雅黑" panose="020B0503020204020204" pitchFamily="34" charset="-122"/>
              </a:rPr>
              <a:t>一个帧内编码的宏块可进一步作宏块的分割：即</a:t>
            </a:r>
            <a:r>
              <a:rPr lang="en-US" altLang="zh-CN" b="0" dirty="0">
                <a:latin typeface="微软雅黑" panose="020B0503020204020204" pitchFamily="34" charset="-122"/>
                <a:ea typeface="微软雅黑" panose="020B0503020204020204" pitchFamily="34" charset="-122"/>
              </a:rPr>
              <a:t>16×16</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16×8</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8×16</a:t>
            </a:r>
            <a:r>
              <a:rPr lang="zh-CN" altLang="en-US" b="0" dirty="0">
                <a:latin typeface="微软雅黑" panose="020B0503020204020204" pitchFamily="34" charset="-122"/>
                <a:ea typeface="微软雅黑" panose="020B0503020204020204" pitchFamily="34" charset="-122"/>
              </a:rPr>
              <a:t>或</a:t>
            </a:r>
            <a:r>
              <a:rPr lang="en-US" altLang="zh-CN" b="0" dirty="0">
                <a:latin typeface="微软雅黑" panose="020B0503020204020204" pitchFamily="34" charset="-122"/>
                <a:ea typeface="微软雅黑" panose="020B0503020204020204" pitchFamily="34" charset="-122"/>
              </a:rPr>
              <a:t>8×8</a:t>
            </a:r>
            <a:r>
              <a:rPr lang="zh-CN" altLang="en-US" b="0" dirty="0">
                <a:latin typeface="微软雅黑" panose="020B0503020204020204" pitchFamily="34" charset="-122"/>
                <a:ea typeface="微软雅黑" panose="020B0503020204020204" pitchFamily="34" charset="-122"/>
              </a:rPr>
              <a:t>亮度像素块（以及附带的彩色像素）；如果选了</a:t>
            </a:r>
            <a:r>
              <a:rPr lang="en-US" altLang="zh-CN" b="0" dirty="0">
                <a:latin typeface="微软雅黑" panose="020B0503020204020204" pitchFamily="34" charset="-122"/>
                <a:ea typeface="微软雅黑" panose="020B0503020204020204" pitchFamily="34" charset="-122"/>
              </a:rPr>
              <a:t>8×8</a:t>
            </a:r>
            <a:r>
              <a:rPr lang="zh-CN" altLang="en-US" b="0" dirty="0">
                <a:latin typeface="微软雅黑" panose="020B0503020204020204" pitchFamily="34" charset="-122"/>
                <a:ea typeface="微软雅黑" panose="020B0503020204020204" pitchFamily="34" charset="-122"/>
              </a:rPr>
              <a:t>的子宏块，则可再分成各种子宏块的分割，其尺寸为</a:t>
            </a:r>
            <a:r>
              <a:rPr lang="en-US" altLang="zh-CN" b="0" dirty="0">
                <a:latin typeface="微软雅黑" panose="020B0503020204020204" pitchFamily="34" charset="-122"/>
                <a:ea typeface="微软雅黑" panose="020B0503020204020204" pitchFamily="34" charset="-122"/>
              </a:rPr>
              <a:t>8×8</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8×4</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4×8</a:t>
            </a:r>
            <a:r>
              <a:rPr lang="zh-CN" altLang="en-US" b="0" dirty="0">
                <a:latin typeface="微软雅黑" panose="020B0503020204020204" pitchFamily="34" charset="-122"/>
                <a:ea typeface="微软雅黑" panose="020B0503020204020204" pitchFamily="34" charset="-122"/>
              </a:rPr>
              <a:t>或</a:t>
            </a:r>
            <a:r>
              <a:rPr lang="en-US" altLang="zh-CN" b="0" dirty="0">
                <a:latin typeface="微软雅黑" panose="020B0503020204020204" pitchFamily="34" charset="-122"/>
                <a:ea typeface="微软雅黑" panose="020B0503020204020204" pitchFamily="34" charset="-122"/>
              </a:rPr>
              <a:t>4×4</a:t>
            </a:r>
            <a:r>
              <a:rPr lang="zh-CN" altLang="en-US" b="0" dirty="0">
                <a:latin typeface="微软雅黑" panose="020B0503020204020204" pitchFamily="34" charset="-122"/>
                <a:ea typeface="微软雅黑" panose="020B0503020204020204" pitchFamily="34" charset="-122"/>
              </a:rPr>
              <a:t>亮度像素块（以及附带的彩色像素）。</a:t>
            </a:r>
          </a:p>
          <a:p>
            <a:pPr lvl="1">
              <a:spcBef>
                <a:spcPct val="20000"/>
              </a:spcBef>
            </a:pPr>
            <a:r>
              <a:rPr lang="en-US" altLang="zh-CN" b="0" dirty="0">
                <a:latin typeface="微软雅黑" panose="020B0503020204020204" pitchFamily="34" charset="-122"/>
                <a:ea typeface="微软雅黑" panose="020B0503020204020204" pitchFamily="34" charset="-122"/>
              </a:rPr>
              <a:t>B</a:t>
            </a:r>
            <a:r>
              <a:rPr lang="zh-CN" altLang="en-US" b="0" dirty="0">
                <a:latin typeface="微软雅黑" panose="020B0503020204020204" pitchFamily="34" charset="-122"/>
                <a:ea typeface="微软雅黑" panose="020B0503020204020204" pitchFamily="34" charset="-122"/>
              </a:rPr>
              <a:t>宏块则利用双向的参考图象（当前和未来的已编码图象帧）进行帧内预测</a:t>
            </a:r>
            <a:r>
              <a:rPr lang="zh-CN" altLang="en-US" b="0" dirty="0" smtClean="0">
                <a:latin typeface="微软雅黑" panose="020B0503020204020204" pitchFamily="34" charset="-122"/>
                <a:ea typeface="微软雅黑" panose="020B0503020204020204" pitchFamily="34" charset="-122"/>
              </a:rPr>
              <a:t>。</a:t>
            </a:r>
            <a:endParaRPr lang="zh-CN" altLang="en-US" b="0" dirty="0">
              <a:latin typeface="微软雅黑" panose="020B0503020204020204" pitchFamily="34" charset="-122"/>
              <a:ea typeface="微软雅黑" panose="020B0503020204020204" pitchFamily="34" charset="-122"/>
            </a:endParaRPr>
          </a:p>
        </p:txBody>
      </p:sp>
      <p:sp>
        <p:nvSpPr>
          <p:cNvPr id="5"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72572546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6986528"/>
          </a:xfrm>
          <a:prstGeom prst="rect">
            <a:avLst/>
          </a:prstGeom>
        </p:spPr>
        <p:txBody>
          <a:bodyPr wrap="square">
            <a:spAutoFit/>
          </a:bodyPr>
          <a:lstStyle/>
          <a:p>
            <a:pPr indent="450850">
              <a:lnSpc>
                <a:spcPct val="150000"/>
              </a:lnSpc>
              <a:spcAft>
                <a:spcPts val="1200"/>
              </a:spcAft>
            </a:pPr>
            <a:r>
              <a:rPr lang="zh-CN" altLang="zh-CN" dirty="0" smtClean="0">
                <a:latin typeface="微软雅黑" panose="020B0503020204020204" pitchFamily="34" charset="-122"/>
                <a:ea typeface="微软雅黑" panose="020B0503020204020204" pitchFamily="34" charset="-122"/>
              </a:rPr>
              <a:t>几种</a:t>
            </a:r>
            <a:r>
              <a:rPr lang="zh-CN" altLang="zh-CN" dirty="0">
                <a:latin typeface="微软雅黑" panose="020B0503020204020204" pitchFamily="34" charset="-122"/>
                <a:ea typeface="微软雅黑" panose="020B0503020204020204" pitchFamily="34" charset="-122"/>
              </a:rPr>
              <a:t>帧（</a:t>
            </a:r>
            <a:r>
              <a:rPr lang="en-US" altLang="zh-CN" dirty="0">
                <a:latin typeface="微软雅黑" panose="020B0503020204020204" pitchFamily="34" charset="-122"/>
                <a:ea typeface="微软雅黑" panose="020B0503020204020204" pitchFamily="34" charset="-122"/>
              </a:rPr>
              <a:t>I</a:t>
            </a:r>
            <a:r>
              <a:rPr lang="zh-CN" altLang="zh-CN" dirty="0">
                <a:latin typeface="微软雅黑" panose="020B0503020204020204" pitchFamily="34" charset="-122"/>
                <a:ea typeface="微软雅黑" panose="020B0503020204020204" pitchFamily="34" charset="-122"/>
              </a:rPr>
              <a:t>帧，</a:t>
            </a:r>
            <a:r>
              <a:rPr lang="en-US" altLang="zh-CN" dirty="0">
                <a:latin typeface="微软雅黑" panose="020B0503020204020204" pitchFamily="34" charset="-122"/>
                <a:ea typeface="微软雅黑" panose="020B0503020204020204" pitchFamily="34" charset="-122"/>
              </a:rPr>
              <a:t>P</a:t>
            </a:r>
            <a:r>
              <a:rPr lang="zh-CN" altLang="zh-CN" dirty="0">
                <a:latin typeface="微软雅黑" panose="020B0503020204020204" pitchFamily="34" charset="-122"/>
                <a:ea typeface="微软雅黑" panose="020B0503020204020204" pitchFamily="34" charset="-122"/>
              </a:rPr>
              <a:t>帧，</a:t>
            </a:r>
            <a:r>
              <a:rPr lang="en-US" altLang="zh-CN" dirty="0">
                <a:latin typeface="微软雅黑" panose="020B0503020204020204" pitchFamily="34" charset="-122"/>
                <a:ea typeface="微软雅黑" panose="020B0503020204020204" pitchFamily="34" charset="-122"/>
              </a:rPr>
              <a:t>B</a:t>
            </a:r>
            <a:r>
              <a:rPr lang="zh-CN" altLang="zh-CN" dirty="0">
                <a:latin typeface="微软雅黑" panose="020B0503020204020204" pitchFamily="34" charset="-122"/>
                <a:ea typeface="微软雅黑" panose="020B0503020204020204" pitchFamily="34" charset="-122"/>
              </a:rPr>
              <a:t>帧</a:t>
            </a:r>
            <a:r>
              <a:rPr lang="zh-CN" altLang="zh-CN" dirty="0" smtClean="0">
                <a:latin typeface="微软雅黑" panose="020B0503020204020204" pitchFamily="34" charset="-122"/>
                <a:ea typeface="微软雅黑" panose="020B0503020204020204" pitchFamily="34" charset="-122"/>
              </a:rPr>
              <a:t>）</a:t>
            </a:r>
            <a:endParaRPr lang="zh-CN" altLang="zh-CN"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en-US" altLang="zh-CN" b="0" dirty="0" smtClean="0">
                <a:latin typeface="微软雅黑" panose="020B0503020204020204" pitchFamily="34" charset="-122"/>
                <a:ea typeface="微软雅黑" panose="020B0503020204020204" pitchFamily="34" charset="-122"/>
              </a:rPr>
              <a:t>I</a:t>
            </a:r>
            <a:r>
              <a:rPr lang="zh-CN" altLang="zh-CN" b="0" dirty="0">
                <a:latin typeface="微软雅黑" panose="020B0503020204020204" pitchFamily="34" charset="-122"/>
                <a:ea typeface="微软雅黑" panose="020B0503020204020204" pitchFamily="34" charset="-122"/>
              </a:rPr>
              <a:t>帧是帧内编码，不需要运动补偿预测，</a:t>
            </a:r>
            <a:r>
              <a:rPr lang="en-US" altLang="zh-CN" b="0" dirty="0">
                <a:latin typeface="微软雅黑" panose="020B0503020204020204" pitchFamily="34" charset="-122"/>
                <a:ea typeface="微软雅黑" panose="020B0503020204020204" pitchFamily="34" charset="-122"/>
              </a:rPr>
              <a:t>I</a:t>
            </a:r>
            <a:r>
              <a:rPr lang="zh-CN" altLang="zh-CN" b="0" dirty="0">
                <a:latin typeface="微软雅黑" panose="020B0503020204020204" pitchFamily="34" charset="-122"/>
                <a:ea typeface="微软雅黑" panose="020B0503020204020204" pitchFamily="34" charset="-122"/>
              </a:rPr>
              <a:t>帧图像作为进一步预测图像的参考。</a:t>
            </a:r>
            <a:r>
              <a:rPr lang="en-US" altLang="zh-CN" b="0" dirty="0">
                <a:latin typeface="微软雅黑" panose="020B0503020204020204" pitchFamily="34" charset="-122"/>
                <a:ea typeface="微软雅黑" panose="020B0503020204020204" pitchFamily="34" charset="-122"/>
              </a:rPr>
              <a:t>P</a:t>
            </a:r>
            <a:r>
              <a:rPr lang="zh-CN" altLang="zh-CN" b="0" dirty="0">
                <a:latin typeface="微软雅黑" panose="020B0503020204020204" pitchFamily="34" charset="-122"/>
                <a:ea typeface="微软雅黑" panose="020B0503020204020204" pitchFamily="34" charset="-122"/>
              </a:rPr>
              <a:t>帧图像是从参考图像中使用运动补偿预测的帧间编码图（</a:t>
            </a:r>
            <a:r>
              <a:rPr lang="en-US" altLang="zh-CN" b="0" dirty="0">
                <a:latin typeface="微软雅黑" panose="020B0503020204020204" pitchFamily="34" charset="-122"/>
                <a:ea typeface="微软雅黑" panose="020B0503020204020204" pitchFamily="34" charset="-122"/>
              </a:rPr>
              <a:t>P</a:t>
            </a:r>
            <a:r>
              <a:rPr lang="zh-CN" altLang="zh-CN" b="0" dirty="0">
                <a:latin typeface="微软雅黑" panose="020B0503020204020204" pitchFamily="34" charset="-122"/>
                <a:ea typeface="微软雅黑" panose="020B0503020204020204" pitchFamily="34" charset="-122"/>
              </a:rPr>
              <a:t>帧或</a:t>
            </a:r>
            <a:r>
              <a:rPr lang="en-US" altLang="zh-CN" b="0" dirty="0">
                <a:latin typeface="微软雅黑" panose="020B0503020204020204" pitchFamily="34" charset="-122"/>
                <a:ea typeface="微软雅黑" panose="020B0503020204020204" pitchFamily="34" charset="-122"/>
              </a:rPr>
              <a:t>I</a:t>
            </a:r>
            <a:r>
              <a:rPr lang="zh-CN" altLang="zh-CN" b="0" dirty="0">
                <a:latin typeface="微软雅黑" panose="020B0503020204020204" pitchFamily="34" charset="-122"/>
                <a:ea typeface="微软雅黑" panose="020B0503020204020204" pitchFamily="34" charset="-122"/>
              </a:rPr>
              <a:t>帧来预测</a:t>
            </a:r>
            <a:r>
              <a:rPr lang="en-US" altLang="zh-CN" b="0" dirty="0">
                <a:latin typeface="微软雅黑" panose="020B0503020204020204" pitchFamily="34" charset="-122"/>
                <a:ea typeface="微软雅黑" panose="020B0503020204020204" pitchFamily="34" charset="-122"/>
              </a:rPr>
              <a:t>P</a:t>
            </a:r>
            <a:r>
              <a:rPr lang="zh-CN" altLang="zh-CN" b="0" dirty="0">
                <a:latin typeface="微软雅黑" panose="020B0503020204020204" pitchFamily="34" charset="-122"/>
                <a:ea typeface="微软雅黑" panose="020B0503020204020204" pitchFamily="34" charset="-122"/>
              </a:rPr>
              <a:t>帧），因此</a:t>
            </a:r>
            <a:r>
              <a:rPr lang="en-US" altLang="zh-CN" b="0" dirty="0">
                <a:latin typeface="微软雅黑" panose="020B0503020204020204" pitchFamily="34" charset="-122"/>
                <a:ea typeface="微软雅黑" panose="020B0503020204020204" pitchFamily="34" charset="-122"/>
              </a:rPr>
              <a:t>P</a:t>
            </a:r>
            <a:r>
              <a:rPr lang="zh-CN" altLang="zh-CN" b="0" dirty="0">
                <a:latin typeface="微软雅黑" panose="020B0503020204020204" pitchFamily="34" charset="-122"/>
                <a:ea typeface="微软雅黑" panose="020B0503020204020204" pitchFamily="34" charset="-122"/>
              </a:rPr>
              <a:t>帧采用前向预测方法，</a:t>
            </a:r>
            <a:r>
              <a:rPr lang="en-US" altLang="zh-CN" b="0" dirty="0">
                <a:latin typeface="微软雅黑" panose="020B0503020204020204" pitchFamily="34" charset="-122"/>
                <a:ea typeface="微软雅黑" panose="020B0503020204020204" pitchFamily="34" charset="-122"/>
              </a:rPr>
              <a:t>P</a:t>
            </a:r>
            <a:r>
              <a:rPr lang="zh-CN" altLang="zh-CN" b="0" dirty="0">
                <a:latin typeface="微软雅黑" panose="020B0503020204020204" pitchFamily="34" charset="-122"/>
                <a:ea typeface="微软雅黑" panose="020B0503020204020204" pitchFamily="34" charset="-122"/>
              </a:rPr>
              <a:t>帧本身可以作为将来预测的参考图像（</a:t>
            </a:r>
            <a:r>
              <a:rPr lang="en-US" altLang="zh-CN" b="0" dirty="0">
                <a:latin typeface="微软雅黑" panose="020B0503020204020204" pitchFamily="34" charset="-122"/>
                <a:ea typeface="微软雅黑" panose="020B0503020204020204" pitchFamily="34" charset="-122"/>
              </a:rPr>
              <a:t>P</a:t>
            </a:r>
            <a:r>
              <a:rPr lang="zh-CN" altLang="zh-CN" b="0" dirty="0">
                <a:latin typeface="微软雅黑" panose="020B0503020204020204" pitchFamily="34" charset="-122"/>
                <a:ea typeface="微软雅黑" panose="020B0503020204020204" pitchFamily="34" charset="-122"/>
              </a:rPr>
              <a:t>帧或</a:t>
            </a:r>
            <a:r>
              <a:rPr lang="en-US" altLang="zh-CN" b="0" dirty="0">
                <a:latin typeface="微软雅黑" panose="020B0503020204020204" pitchFamily="34" charset="-122"/>
                <a:ea typeface="微软雅黑" panose="020B0503020204020204" pitchFamily="34" charset="-122"/>
              </a:rPr>
              <a:t>B</a:t>
            </a:r>
            <a:r>
              <a:rPr lang="zh-CN" altLang="zh-CN" b="0" dirty="0">
                <a:latin typeface="微软雅黑" panose="020B0503020204020204" pitchFamily="34" charset="-122"/>
                <a:ea typeface="微软雅黑" panose="020B0503020204020204" pitchFamily="34" charset="-122"/>
              </a:rPr>
              <a:t>帧）。</a:t>
            </a:r>
            <a:r>
              <a:rPr lang="en-US" altLang="zh-CN" b="0" dirty="0">
                <a:latin typeface="微软雅黑" panose="020B0503020204020204" pitchFamily="34" charset="-122"/>
                <a:ea typeface="微软雅黑" panose="020B0503020204020204" pitchFamily="34" charset="-122"/>
              </a:rPr>
              <a:t>B</a:t>
            </a:r>
            <a:r>
              <a:rPr lang="zh-CN" altLang="zh-CN" b="0" dirty="0">
                <a:latin typeface="微软雅黑" panose="020B0503020204020204" pitchFamily="34" charset="-122"/>
                <a:ea typeface="微软雅黑" panose="020B0503020204020204" pitchFamily="34" charset="-122"/>
              </a:rPr>
              <a:t>帧是帧间编码图，使用两个参考图像进行运动补偿和预测：在当前</a:t>
            </a:r>
            <a:r>
              <a:rPr lang="en-US" altLang="zh-CN" b="0" dirty="0">
                <a:latin typeface="微软雅黑" panose="020B0503020204020204" pitchFamily="34" charset="-122"/>
                <a:ea typeface="微软雅黑" panose="020B0503020204020204" pitchFamily="34" charset="-122"/>
              </a:rPr>
              <a:t>B</a:t>
            </a:r>
            <a:r>
              <a:rPr lang="zh-CN" altLang="zh-CN" b="0" dirty="0">
                <a:latin typeface="微软雅黑" panose="020B0503020204020204" pitchFamily="34" charset="-122"/>
                <a:ea typeface="微软雅黑" panose="020B0503020204020204" pitchFamily="34" charset="-122"/>
              </a:rPr>
              <a:t>帧前面或后面的</a:t>
            </a:r>
            <a:r>
              <a:rPr lang="en-US" altLang="zh-CN" b="0" dirty="0">
                <a:latin typeface="微软雅黑" panose="020B0503020204020204" pitchFamily="34" charset="-122"/>
                <a:ea typeface="微软雅黑" panose="020B0503020204020204" pitchFamily="34" charset="-122"/>
              </a:rPr>
              <a:t>P</a:t>
            </a:r>
            <a:r>
              <a:rPr lang="zh-CN" altLang="zh-CN" b="0" dirty="0">
                <a:latin typeface="微软雅黑" panose="020B0503020204020204" pitchFamily="34" charset="-122"/>
                <a:ea typeface="微软雅黑" panose="020B0503020204020204" pitchFamily="34" charset="-122"/>
              </a:rPr>
              <a:t>帧和</a:t>
            </a:r>
            <a:r>
              <a:rPr lang="en-US" altLang="zh-CN" b="0" dirty="0">
                <a:latin typeface="微软雅黑" panose="020B0503020204020204" pitchFamily="34" charset="-122"/>
                <a:ea typeface="微软雅黑" panose="020B0503020204020204" pitchFamily="34" charset="-122"/>
              </a:rPr>
              <a:t>/</a:t>
            </a:r>
            <a:r>
              <a:rPr lang="zh-CN" altLang="zh-CN" b="0" dirty="0">
                <a:latin typeface="微软雅黑" panose="020B0503020204020204" pitchFamily="34" charset="-122"/>
                <a:ea typeface="微软雅黑" panose="020B0503020204020204" pitchFamily="34" charset="-122"/>
              </a:rPr>
              <a:t>或</a:t>
            </a:r>
            <a:r>
              <a:rPr lang="en-US" altLang="zh-CN" b="0" dirty="0">
                <a:latin typeface="微软雅黑" panose="020B0503020204020204" pitchFamily="34" charset="-122"/>
                <a:ea typeface="微软雅黑" panose="020B0503020204020204" pitchFamily="34" charset="-122"/>
              </a:rPr>
              <a:t>I</a:t>
            </a:r>
            <a:r>
              <a:rPr lang="zh-CN" altLang="zh-CN" b="0" dirty="0">
                <a:latin typeface="微软雅黑" panose="020B0503020204020204" pitchFamily="34" charset="-122"/>
                <a:ea typeface="微软雅黑" panose="020B0503020204020204" pitchFamily="34" charset="-122"/>
              </a:rPr>
              <a:t>帧</a:t>
            </a:r>
            <a:r>
              <a:rPr lang="zh-CN" altLang="zh-CN"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indent="450850">
              <a:lnSpc>
                <a:spcPct val="150000"/>
              </a:lnSpc>
              <a:spcAft>
                <a:spcPts val="1200"/>
              </a:spcAft>
            </a:pPr>
            <a:r>
              <a:rPr lang="en-US" altLang="zh-CN" b="0" dirty="0" smtClean="0">
                <a:latin typeface="微软雅黑" panose="020B0503020204020204" pitchFamily="34" charset="-122"/>
                <a:ea typeface="微软雅黑" panose="020B0503020204020204" pitchFamily="34" charset="-122"/>
              </a:rPr>
              <a:t>(</a:t>
            </a:r>
            <a:r>
              <a:rPr lang="zh-CN" altLang="zh-CN" b="0" dirty="0" smtClean="0">
                <a:latin typeface="微软雅黑" panose="020B0503020204020204" pitchFamily="34" charset="-122"/>
                <a:ea typeface="微软雅黑" panose="020B0503020204020204" pitchFamily="34" charset="-122"/>
              </a:rPr>
              <a:t>一</a:t>
            </a:r>
            <a:r>
              <a:rPr lang="zh-CN" altLang="zh-CN" b="0" dirty="0">
                <a:latin typeface="微软雅黑" panose="020B0503020204020204" pitchFamily="34" charset="-122"/>
                <a:ea typeface="微软雅黑" panose="020B0503020204020204" pitchFamily="34" charset="-122"/>
              </a:rPr>
              <a:t>个编码图像通常划分为若干块组成，一个宏块由一个</a:t>
            </a:r>
            <a:r>
              <a:rPr lang="en-US" altLang="zh-CN" b="0" dirty="0">
                <a:latin typeface="微软雅黑" panose="020B0503020204020204" pitchFamily="34" charset="-122"/>
                <a:ea typeface="微软雅黑" panose="020B0503020204020204" pitchFamily="34" charset="-122"/>
              </a:rPr>
              <a:t>16*16</a:t>
            </a:r>
            <a:r>
              <a:rPr lang="zh-CN" altLang="zh-CN" b="0" dirty="0">
                <a:latin typeface="微软雅黑" panose="020B0503020204020204" pitchFamily="34" charset="-122"/>
                <a:ea typeface="微软雅黑" panose="020B0503020204020204" pitchFamily="34" charset="-122"/>
              </a:rPr>
              <a:t>亮度像素和附加的一个</a:t>
            </a:r>
            <a:r>
              <a:rPr lang="en-US" altLang="zh-CN" b="0" dirty="0">
                <a:latin typeface="微软雅黑" panose="020B0503020204020204" pitchFamily="34" charset="-122"/>
                <a:ea typeface="微软雅黑" panose="020B0503020204020204" pitchFamily="34" charset="-122"/>
              </a:rPr>
              <a:t>8*8Cb</a:t>
            </a:r>
            <a:r>
              <a:rPr lang="zh-CN" altLang="zh-CN" b="0" dirty="0">
                <a:latin typeface="微软雅黑" panose="020B0503020204020204" pitchFamily="34" charset="-122"/>
                <a:ea typeface="微软雅黑" panose="020B0503020204020204" pitchFamily="34" charset="-122"/>
              </a:rPr>
              <a:t>和一个</a:t>
            </a:r>
            <a:r>
              <a:rPr lang="en-US" altLang="zh-CN" b="0" dirty="0">
                <a:latin typeface="微软雅黑" panose="020B0503020204020204" pitchFamily="34" charset="-122"/>
                <a:ea typeface="微软雅黑" panose="020B0503020204020204" pitchFamily="34" charset="-122"/>
              </a:rPr>
              <a:t>8*8Cr</a:t>
            </a:r>
            <a:r>
              <a:rPr lang="zh-CN" altLang="zh-CN" b="0" dirty="0">
                <a:latin typeface="微软雅黑" panose="020B0503020204020204" pitchFamily="34" charset="-122"/>
                <a:ea typeface="微软雅黑" panose="020B0503020204020204" pitchFamily="34" charset="-122"/>
              </a:rPr>
              <a:t>彩色像素块组成。每个图像中，若干宏块被排列成片的形式。</a:t>
            </a:r>
            <a:r>
              <a:rPr lang="en-US" altLang="zh-CN" b="0" dirty="0">
                <a:latin typeface="微软雅黑" panose="020B0503020204020204" pitchFamily="34" charset="-122"/>
                <a:ea typeface="微软雅黑" panose="020B0503020204020204" pitchFamily="34" charset="-122"/>
              </a:rPr>
              <a:t>I</a:t>
            </a:r>
            <a:r>
              <a:rPr lang="zh-CN" altLang="zh-CN" b="0" dirty="0">
                <a:latin typeface="微软雅黑" panose="020B0503020204020204" pitchFamily="34" charset="-122"/>
                <a:ea typeface="微软雅黑" panose="020B0503020204020204" pitchFamily="34" charset="-122"/>
              </a:rPr>
              <a:t>片只包含</a:t>
            </a:r>
            <a:r>
              <a:rPr lang="en-US" altLang="zh-CN" b="0" dirty="0">
                <a:latin typeface="微软雅黑" panose="020B0503020204020204" pitchFamily="34" charset="-122"/>
                <a:ea typeface="微软雅黑" panose="020B0503020204020204" pitchFamily="34" charset="-122"/>
              </a:rPr>
              <a:t>I</a:t>
            </a:r>
            <a:r>
              <a:rPr lang="zh-CN" altLang="zh-CN" b="0" dirty="0">
                <a:latin typeface="微软雅黑" panose="020B0503020204020204" pitchFamily="34" charset="-122"/>
                <a:ea typeface="微软雅黑" panose="020B0503020204020204" pitchFamily="34" charset="-122"/>
              </a:rPr>
              <a:t>宏块</a:t>
            </a:r>
            <a:r>
              <a:rPr lang="en-US" altLang="zh-CN" b="0" dirty="0">
                <a:latin typeface="微软雅黑" panose="020B0503020204020204" pitchFamily="34" charset="-122"/>
                <a:ea typeface="微软雅黑" panose="020B0503020204020204" pitchFamily="34" charset="-122"/>
              </a:rPr>
              <a:t>,P</a:t>
            </a:r>
            <a:r>
              <a:rPr lang="zh-CN" altLang="zh-CN" b="0" dirty="0">
                <a:latin typeface="微软雅黑" panose="020B0503020204020204" pitchFamily="34" charset="-122"/>
                <a:ea typeface="微软雅黑" panose="020B0503020204020204" pitchFamily="34" charset="-122"/>
              </a:rPr>
              <a:t>片可包含</a:t>
            </a:r>
            <a:r>
              <a:rPr lang="en-US" altLang="zh-CN" b="0" dirty="0">
                <a:latin typeface="微软雅黑" panose="020B0503020204020204" pitchFamily="34" charset="-122"/>
                <a:ea typeface="微软雅黑" panose="020B0503020204020204" pitchFamily="34" charset="-122"/>
              </a:rPr>
              <a:t>P</a:t>
            </a:r>
            <a:r>
              <a:rPr lang="zh-CN" altLang="zh-CN"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I</a:t>
            </a:r>
            <a:r>
              <a:rPr lang="zh-CN" altLang="zh-CN" b="0" dirty="0">
                <a:latin typeface="微软雅黑" panose="020B0503020204020204" pitchFamily="34" charset="-122"/>
                <a:ea typeface="微软雅黑" panose="020B0503020204020204" pitchFamily="34" charset="-122"/>
              </a:rPr>
              <a:t>宏块，而</a:t>
            </a:r>
            <a:r>
              <a:rPr lang="en-US" altLang="zh-CN" b="0" dirty="0">
                <a:latin typeface="微软雅黑" panose="020B0503020204020204" pitchFamily="34" charset="-122"/>
                <a:ea typeface="微软雅黑" panose="020B0503020204020204" pitchFamily="34" charset="-122"/>
              </a:rPr>
              <a:t>B</a:t>
            </a:r>
            <a:r>
              <a:rPr lang="zh-CN" altLang="zh-CN" b="0" dirty="0">
                <a:latin typeface="微软雅黑" panose="020B0503020204020204" pitchFamily="34" charset="-122"/>
                <a:ea typeface="微软雅黑" panose="020B0503020204020204" pitchFamily="34" charset="-122"/>
              </a:rPr>
              <a:t>片可包含</a:t>
            </a:r>
            <a:r>
              <a:rPr lang="en-US" altLang="zh-CN" b="0" dirty="0">
                <a:latin typeface="微软雅黑" panose="020B0503020204020204" pitchFamily="34" charset="-122"/>
                <a:ea typeface="微软雅黑" panose="020B0503020204020204" pitchFamily="34" charset="-122"/>
              </a:rPr>
              <a:t>B</a:t>
            </a:r>
            <a:r>
              <a:rPr lang="zh-CN" altLang="zh-CN"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I</a:t>
            </a:r>
            <a:r>
              <a:rPr lang="zh-CN" altLang="zh-CN" b="0" dirty="0">
                <a:latin typeface="微软雅黑" panose="020B0503020204020204" pitchFamily="34" charset="-122"/>
                <a:ea typeface="微软雅黑" panose="020B0503020204020204" pitchFamily="34" charset="-122"/>
              </a:rPr>
              <a:t>宏块</a:t>
            </a:r>
            <a:r>
              <a:rPr lang="zh-CN" altLang="zh-CN" b="0" dirty="0" smtClean="0">
                <a:latin typeface="微软雅黑" panose="020B0503020204020204" pitchFamily="34" charset="-122"/>
                <a:ea typeface="微软雅黑" panose="020B0503020204020204" pitchFamily="34" charset="-122"/>
              </a:rPr>
              <a:t>。</a:t>
            </a:r>
            <a:r>
              <a:rPr lang="en-US" altLang="zh-CN" b="0" dirty="0" smtClean="0">
                <a:latin typeface="微软雅黑" panose="020B0503020204020204" pitchFamily="34" charset="-122"/>
                <a:ea typeface="微软雅黑" panose="020B0503020204020204" pitchFamily="34" charset="-122"/>
              </a:rPr>
              <a:t>)</a:t>
            </a:r>
            <a:endParaRPr lang="zh-CN"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26</a:t>
            </a:fld>
            <a:endParaRPr lang="en-US" altLang="zh-CN" sz="1400" dirty="0"/>
          </a:p>
        </p:txBody>
      </p:sp>
      <p:sp>
        <p:nvSpPr>
          <p:cNvPr id="9"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13410440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1066800" lvl="1" indent="-685800">
              <a:lnSpc>
                <a:spcPct val="150000"/>
              </a:lnSpc>
              <a:spcAft>
                <a:spcPts val="1200"/>
              </a:spcAft>
            </a:pPr>
            <a:r>
              <a:rPr lang="zh-CN" altLang="en-US" dirty="0">
                <a:latin typeface="微软雅黑" panose="020B0503020204020204" pitchFamily="34" charset="-122"/>
                <a:ea typeface="微软雅黑" panose="020B0503020204020204" pitchFamily="34" charset="-122"/>
              </a:rPr>
              <a:t>档次和级 </a:t>
            </a:r>
          </a:p>
          <a:p>
            <a:pPr lvl="1">
              <a:spcBef>
                <a:spcPct val="20000"/>
              </a:spcBef>
            </a:pP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规定了三种档次，每个档次支持一组特定的编码功能，并支持一类特定的应用。</a:t>
            </a:r>
          </a:p>
          <a:p>
            <a:pPr marL="1066800" lvl="1" indent="-609600">
              <a:spcBef>
                <a:spcPct val="20000"/>
              </a:spcBef>
              <a:buFontTx/>
              <a:buChar char="–"/>
            </a:pPr>
            <a:r>
              <a:rPr lang="zh-CN" altLang="en-US" b="0" dirty="0" smtClean="0">
                <a:latin typeface="微软雅黑" panose="020B0503020204020204" pitchFamily="34" charset="-122"/>
                <a:ea typeface="微软雅黑" panose="020B0503020204020204" pitchFamily="34" charset="-122"/>
              </a:rPr>
              <a:t>基本</a:t>
            </a:r>
            <a:r>
              <a:rPr lang="zh-CN" altLang="en-US" b="0" dirty="0">
                <a:latin typeface="微软雅黑" panose="020B0503020204020204" pitchFamily="34" charset="-122"/>
                <a:ea typeface="微软雅黑" panose="020B0503020204020204" pitchFamily="34" charset="-122"/>
              </a:rPr>
              <a:t>档次：利用</a:t>
            </a:r>
            <a:r>
              <a:rPr lang="en-US" altLang="zh-CN" b="0" dirty="0">
                <a:latin typeface="微软雅黑" panose="020B0503020204020204" pitchFamily="34" charset="-122"/>
                <a:ea typeface="微软雅黑" panose="020B0503020204020204" pitchFamily="34" charset="-122"/>
              </a:rPr>
              <a:t>I</a:t>
            </a:r>
            <a:r>
              <a:rPr lang="zh-CN" altLang="en-US" b="0" dirty="0">
                <a:latin typeface="微软雅黑" panose="020B0503020204020204" pitchFamily="34" charset="-122"/>
                <a:ea typeface="微软雅黑" panose="020B0503020204020204" pitchFamily="34" charset="-122"/>
              </a:rPr>
              <a:t>片和</a:t>
            </a:r>
            <a:r>
              <a:rPr lang="en-US" altLang="zh-CN" b="0" dirty="0">
                <a:latin typeface="微软雅黑" panose="020B0503020204020204" pitchFamily="34" charset="-122"/>
                <a:ea typeface="微软雅黑" panose="020B0503020204020204" pitchFamily="34" charset="-122"/>
              </a:rPr>
              <a:t>P</a:t>
            </a:r>
            <a:r>
              <a:rPr lang="zh-CN" altLang="en-US" b="0" dirty="0">
                <a:latin typeface="微软雅黑" panose="020B0503020204020204" pitchFamily="34" charset="-122"/>
                <a:ea typeface="微软雅黑" panose="020B0503020204020204" pitchFamily="34" charset="-122"/>
              </a:rPr>
              <a:t>片支持帧内和帧间编码，支持利用基于上下文的自适应的变长编码进行的熵编码（</a:t>
            </a:r>
            <a:r>
              <a:rPr lang="en-US" altLang="zh-CN" b="0" dirty="0">
                <a:latin typeface="微软雅黑" panose="020B0503020204020204" pitchFamily="34" charset="-122"/>
                <a:ea typeface="微软雅黑" panose="020B0503020204020204" pitchFamily="34" charset="-122"/>
              </a:rPr>
              <a:t>CAVLC</a:t>
            </a:r>
            <a:r>
              <a:rPr lang="zh-CN" altLang="en-US" b="0" dirty="0">
                <a:latin typeface="微软雅黑" panose="020B0503020204020204" pitchFamily="34" charset="-122"/>
                <a:ea typeface="微软雅黑" panose="020B0503020204020204" pitchFamily="34" charset="-122"/>
              </a:rPr>
              <a:t>）。主要用于可视电话、会议电视、无线通信等实时视频通信；</a:t>
            </a:r>
          </a:p>
          <a:p>
            <a:pPr marL="1066800" lvl="1" indent="-609600">
              <a:spcBef>
                <a:spcPct val="20000"/>
              </a:spcBef>
              <a:buFontTx/>
              <a:buChar char="–"/>
            </a:pPr>
            <a:r>
              <a:rPr lang="zh-CN" altLang="en-US" b="0" dirty="0" smtClean="0">
                <a:latin typeface="微软雅黑" panose="020B0503020204020204" pitchFamily="34" charset="-122"/>
                <a:ea typeface="微软雅黑" panose="020B0503020204020204" pitchFamily="34" charset="-122"/>
              </a:rPr>
              <a:t>主要</a:t>
            </a:r>
            <a:r>
              <a:rPr lang="zh-CN" altLang="en-US" b="0" dirty="0">
                <a:latin typeface="微软雅黑" panose="020B0503020204020204" pitchFamily="34" charset="-122"/>
                <a:ea typeface="微软雅黑" panose="020B0503020204020204" pitchFamily="34" charset="-122"/>
              </a:rPr>
              <a:t>档次：支持隔行视频，采用</a:t>
            </a:r>
            <a:r>
              <a:rPr lang="en-US" altLang="zh-CN" b="0" dirty="0">
                <a:latin typeface="微软雅黑" panose="020B0503020204020204" pitchFamily="34" charset="-122"/>
                <a:ea typeface="微软雅黑" panose="020B0503020204020204" pitchFamily="34" charset="-122"/>
              </a:rPr>
              <a:t>B</a:t>
            </a:r>
            <a:r>
              <a:rPr lang="zh-CN" altLang="en-US" b="0" dirty="0">
                <a:latin typeface="微软雅黑" panose="020B0503020204020204" pitchFamily="34" charset="-122"/>
                <a:ea typeface="微软雅黑" panose="020B0503020204020204" pitchFamily="34" charset="-122"/>
              </a:rPr>
              <a:t>片的帧间编码和采用加权预测的帧内编码；支持利用基于上下文的自适应的算术编码（</a:t>
            </a:r>
            <a:r>
              <a:rPr lang="en-US" altLang="zh-CN" b="0" dirty="0">
                <a:latin typeface="微软雅黑" panose="020B0503020204020204" pitchFamily="34" charset="-122"/>
                <a:ea typeface="微软雅黑" panose="020B0503020204020204" pitchFamily="34" charset="-122"/>
              </a:rPr>
              <a:t>CABAC</a:t>
            </a:r>
            <a:r>
              <a:rPr lang="zh-CN" altLang="en-US" b="0" dirty="0">
                <a:latin typeface="微软雅黑" panose="020B0503020204020204" pitchFamily="34" charset="-122"/>
                <a:ea typeface="微软雅黑" panose="020B0503020204020204" pitchFamily="34" charset="-122"/>
              </a:rPr>
              <a:t>）。主要用于数字广播电视与数字视频存储；</a:t>
            </a:r>
          </a:p>
          <a:p>
            <a:pPr marL="1066800" lvl="1" indent="-609600">
              <a:spcBef>
                <a:spcPct val="20000"/>
              </a:spcBef>
              <a:buFontTx/>
              <a:buChar char="–"/>
            </a:pPr>
            <a:r>
              <a:rPr lang="zh-CN" altLang="en-US" b="0" dirty="0" smtClean="0">
                <a:latin typeface="微软雅黑" panose="020B0503020204020204" pitchFamily="34" charset="-122"/>
                <a:ea typeface="微软雅黑" panose="020B0503020204020204" pitchFamily="34" charset="-122"/>
              </a:rPr>
              <a:t>扩展</a:t>
            </a:r>
            <a:r>
              <a:rPr lang="zh-CN" altLang="en-US" b="0" dirty="0">
                <a:latin typeface="微软雅黑" panose="020B0503020204020204" pitchFamily="34" charset="-122"/>
                <a:ea typeface="微软雅黑" panose="020B0503020204020204" pitchFamily="34" charset="-122"/>
              </a:rPr>
              <a:t>档次：支持码流之间有效的切换（</a:t>
            </a:r>
            <a:r>
              <a:rPr lang="en-US" altLang="zh-CN" b="0" dirty="0">
                <a:latin typeface="微软雅黑" panose="020B0503020204020204" pitchFamily="34" charset="-122"/>
                <a:ea typeface="微软雅黑" panose="020B0503020204020204" pitchFamily="34" charset="-122"/>
              </a:rPr>
              <a:t>SP</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SI</a:t>
            </a:r>
            <a:r>
              <a:rPr lang="zh-CN" altLang="en-US" b="0" dirty="0">
                <a:latin typeface="微软雅黑" panose="020B0503020204020204" pitchFamily="34" charset="-122"/>
                <a:ea typeface="微软雅黑" panose="020B0503020204020204" pitchFamily="34" charset="-122"/>
              </a:rPr>
              <a:t>片）、改进误码性能（数据分割），但不支持隔行视频和</a:t>
            </a:r>
            <a:r>
              <a:rPr lang="en-US" altLang="zh-CN" b="0" dirty="0">
                <a:latin typeface="微软雅黑" panose="020B0503020204020204" pitchFamily="34" charset="-122"/>
                <a:ea typeface="微软雅黑" panose="020B0503020204020204" pitchFamily="34" charset="-122"/>
              </a:rPr>
              <a:t>CABAC</a:t>
            </a:r>
            <a:r>
              <a:rPr lang="zh-CN" altLang="en-US" b="0" dirty="0">
                <a:latin typeface="微软雅黑" panose="020B0503020204020204" pitchFamily="34" charset="-122"/>
                <a:ea typeface="微软雅黑" panose="020B0503020204020204" pitchFamily="34" charset="-122"/>
              </a:rPr>
              <a:t>。主要用于网络的视频流，如视频点播</a:t>
            </a:r>
          </a:p>
          <a:p>
            <a:pPr marL="1066800" lvl="1" indent="-609600">
              <a:spcBef>
                <a:spcPct val="20000"/>
              </a:spcBef>
              <a:buFontTx/>
              <a:buChar char="–"/>
            </a:pPr>
            <a:r>
              <a:rPr lang="zh-CN" altLang="en-US" b="0" dirty="0">
                <a:latin typeface="微软雅黑" panose="020B0503020204020204" pitchFamily="34" charset="-122"/>
                <a:ea typeface="微软雅黑" panose="020B0503020204020204" pitchFamily="34" charset="-122"/>
              </a:rPr>
              <a:t>下</a:t>
            </a:r>
            <a:r>
              <a:rPr lang="zh-CN" altLang="en-US" b="0" dirty="0" smtClean="0">
                <a:latin typeface="微软雅黑" panose="020B0503020204020204" pitchFamily="34" charset="-122"/>
                <a:ea typeface="微软雅黑" panose="020B0503020204020204" pitchFamily="34" charset="-122"/>
              </a:rPr>
              <a:t>图为</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各个档次具有的不同功能，可见扩展档次包括了基本档次的所有功能，而不能包括主要档次的。每一档次设置不同参数（如取样速率、图像尺寸、编码比特率等），得到编解码器性能不同的级。</a:t>
            </a:r>
          </a:p>
        </p:txBody>
      </p:sp>
      <p:sp>
        <p:nvSpPr>
          <p:cNvPr id="5"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280204924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endParaRPr lang="zh-CN" altLang="en-US" sz="2800">
              <a:latin typeface="楷体_GB2312" pitchFamily="49" charset="-122"/>
              <a:ea typeface="楷体_GB2312" pitchFamily="49" charset="-122"/>
            </a:endParaRPr>
          </a:p>
        </p:txBody>
      </p:sp>
      <p:sp>
        <p:nvSpPr>
          <p:cNvPr id="13316" name="Rectangle 5"/>
          <p:cNvSpPr>
            <a:spLocks noChangeArrowheads="1"/>
          </p:cNvSpPr>
          <p:nvPr/>
        </p:nvSpPr>
        <p:spPr bwMode="auto">
          <a:xfrm>
            <a:off x="0" y="12620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pic>
        <p:nvPicPr>
          <p:cNvPr id="13317"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7744" y="1620043"/>
            <a:ext cx="5130800" cy="410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8" name="Rectangle 6"/>
          <p:cNvSpPr>
            <a:spLocks noChangeArrowheads="1"/>
          </p:cNvSpPr>
          <p:nvPr/>
        </p:nvSpPr>
        <p:spPr bwMode="auto">
          <a:xfrm>
            <a:off x="179512" y="3861048"/>
            <a:ext cx="183673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sz="1600" b="0" dirty="0" smtClean="0">
                <a:latin typeface="Times New Roman" pitchFamily="18" charset="0"/>
                <a:ea typeface="宋体" charset="-122"/>
                <a:cs typeface="Times New Roman" pitchFamily="18" charset="0"/>
              </a:rPr>
              <a:t>H.264</a:t>
            </a:r>
            <a:r>
              <a:rPr lang="zh-CN" altLang="en-US" sz="1600" b="0" dirty="0">
                <a:latin typeface="Times New Roman" pitchFamily="18" charset="0"/>
                <a:ea typeface="宋体" charset="-122"/>
                <a:cs typeface="Times New Roman" pitchFamily="18" charset="0"/>
              </a:rPr>
              <a:t>档次</a:t>
            </a:r>
          </a:p>
        </p:txBody>
      </p:sp>
      <p:sp>
        <p:nvSpPr>
          <p:cNvPr id="8"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38592309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p:cNvSpPr>
            <a:spLocks noChangeArrowheads="1"/>
          </p:cNvSpPr>
          <p:nvPr/>
        </p:nvSpPr>
        <p:spPr bwMode="auto">
          <a:xfrm>
            <a:off x="509467" y="1341437"/>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1066800" lvl="1" indent="-685800">
              <a:lnSpc>
                <a:spcPct val="150000"/>
              </a:lnSpc>
              <a:spcAft>
                <a:spcPts val="1200"/>
              </a:spcAft>
            </a:pPr>
            <a:r>
              <a:rPr lang="zh-CN" altLang="en-US" dirty="0">
                <a:latin typeface="微软雅黑" panose="020B0503020204020204" pitchFamily="34" charset="-122"/>
                <a:ea typeface="微软雅黑" panose="020B0503020204020204" pitchFamily="34" charset="-122"/>
              </a:rPr>
              <a:t>参考图像  </a:t>
            </a:r>
          </a:p>
          <a:p>
            <a:pPr marL="1066800" lvl="1" indent="-609600">
              <a:spcBef>
                <a:spcPct val="20000"/>
              </a:spcBef>
              <a:buFontTx/>
              <a:buChar char="–"/>
            </a:pPr>
            <a:r>
              <a:rPr lang="zh-CN" altLang="en-US" b="0" dirty="0">
                <a:latin typeface="微软雅黑" panose="020B0503020204020204" pitchFamily="34" charset="-122"/>
                <a:ea typeface="微软雅黑" panose="020B0503020204020204" pitchFamily="34" charset="-122"/>
              </a:rPr>
              <a:t>可从一组前面或后面已编码图像中选出一个或两个与当前最匹配的图像作为帧间编码间的参数图像</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1066800" lvl="1" indent="-609600">
              <a:spcBef>
                <a:spcPct val="20000"/>
              </a:spcBef>
              <a:buFontTx/>
              <a:buChar char="–"/>
            </a:pPr>
            <a:endParaRPr lang="zh-CN" altLang="en-US" b="0" dirty="0">
              <a:latin typeface="微软雅黑" panose="020B0503020204020204" pitchFamily="34" charset="-122"/>
              <a:ea typeface="微软雅黑" panose="020B0503020204020204" pitchFamily="34" charset="-122"/>
            </a:endParaRPr>
          </a:p>
          <a:p>
            <a:pPr marL="1066800" lvl="1" indent="-609600">
              <a:spcBef>
                <a:spcPct val="20000"/>
              </a:spcBef>
              <a:buFontTx/>
              <a:buChar char="–"/>
            </a:pP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中最多可从</a:t>
            </a:r>
            <a:r>
              <a:rPr lang="en-US" altLang="zh-CN" b="0" dirty="0">
                <a:latin typeface="微软雅黑" panose="020B0503020204020204" pitchFamily="34" charset="-122"/>
                <a:ea typeface="微软雅黑" panose="020B0503020204020204" pitchFamily="34" charset="-122"/>
              </a:rPr>
              <a:t>15</a:t>
            </a:r>
            <a:r>
              <a:rPr lang="zh-CN" altLang="en-US" b="0" dirty="0">
                <a:latin typeface="微软雅黑" panose="020B0503020204020204" pitchFamily="34" charset="-122"/>
                <a:ea typeface="微软雅黑" panose="020B0503020204020204" pitchFamily="34" charset="-122"/>
              </a:rPr>
              <a:t>个参考图像中进行选择，选出最佳的匹配图像</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1066800" lvl="1" indent="-609600">
              <a:spcBef>
                <a:spcPct val="20000"/>
              </a:spcBef>
              <a:buFontTx/>
              <a:buChar char="–"/>
            </a:pPr>
            <a:endParaRPr lang="zh-CN" altLang="en-US" b="0" dirty="0">
              <a:latin typeface="微软雅黑" panose="020B0503020204020204" pitchFamily="34" charset="-122"/>
              <a:ea typeface="微软雅黑" panose="020B0503020204020204" pitchFamily="34" charset="-122"/>
            </a:endParaRPr>
          </a:p>
          <a:p>
            <a:pPr marL="1066800" lvl="1" indent="-609600">
              <a:spcBef>
                <a:spcPct val="20000"/>
              </a:spcBef>
              <a:buFontTx/>
              <a:buChar char="–"/>
            </a:pPr>
            <a:r>
              <a:rPr lang="zh-CN" altLang="en-US" b="0" dirty="0">
                <a:latin typeface="微软雅黑" panose="020B0503020204020204" pitchFamily="34" charset="-122"/>
                <a:ea typeface="微软雅黑" panose="020B0503020204020204" pitchFamily="34" charset="-122"/>
              </a:rPr>
              <a:t>对于</a:t>
            </a:r>
            <a:r>
              <a:rPr lang="en-US" altLang="zh-CN" b="0" dirty="0">
                <a:latin typeface="微软雅黑" panose="020B0503020204020204" pitchFamily="34" charset="-122"/>
                <a:ea typeface="微软雅黑" panose="020B0503020204020204" pitchFamily="34" charset="-122"/>
              </a:rPr>
              <a:t>P</a:t>
            </a:r>
            <a:r>
              <a:rPr lang="zh-CN" altLang="en-US" b="0" dirty="0">
                <a:latin typeface="微软雅黑" panose="020B0503020204020204" pitchFamily="34" charset="-122"/>
                <a:ea typeface="微软雅黑" panose="020B0503020204020204" pitchFamily="34" charset="-122"/>
              </a:rPr>
              <a:t>片中帧间编码宏块可从表“</a:t>
            </a:r>
            <a:r>
              <a:rPr lang="en-US" altLang="zh-CN" b="0" dirty="0">
                <a:latin typeface="微软雅黑" panose="020B0503020204020204" pitchFamily="34" charset="-122"/>
                <a:ea typeface="微软雅黑" panose="020B0503020204020204" pitchFamily="34" charset="-122"/>
              </a:rPr>
              <a:t>0”</a:t>
            </a:r>
            <a:r>
              <a:rPr lang="zh-CN" altLang="en-US" b="0" dirty="0">
                <a:latin typeface="微软雅黑" panose="020B0503020204020204" pitchFamily="34" charset="-122"/>
                <a:ea typeface="微软雅黑" panose="020B0503020204020204" pitchFamily="34" charset="-122"/>
              </a:rPr>
              <a:t>中选择参数图像；对于</a:t>
            </a:r>
            <a:r>
              <a:rPr lang="en-US" altLang="zh-CN" b="0" dirty="0">
                <a:latin typeface="微软雅黑" panose="020B0503020204020204" pitchFamily="34" charset="-122"/>
                <a:ea typeface="微软雅黑" panose="020B0503020204020204" pitchFamily="34" charset="-122"/>
              </a:rPr>
              <a:t>B</a:t>
            </a:r>
            <a:r>
              <a:rPr lang="zh-CN" altLang="en-US" b="0" dirty="0">
                <a:latin typeface="微软雅黑" panose="020B0503020204020204" pitchFamily="34" charset="-122"/>
                <a:ea typeface="微软雅黑" panose="020B0503020204020204" pitchFamily="34" charset="-122"/>
              </a:rPr>
              <a:t>片中的帧间编码宏块和宏块分割的预测，可从表“</a:t>
            </a:r>
            <a:r>
              <a:rPr lang="en-US" altLang="zh-CN" b="0" dirty="0">
                <a:latin typeface="微软雅黑" panose="020B0503020204020204" pitchFamily="34" charset="-122"/>
                <a:ea typeface="微软雅黑" panose="020B0503020204020204" pitchFamily="34" charset="-122"/>
              </a:rPr>
              <a:t>0”</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1”</a:t>
            </a:r>
            <a:r>
              <a:rPr lang="zh-CN" altLang="en-US" b="0" dirty="0">
                <a:latin typeface="微软雅黑" panose="020B0503020204020204" pitchFamily="34" charset="-122"/>
                <a:ea typeface="微软雅黑" panose="020B0503020204020204" pitchFamily="34" charset="-122"/>
              </a:rPr>
              <a:t>中选择参考图像。</a:t>
            </a:r>
            <a:endParaRPr lang="en-US" altLang="zh-CN" b="0" dirty="0">
              <a:latin typeface="微软雅黑" panose="020B0503020204020204" pitchFamily="34" charset="-122"/>
              <a:ea typeface="微软雅黑" panose="020B0503020204020204" pitchFamily="34" charset="-122"/>
            </a:endParaRPr>
          </a:p>
        </p:txBody>
      </p:sp>
      <p:sp>
        <p:nvSpPr>
          <p:cNvPr id="5"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33240987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3</a:t>
            </a:fld>
            <a:endParaRPr lang="en-US" altLang="zh-CN" dirty="0"/>
          </a:p>
        </p:txBody>
      </p:sp>
      <p:sp>
        <p:nvSpPr>
          <p:cNvPr id="2" name="矩形 1"/>
          <p:cNvSpPr/>
          <p:nvPr/>
        </p:nvSpPr>
        <p:spPr>
          <a:xfrm>
            <a:off x="395288" y="2204864"/>
            <a:ext cx="8411288" cy="3447098"/>
          </a:xfrm>
          <a:prstGeom prst="rect">
            <a:avLst/>
          </a:prstGeom>
        </p:spPr>
        <p:txBody>
          <a:bodyPr wrap="square">
            <a:spAutoFit/>
          </a:bodyPr>
          <a:lstStyle/>
          <a:p>
            <a:pPr marL="342900" indent="-342900" algn="l">
              <a:lnSpc>
                <a:spcPct val="150000"/>
              </a:lnSpc>
              <a:spcAft>
                <a:spcPts val="1200"/>
              </a:spcAft>
              <a:buFont typeface="Wingdings" panose="05000000000000000000" pitchFamily="2" charset="2"/>
              <a:buChar char="l"/>
            </a:pPr>
            <a:r>
              <a:rPr lang="zh-CN" altLang="zh-CN" sz="2000" dirty="0">
                <a:solidFill>
                  <a:srgbClr val="000000"/>
                </a:solidFill>
                <a:latin typeface="微软雅黑" pitchFamily="34" charset="-122"/>
                <a:ea typeface="微软雅黑" pitchFamily="34" charset="-122"/>
              </a:rPr>
              <a:t>高清晰度</a:t>
            </a:r>
            <a:r>
              <a:rPr lang="en-US" altLang="zh-CN" sz="2000" dirty="0">
                <a:solidFill>
                  <a:srgbClr val="000000"/>
                </a:solidFill>
                <a:latin typeface="微软雅黑" pitchFamily="34" charset="-122"/>
                <a:ea typeface="微软雅黑" pitchFamily="34" charset="-122"/>
              </a:rPr>
              <a:t>(Higher Definition)</a:t>
            </a:r>
            <a:r>
              <a:rPr lang="zh-CN" altLang="zh-CN" sz="2000" dirty="0">
                <a:solidFill>
                  <a:srgbClr val="000000"/>
                </a:solidFill>
                <a:latin typeface="微软雅黑" pitchFamily="34" charset="-122"/>
                <a:ea typeface="微软雅黑" pitchFamily="34" charset="-122"/>
              </a:rPr>
              <a:t>：</a:t>
            </a:r>
            <a:r>
              <a:rPr lang="zh-CN" altLang="zh-CN" sz="1800" b="0" dirty="0">
                <a:latin typeface="微软雅黑" panose="020B0503020204020204" pitchFamily="34" charset="-122"/>
                <a:ea typeface="微软雅黑" panose="020B0503020204020204" pitchFamily="34" charset="-122"/>
              </a:rPr>
              <a:t>数字视频的应用格式从</a:t>
            </a:r>
            <a:r>
              <a:rPr lang="en-US" altLang="zh-CN" sz="1800" b="0" dirty="0">
                <a:latin typeface="微软雅黑" panose="020B0503020204020204" pitchFamily="34" charset="-122"/>
                <a:ea typeface="微软雅黑" panose="020B0503020204020204" pitchFamily="34" charset="-122"/>
              </a:rPr>
              <a:t>720 P</a:t>
            </a:r>
            <a:r>
              <a:rPr lang="zh-CN" altLang="zh-CN" sz="1800" b="0" dirty="0">
                <a:latin typeface="微软雅黑" panose="020B0503020204020204" pitchFamily="34" charset="-122"/>
                <a:ea typeface="微软雅黑" panose="020B0503020204020204" pitchFamily="34" charset="-122"/>
              </a:rPr>
              <a:t>向</a:t>
            </a:r>
            <a:r>
              <a:rPr lang="en-US" altLang="zh-CN" sz="1800" b="0" dirty="0">
                <a:latin typeface="微软雅黑" panose="020B0503020204020204" pitchFamily="34" charset="-122"/>
                <a:ea typeface="微软雅黑" panose="020B0503020204020204" pitchFamily="34" charset="-122"/>
              </a:rPr>
              <a:t>1080 P</a:t>
            </a:r>
            <a:r>
              <a:rPr lang="zh-CN" altLang="zh-CN" sz="1800" b="0" dirty="0">
                <a:latin typeface="微软雅黑" panose="020B0503020204020204" pitchFamily="34" charset="-122"/>
                <a:ea typeface="微软雅黑" panose="020B0503020204020204" pitchFamily="34" charset="-122"/>
              </a:rPr>
              <a:t>全面升级，在一些视频应用领域甚至出现了</a:t>
            </a:r>
            <a:r>
              <a:rPr lang="en-US" altLang="zh-CN" sz="1800" b="0" dirty="0">
                <a:latin typeface="微软雅黑" panose="020B0503020204020204" pitchFamily="34" charset="-122"/>
                <a:ea typeface="微软雅黑" panose="020B0503020204020204" pitchFamily="34" charset="-122"/>
              </a:rPr>
              <a:t>4K x 2K</a:t>
            </a:r>
            <a:r>
              <a:rPr lang="zh-CN" altLang="zh-CN" sz="1800" b="0" dirty="0">
                <a:latin typeface="微软雅黑" panose="020B0503020204020204" pitchFamily="34" charset="-122"/>
                <a:ea typeface="微软雅黑" panose="020B0503020204020204" pitchFamily="34" charset="-122"/>
              </a:rPr>
              <a:t>、</a:t>
            </a:r>
            <a:r>
              <a:rPr lang="en-US" altLang="zh-CN" sz="1800" b="0" dirty="0">
                <a:latin typeface="微软雅黑" panose="020B0503020204020204" pitchFamily="34" charset="-122"/>
                <a:ea typeface="微软雅黑" panose="020B0503020204020204" pitchFamily="34" charset="-122"/>
              </a:rPr>
              <a:t>8K x 4K</a:t>
            </a:r>
            <a:r>
              <a:rPr lang="zh-CN" altLang="zh-CN" sz="1800" b="0" dirty="0">
                <a:latin typeface="微软雅黑" panose="020B0503020204020204" pitchFamily="34" charset="-122"/>
                <a:ea typeface="微软雅黑" panose="020B0503020204020204" pitchFamily="34" charset="-122"/>
              </a:rPr>
              <a:t>的数字视频格式</a:t>
            </a:r>
            <a:r>
              <a:rPr lang="en-US" altLang="zh-CN" sz="1800" b="0" dirty="0">
                <a:latin typeface="微软雅黑" panose="020B0503020204020204" pitchFamily="34" charset="-122"/>
                <a:ea typeface="微软雅黑" panose="020B0503020204020204" pitchFamily="34" charset="-122"/>
              </a:rPr>
              <a:t>;</a:t>
            </a:r>
            <a:endParaRPr lang="zh-CN" altLang="zh-CN" sz="1800" b="0" dirty="0">
              <a:latin typeface="微软雅黑" panose="020B0503020204020204" pitchFamily="34" charset="-122"/>
              <a:ea typeface="微软雅黑" panose="020B0503020204020204" pitchFamily="34" charset="-122"/>
            </a:endParaRPr>
          </a:p>
          <a:p>
            <a:pPr marL="285750" indent="-285750" algn="l">
              <a:lnSpc>
                <a:spcPct val="150000"/>
              </a:lnSpc>
              <a:spcAft>
                <a:spcPts val="1200"/>
              </a:spcAft>
              <a:buFont typeface="Wingdings" panose="05000000000000000000" pitchFamily="2" charset="2"/>
              <a:buChar char="l"/>
            </a:pPr>
            <a:r>
              <a:rPr lang="zh-CN" altLang="zh-CN" sz="2000" dirty="0">
                <a:solidFill>
                  <a:srgbClr val="000000"/>
                </a:solidFill>
                <a:latin typeface="微软雅黑" pitchFamily="34" charset="-122"/>
                <a:ea typeface="微软雅黑" pitchFamily="34" charset="-122"/>
              </a:rPr>
              <a:t>高帧率</a:t>
            </a:r>
            <a:r>
              <a:rPr lang="en-US" altLang="zh-CN" sz="2000" dirty="0">
                <a:solidFill>
                  <a:srgbClr val="000000"/>
                </a:solidFill>
                <a:latin typeface="微软雅黑" pitchFamily="34" charset="-122"/>
                <a:ea typeface="微软雅黑" pitchFamily="34" charset="-122"/>
              </a:rPr>
              <a:t>(Higher frame rate )</a:t>
            </a:r>
            <a:r>
              <a:rPr lang="zh-CN" altLang="zh-CN" sz="2000" dirty="0">
                <a:solidFill>
                  <a:srgbClr val="000000"/>
                </a:solidFill>
                <a:latin typeface="微软雅黑" pitchFamily="34" charset="-122"/>
                <a:ea typeface="微软雅黑" pitchFamily="34" charset="-122"/>
              </a:rPr>
              <a:t>：</a:t>
            </a:r>
            <a:r>
              <a:rPr lang="zh-CN" altLang="zh-CN" sz="1800" b="0" dirty="0">
                <a:latin typeface="微软雅黑" panose="020B0503020204020204" pitchFamily="34" charset="-122"/>
                <a:ea typeface="微软雅黑" panose="020B0503020204020204" pitchFamily="34" charset="-122"/>
              </a:rPr>
              <a:t>数字视频帧率从</a:t>
            </a:r>
            <a:r>
              <a:rPr lang="en-US" altLang="zh-CN" sz="1800" b="0" dirty="0">
                <a:latin typeface="微软雅黑" panose="020B0503020204020204" pitchFamily="34" charset="-122"/>
                <a:ea typeface="微软雅黑" panose="020B0503020204020204" pitchFamily="34" charset="-122"/>
              </a:rPr>
              <a:t>30 fps</a:t>
            </a:r>
            <a:r>
              <a:rPr lang="zh-CN" altLang="zh-CN" sz="1800" b="0" dirty="0">
                <a:latin typeface="微软雅黑" panose="020B0503020204020204" pitchFamily="34" charset="-122"/>
                <a:ea typeface="微软雅黑" panose="020B0503020204020204" pitchFamily="34" charset="-122"/>
              </a:rPr>
              <a:t>向</a:t>
            </a:r>
            <a:r>
              <a:rPr lang="en-US" altLang="zh-CN" sz="1800" b="0" dirty="0">
                <a:latin typeface="微软雅黑" panose="020B0503020204020204" pitchFamily="34" charset="-122"/>
                <a:ea typeface="微软雅黑" panose="020B0503020204020204" pitchFamily="34" charset="-122"/>
              </a:rPr>
              <a:t>60fps</a:t>
            </a:r>
            <a:r>
              <a:rPr lang="zh-CN" altLang="zh-CN" sz="1800" b="0" dirty="0">
                <a:latin typeface="微软雅黑" panose="020B0503020204020204" pitchFamily="34" charset="-122"/>
                <a:ea typeface="微软雅黑" panose="020B0503020204020204" pitchFamily="34" charset="-122"/>
              </a:rPr>
              <a:t>、</a:t>
            </a:r>
            <a:r>
              <a:rPr lang="en-US" altLang="zh-CN" sz="1800" b="0" dirty="0">
                <a:latin typeface="微软雅黑" panose="020B0503020204020204" pitchFamily="34" charset="-122"/>
                <a:ea typeface="微软雅黑" panose="020B0503020204020204" pitchFamily="34" charset="-122"/>
              </a:rPr>
              <a:t>120fps</a:t>
            </a:r>
            <a:r>
              <a:rPr lang="zh-CN" altLang="zh-CN" sz="1800" b="0" dirty="0">
                <a:latin typeface="微软雅黑" panose="020B0503020204020204" pitchFamily="34" charset="-122"/>
                <a:ea typeface="微软雅黑" panose="020B0503020204020204" pitchFamily="34" charset="-122"/>
              </a:rPr>
              <a:t>甚至</a:t>
            </a:r>
            <a:r>
              <a:rPr lang="en-US" altLang="zh-CN" sz="1800" b="0" dirty="0">
                <a:latin typeface="微软雅黑" panose="020B0503020204020204" pitchFamily="34" charset="-122"/>
                <a:ea typeface="微软雅黑" panose="020B0503020204020204" pitchFamily="34" charset="-122"/>
              </a:rPr>
              <a:t>240fps</a:t>
            </a:r>
            <a:r>
              <a:rPr lang="zh-CN" altLang="zh-CN" sz="1800" b="0" dirty="0">
                <a:latin typeface="微软雅黑" panose="020B0503020204020204" pitchFamily="34" charset="-122"/>
                <a:ea typeface="微软雅黑" panose="020B0503020204020204" pitchFamily="34" charset="-122"/>
              </a:rPr>
              <a:t>的应用场景升级</a:t>
            </a:r>
            <a:r>
              <a:rPr lang="en-US" altLang="zh-CN" sz="1800" b="0" dirty="0">
                <a:latin typeface="微软雅黑" panose="020B0503020204020204" pitchFamily="34" charset="-122"/>
                <a:ea typeface="微软雅黑" panose="020B0503020204020204" pitchFamily="34" charset="-122"/>
              </a:rPr>
              <a:t>;</a:t>
            </a:r>
            <a:endParaRPr lang="zh-CN" altLang="zh-CN" sz="1800" b="0" dirty="0">
              <a:latin typeface="微软雅黑" panose="020B0503020204020204" pitchFamily="34" charset="-122"/>
              <a:ea typeface="微软雅黑" panose="020B0503020204020204" pitchFamily="34" charset="-122"/>
            </a:endParaRPr>
          </a:p>
          <a:p>
            <a:pPr marL="285750" indent="-285750" algn="l">
              <a:lnSpc>
                <a:spcPct val="150000"/>
              </a:lnSpc>
              <a:spcAft>
                <a:spcPts val="1200"/>
              </a:spcAft>
              <a:buFont typeface="Wingdings" panose="05000000000000000000" pitchFamily="2" charset="2"/>
              <a:buChar char="l"/>
            </a:pPr>
            <a:r>
              <a:rPr lang="zh-CN" altLang="zh-CN" sz="2000" dirty="0">
                <a:solidFill>
                  <a:srgbClr val="000000"/>
                </a:solidFill>
                <a:latin typeface="微软雅黑" pitchFamily="34" charset="-122"/>
                <a:ea typeface="微软雅黑" pitchFamily="34" charset="-122"/>
              </a:rPr>
              <a:t>高压缩率</a:t>
            </a:r>
            <a:r>
              <a:rPr lang="en-US" altLang="zh-CN" sz="2000" dirty="0">
                <a:solidFill>
                  <a:srgbClr val="000000"/>
                </a:solidFill>
                <a:latin typeface="微软雅黑" pitchFamily="34" charset="-122"/>
                <a:ea typeface="微软雅黑" pitchFamily="34" charset="-122"/>
              </a:rPr>
              <a:t>(Higher Compression rate )</a:t>
            </a:r>
            <a:r>
              <a:rPr lang="zh-CN" altLang="zh-CN" sz="2000" dirty="0">
                <a:solidFill>
                  <a:srgbClr val="000000"/>
                </a:solidFill>
                <a:latin typeface="微软雅黑" pitchFamily="34" charset="-122"/>
                <a:ea typeface="微软雅黑" pitchFamily="34" charset="-122"/>
              </a:rPr>
              <a:t>：</a:t>
            </a:r>
            <a:r>
              <a:rPr lang="zh-CN" altLang="zh-CN" sz="1800" b="0" dirty="0">
                <a:latin typeface="微软雅黑" panose="020B0503020204020204" pitchFamily="34" charset="-122"/>
                <a:ea typeface="微软雅黑" panose="020B0503020204020204" pitchFamily="34" charset="-122"/>
              </a:rPr>
              <a:t>传输带宽和存储空间一直是视频应用中最为关键的资源，因此，在有限的空间和管道中获得最佳的视频体验一直是用户的不懈追求</a:t>
            </a:r>
            <a:r>
              <a:rPr lang="zh-CN" altLang="zh-CN" sz="1800" b="0" dirty="0" smtClean="0">
                <a:latin typeface="微软雅黑" panose="020B0503020204020204" pitchFamily="34" charset="-122"/>
                <a:ea typeface="微软雅黑" panose="020B0503020204020204" pitchFamily="34" charset="-122"/>
              </a:rPr>
              <a:t>。</a:t>
            </a:r>
            <a:r>
              <a:rPr lang="zh-CN" altLang="zh-CN" sz="1800" b="0" dirty="0">
                <a:latin typeface="微软雅黑" panose="020B0503020204020204" pitchFamily="34" charset="-122"/>
                <a:ea typeface="微软雅黑" panose="020B0503020204020204" pitchFamily="34" charset="-122"/>
              </a:rPr>
              <a:t>　　</a:t>
            </a:r>
            <a:endParaRPr lang="zh-CN" altLang="en-US" sz="1800" b="0" dirty="0">
              <a:latin typeface="微软雅黑" panose="020B0503020204020204" pitchFamily="34" charset="-122"/>
              <a:ea typeface="微软雅黑" panose="020B0503020204020204" pitchFamily="34" charset="-122"/>
            </a:endParaRPr>
          </a:p>
        </p:txBody>
      </p:sp>
      <p:sp>
        <p:nvSpPr>
          <p:cNvPr id="6"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7" name="矩形 2"/>
          <p:cNvSpPr>
            <a:spLocks noChangeArrowheads="1"/>
          </p:cNvSpPr>
          <p:nvPr/>
        </p:nvSpPr>
        <p:spPr bwMode="auto">
          <a:xfrm>
            <a:off x="539552" y="1340768"/>
            <a:ext cx="7696200" cy="529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zh-CN" altLang="zh-CN" sz="3600" dirty="0" smtClean="0">
                <a:solidFill>
                  <a:srgbClr val="000000"/>
                </a:solidFill>
                <a:latin typeface="微软雅黑" pitchFamily="34" charset="-122"/>
                <a:ea typeface="微软雅黑" pitchFamily="34" charset="-122"/>
              </a:rPr>
              <a:t>视频应用</a:t>
            </a:r>
            <a:r>
              <a:rPr lang="zh-CN" altLang="en-US" sz="3600" dirty="0" smtClean="0">
                <a:solidFill>
                  <a:srgbClr val="000000"/>
                </a:solidFill>
                <a:latin typeface="微软雅黑" pitchFamily="34" charset="-122"/>
                <a:ea typeface="微软雅黑" pitchFamily="34" charset="-122"/>
              </a:rPr>
              <a:t>发展</a:t>
            </a:r>
            <a:r>
              <a:rPr lang="zh-CN" altLang="zh-CN" sz="3600" dirty="0" smtClean="0">
                <a:solidFill>
                  <a:srgbClr val="000000"/>
                </a:solidFill>
                <a:latin typeface="微软雅黑" pitchFamily="34" charset="-122"/>
                <a:ea typeface="微软雅黑" pitchFamily="34" charset="-122"/>
              </a:rPr>
              <a:t>的</a:t>
            </a:r>
            <a:r>
              <a:rPr lang="zh-CN" altLang="en-US" sz="3600" dirty="0" smtClean="0">
                <a:solidFill>
                  <a:srgbClr val="000000"/>
                </a:solidFill>
                <a:latin typeface="微软雅黑" pitchFamily="34" charset="-122"/>
                <a:ea typeface="微软雅黑" pitchFamily="34" charset="-122"/>
              </a:rPr>
              <a:t>总体</a:t>
            </a:r>
            <a:r>
              <a:rPr lang="zh-CN" altLang="zh-CN" sz="3600" dirty="0" smtClean="0">
                <a:solidFill>
                  <a:srgbClr val="000000"/>
                </a:solidFill>
                <a:latin typeface="微软雅黑" pitchFamily="34" charset="-122"/>
                <a:ea typeface="微软雅黑" pitchFamily="34" charset="-122"/>
              </a:rPr>
              <a:t>趋势</a:t>
            </a:r>
            <a:endParaRPr lang="en-US" altLang="zh-CN" sz="3600" dirty="0">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val="20992817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1066800" lvl="1" indent="-685800">
              <a:lnSpc>
                <a:spcPct val="150000"/>
              </a:lnSpc>
              <a:spcAft>
                <a:spcPts val="1200"/>
              </a:spcAft>
            </a:pPr>
            <a:r>
              <a:rPr lang="zh-CN" altLang="en-US" dirty="0">
                <a:latin typeface="微软雅黑" panose="020B0503020204020204" pitchFamily="34" charset="-122"/>
                <a:ea typeface="微软雅黑" panose="020B0503020204020204" pitchFamily="34" charset="-122"/>
              </a:rPr>
              <a:t> 片和片组   </a:t>
            </a:r>
          </a:p>
          <a:p>
            <a:pPr marL="1066800" lvl="1" indent="-609600">
              <a:spcBef>
                <a:spcPct val="20000"/>
              </a:spcBef>
              <a:buFontTx/>
              <a:buChar char="–"/>
            </a:pPr>
            <a:r>
              <a:rPr lang="zh-CN" altLang="en-US" sz="2400" dirty="0">
                <a:solidFill>
                  <a:srgbClr val="FF0000"/>
                </a:solidFill>
                <a:latin typeface="楷体_GB2312" pitchFamily="49" charset="-122"/>
                <a:ea typeface="楷体_GB2312" pitchFamily="49" charset="-122"/>
              </a:rPr>
              <a:t>片</a:t>
            </a:r>
          </a:p>
          <a:p>
            <a:pPr marL="1066800" lvl="1" indent="-609600">
              <a:spcBef>
                <a:spcPct val="20000"/>
              </a:spcBef>
              <a:buFontTx/>
              <a:buChar char="–"/>
            </a:pPr>
            <a:r>
              <a:rPr lang="zh-CN" altLang="en-US" b="0" dirty="0">
                <a:latin typeface="微软雅黑" panose="020B0503020204020204" pitchFamily="34" charset="-122"/>
                <a:ea typeface="微软雅黑" panose="020B0503020204020204" pitchFamily="34" charset="-122"/>
              </a:rPr>
              <a:t>一个视频图像可编码成一个或更多个片，每片包含整数个宏块（</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），即每片至少一个</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，最多时每片包含整个图像的宏块</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1066800" lvl="1" indent="-609600">
              <a:spcBef>
                <a:spcPct val="20000"/>
              </a:spcBef>
              <a:buFontTx/>
              <a:buChar char="–"/>
            </a:pPr>
            <a:endParaRPr lang="zh-CN" altLang="en-US" b="0" dirty="0">
              <a:latin typeface="微软雅黑" panose="020B0503020204020204" pitchFamily="34" charset="-122"/>
              <a:ea typeface="微软雅黑" panose="020B0503020204020204" pitchFamily="34" charset="-122"/>
            </a:endParaRPr>
          </a:p>
          <a:p>
            <a:pPr marL="1066800" lvl="1" indent="-609600">
              <a:spcBef>
                <a:spcPct val="20000"/>
              </a:spcBef>
              <a:buFontTx/>
              <a:buChar char="–"/>
            </a:pPr>
            <a:r>
              <a:rPr lang="zh-CN" altLang="en-US" b="0" dirty="0">
                <a:latin typeface="微软雅黑" panose="020B0503020204020204" pitchFamily="34" charset="-122"/>
                <a:ea typeface="微软雅黑" panose="020B0503020204020204" pitchFamily="34" charset="-122"/>
              </a:rPr>
              <a:t>设片的目的是为了限制误码的扩散和传输，使编码片相互间是独立的。某片的预测不能以其它片中的宏块为参考图像，这样某一片中的预测误差才不会传播到其它片中去</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1066800" lvl="1" indent="-609600">
              <a:spcBef>
                <a:spcPct val="20000"/>
              </a:spcBef>
              <a:buFontTx/>
              <a:buChar char="–"/>
            </a:pPr>
            <a:endParaRPr lang="zh-CN" altLang="en-US" b="0" dirty="0">
              <a:latin typeface="微软雅黑" panose="020B0503020204020204" pitchFamily="34" charset="-122"/>
              <a:ea typeface="微软雅黑" panose="020B0503020204020204" pitchFamily="34" charset="-122"/>
            </a:endParaRPr>
          </a:p>
          <a:p>
            <a:pPr marL="1066800" lvl="1" indent="-609600">
              <a:spcBef>
                <a:spcPct val="20000"/>
              </a:spcBef>
              <a:buFontTx/>
              <a:buChar char="–"/>
            </a:pPr>
            <a:r>
              <a:rPr lang="zh-CN" altLang="en-US" b="0" dirty="0">
                <a:latin typeface="微软雅黑" panose="020B0503020204020204" pitchFamily="34" charset="-122"/>
                <a:ea typeface="微软雅黑" panose="020B0503020204020204" pitchFamily="34" charset="-122"/>
              </a:rPr>
              <a:t>  编码片共有</a:t>
            </a:r>
            <a:r>
              <a:rPr lang="en-US" altLang="zh-CN" b="0" dirty="0">
                <a:latin typeface="微软雅黑" panose="020B0503020204020204" pitchFamily="34" charset="-122"/>
                <a:ea typeface="微软雅黑" panose="020B0503020204020204" pitchFamily="34" charset="-122"/>
              </a:rPr>
              <a:t>5</a:t>
            </a:r>
            <a:r>
              <a:rPr lang="zh-CN" altLang="en-US" b="0" dirty="0">
                <a:latin typeface="微软雅黑" panose="020B0503020204020204" pitchFamily="34" charset="-122"/>
                <a:ea typeface="微软雅黑" panose="020B0503020204020204" pitchFamily="34" charset="-122"/>
              </a:rPr>
              <a:t>种不同类型，</a:t>
            </a:r>
            <a:r>
              <a:rPr lang="en-US" altLang="zh-CN" b="0" dirty="0">
                <a:latin typeface="微软雅黑" panose="020B0503020204020204" pitchFamily="34" charset="-122"/>
                <a:ea typeface="微软雅黑" panose="020B0503020204020204" pitchFamily="34" charset="-122"/>
              </a:rPr>
              <a:t>I</a:t>
            </a:r>
            <a:r>
              <a:rPr lang="zh-CN" altLang="en-US" b="0" dirty="0">
                <a:latin typeface="微软雅黑" panose="020B0503020204020204" pitchFamily="34" charset="-122"/>
                <a:ea typeface="微软雅黑" panose="020B0503020204020204" pitchFamily="34" charset="-122"/>
              </a:rPr>
              <a:t>片、</a:t>
            </a:r>
            <a:r>
              <a:rPr lang="en-US" altLang="zh-CN" b="0" dirty="0">
                <a:latin typeface="微软雅黑" panose="020B0503020204020204" pitchFamily="34" charset="-122"/>
                <a:ea typeface="微软雅黑" panose="020B0503020204020204" pitchFamily="34" charset="-122"/>
              </a:rPr>
              <a:t>P</a:t>
            </a:r>
            <a:r>
              <a:rPr lang="zh-CN" altLang="en-US" b="0" dirty="0">
                <a:latin typeface="微软雅黑" panose="020B0503020204020204" pitchFamily="34" charset="-122"/>
                <a:ea typeface="微软雅黑" panose="020B0503020204020204" pitchFamily="34" charset="-122"/>
              </a:rPr>
              <a:t>片、</a:t>
            </a:r>
            <a:r>
              <a:rPr lang="en-US" altLang="zh-CN" b="0" dirty="0">
                <a:latin typeface="微软雅黑" panose="020B0503020204020204" pitchFamily="34" charset="-122"/>
                <a:ea typeface="微软雅黑" panose="020B0503020204020204" pitchFamily="34" charset="-122"/>
              </a:rPr>
              <a:t>B</a:t>
            </a:r>
            <a:r>
              <a:rPr lang="zh-CN" altLang="en-US" b="0" dirty="0">
                <a:latin typeface="微软雅黑" panose="020B0503020204020204" pitchFamily="34" charset="-122"/>
                <a:ea typeface="微软雅黑" panose="020B0503020204020204" pitchFamily="34" charset="-122"/>
              </a:rPr>
              <a:t>片外，还有</a:t>
            </a:r>
            <a:r>
              <a:rPr lang="en-US" altLang="zh-CN" b="0" dirty="0">
                <a:latin typeface="微软雅黑" panose="020B0503020204020204" pitchFamily="34" charset="-122"/>
                <a:ea typeface="微软雅黑" panose="020B0503020204020204" pitchFamily="34" charset="-122"/>
              </a:rPr>
              <a:t>SP</a:t>
            </a:r>
            <a:r>
              <a:rPr lang="zh-CN" altLang="en-US" b="0" dirty="0">
                <a:latin typeface="微软雅黑" panose="020B0503020204020204" pitchFamily="34" charset="-122"/>
                <a:ea typeface="微软雅黑" panose="020B0503020204020204" pitchFamily="34" charset="-122"/>
              </a:rPr>
              <a:t>片和</a:t>
            </a:r>
            <a:r>
              <a:rPr lang="en-US" altLang="zh-CN" b="0" dirty="0">
                <a:latin typeface="微软雅黑" panose="020B0503020204020204" pitchFamily="34" charset="-122"/>
                <a:ea typeface="微软雅黑" panose="020B0503020204020204" pitchFamily="34" charset="-122"/>
              </a:rPr>
              <a:t>SI</a:t>
            </a:r>
            <a:r>
              <a:rPr lang="zh-CN" altLang="en-US" b="0" dirty="0">
                <a:latin typeface="微软雅黑" panose="020B0503020204020204" pitchFamily="34" charset="-122"/>
                <a:ea typeface="微软雅黑" panose="020B0503020204020204" pitchFamily="34" charset="-122"/>
              </a:rPr>
              <a:t>片。其中</a:t>
            </a:r>
            <a:r>
              <a:rPr lang="en-US" altLang="zh-CN" b="0" dirty="0">
                <a:latin typeface="微软雅黑" panose="020B0503020204020204" pitchFamily="34" charset="-122"/>
                <a:ea typeface="微软雅黑" panose="020B0503020204020204" pitchFamily="34" charset="-122"/>
              </a:rPr>
              <a:t>SP</a:t>
            </a:r>
            <a:r>
              <a:rPr lang="zh-CN" altLang="en-US" b="0" dirty="0">
                <a:latin typeface="微软雅黑" panose="020B0503020204020204" pitchFamily="34" charset="-122"/>
                <a:ea typeface="微软雅黑" panose="020B0503020204020204" pitchFamily="34" charset="-122"/>
              </a:rPr>
              <a:t>（切换</a:t>
            </a:r>
            <a:r>
              <a:rPr lang="en-US" altLang="zh-CN" b="0" dirty="0">
                <a:latin typeface="微软雅黑" panose="020B0503020204020204" pitchFamily="34" charset="-122"/>
                <a:ea typeface="微软雅黑" panose="020B0503020204020204" pitchFamily="34" charset="-122"/>
              </a:rPr>
              <a:t>P</a:t>
            </a:r>
            <a:r>
              <a:rPr lang="zh-CN" altLang="en-US" b="0" dirty="0">
                <a:latin typeface="微软雅黑" panose="020B0503020204020204" pitchFamily="34" charset="-122"/>
                <a:ea typeface="微软雅黑" panose="020B0503020204020204" pitchFamily="34" charset="-122"/>
              </a:rPr>
              <a:t>）是用于不同编码流之间的切换。</a:t>
            </a:r>
            <a:endParaRPr lang="en-US" altLang="zh-CN" b="0" dirty="0">
              <a:latin typeface="微软雅黑" panose="020B0503020204020204" pitchFamily="34" charset="-122"/>
              <a:ea typeface="微软雅黑" panose="020B0503020204020204" pitchFamily="34" charset="-122"/>
            </a:endParaRPr>
          </a:p>
        </p:txBody>
      </p:sp>
      <p:sp>
        <p:nvSpPr>
          <p:cNvPr id="5"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309402421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r>
              <a:rPr lang="zh-CN" altLang="en-US" sz="3200">
                <a:latin typeface="隶书" pitchFamily="49" charset="-122"/>
              </a:rPr>
              <a:t> </a:t>
            </a:r>
          </a:p>
        </p:txBody>
      </p:sp>
      <p:sp>
        <p:nvSpPr>
          <p:cNvPr id="17412" name="Rectangle 5"/>
          <p:cNvSpPr>
            <a:spLocks noChangeArrowheads="1"/>
          </p:cNvSpPr>
          <p:nvPr/>
        </p:nvSpPr>
        <p:spPr bwMode="auto">
          <a:xfrm>
            <a:off x="0" y="19462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sz="2400" b="0">
              <a:latin typeface="Times New Roman" pitchFamily="18" charset="0"/>
              <a:ea typeface="宋体" charset="-122"/>
            </a:endParaRPr>
          </a:p>
        </p:txBody>
      </p:sp>
      <p:pic>
        <p:nvPicPr>
          <p:cNvPr id="17413"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8100" y="1628775"/>
            <a:ext cx="6432550" cy="319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4" name="Rectangle 6"/>
          <p:cNvSpPr>
            <a:spLocks noChangeArrowheads="1"/>
          </p:cNvSpPr>
          <p:nvPr/>
        </p:nvSpPr>
        <p:spPr bwMode="auto">
          <a:xfrm>
            <a:off x="3175000" y="5702886"/>
            <a:ext cx="1925527"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indent="200025"/>
            <a:r>
              <a:rPr lang="zh-CN" altLang="en-US" sz="1600" b="0" dirty="0" smtClean="0">
                <a:latin typeface="Times New Roman" pitchFamily="18" charset="0"/>
                <a:ea typeface="宋体" charset="-122"/>
                <a:cs typeface="Times New Roman" pitchFamily="18" charset="0"/>
              </a:rPr>
              <a:t>图</a:t>
            </a:r>
            <a:r>
              <a:rPr lang="en-US" altLang="zh-CN" sz="1600" b="0" dirty="0" smtClean="0">
                <a:latin typeface="Times New Roman" pitchFamily="18" charset="0"/>
                <a:ea typeface="宋体" charset="-122"/>
                <a:cs typeface="Times New Roman" pitchFamily="18" charset="0"/>
              </a:rPr>
              <a:t>  </a:t>
            </a:r>
            <a:r>
              <a:rPr lang="zh-CN" altLang="en-US" sz="1600" b="0" dirty="0">
                <a:latin typeface="Times New Roman" pitchFamily="18" charset="0"/>
                <a:ea typeface="宋体" charset="-122"/>
                <a:cs typeface="Times New Roman" pitchFamily="18" charset="0"/>
              </a:rPr>
              <a:t>片的句法结构</a:t>
            </a:r>
          </a:p>
        </p:txBody>
      </p:sp>
      <p:sp>
        <p:nvSpPr>
          <p:cNvPr id="8"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11502712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ChangeArrowheads="1"/>
          </p:cNvSpPr>
          <p:nvPr/>
        </p:nvSpPr>
        <p:spPr bwMode="auto">
          <a:xfrm>
            <a:off x="543860" y="1412776"/>
            <a:ext cx="82296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1066800" lvl="1" indent="-685800">
              <a:lnSpc>
                <a:spcPct val="150000"/>
              </a:lnSpc>
              <a:spcAft>
                <a:spcPts val="1200"/>
              </a:spcAft>
            </a:pPr>
            <a:r>
              <a:rPr lang="zh-CN" altLang="en-US" dirty="0">
                <a:latin typeface="微软雅黑" panose="020B0503020204020204" pitchFamily="34" charset="-122"/>
                <a:ea typeface="微软雅黑" panose="020B0503020204020204" pitchFamily="34" charset="-122"/>
              </a:rPr>
              <a:t> 片和片组   </a:t>
            </a:r>
          </a:p>
          <a:p>
            <a:pPr marL="1066800" lvl="1" indent="-609600">
              <a:spcBef>
                <a:spcPct val="20000"/>
              </a:spcBef>
              <a:buFontTx/>
              <a:buChar char="–"/>
            </a:pPr>
            <a:r>
              <a:rPr lang="zh-CN" altLang="en-US" sz="2400" dirty="0">
                <a:solidFill>
                  <a:srgbClr val="FF0000"/>
                </a:solidFill>
                <a:latin typeface="楷体_GB2312" pitchFamily="49" charset="-122"/>
                <a:ea typeface="楷体_GB2312" pitchFamily="49" charset="-122"/>
              </a:rPr>
              <a:t>片组 </a:t>
            </a:r>
          </a:p>
          <a:p>
            <a:pPr marL="1066800" lvl="1" indent="-609600">
              <a:spcBef>
                <a:spcPct val="20000"/>
              </a:spcBef>
              <a:buFontTx/>
              <a:buChar char="–"/>
            </a:pPr>
            <a:r>
              <a:rPr lang="zh-CN" altLang="en-US" b="0" dirty="0" smtClean="0">
                <a:latin typeface="微软雅黑" panose="020B0503020204020204" pitchFamily="34" charset="-122"/>
                <a:ea typeface="微软雅黑" panose="020B0503020204020204" pitchFamily="34" charset="-122"/>
              </a:rPr>
              <a:t>片</a:t>
            </a:r>
            <a:r>
              <a:rPr lang="zh-CN" altLang="en-US" b="0" dirty="0">
                <a:latin typeface="微软雅黑" panose="020B0503020204020204" pitchFamily="34" charset="-122"/>
                <a:ea typeface="微软雅黑" panose="020B0503020204020204" pitchFamily="34" charset="-122"/>
              </a:rPr>
              <a:t>组是一个编码图象中若干</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的一个子集，它可包含一个或若干个片。</a:t>
            </a:r>
          </a:p>
          <a:p>
            <a:pPr marL="1066800" lvl="1" indent="-609600">
              <a:spcBef>
                <a:spcPct val="20000"/>
              </a:spcBef>
              <a:buFontTx/>
              <a:buChar char="–"/>
            </a:pPr>
            <a:r>
              <a:rPr lang="zh-CN" altLang="en-US" b="0" dirty="0">
                <a:latin typeface="微软雅黑" panose="020B0503020204020204" pitchFamily="34" charset="-122"/>
                <a:ea typeface="微软雅黑" panose="020B0503020204020204" pitchFamily="34" charset="-122"/>
              </a:rPr>
              <a:t>在一个片组中，每片的</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按光栅扫描次序被编码，如果每幅图象仅取一个片组，则该图象中所有的</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均按光栅扫描次序被编码。</a:t>
            </a:r>
          </a:p>
          <a:p>
            <a:pPr marL="1066800" lvl="1" indent="-609600">
              <a:spcBef>
                <a:spcPct val="20000"/>
              </a:spcBef>
              <a:buFontTx/>
              <a:buChar char="–"/>
            </a:pPr>
            <a:r>
              <a:rPr lang="zh-CN" altLang="en-US" b="0" dirty="0">
                <a:latin typeface="微软雅黑" panose="020B0503020204020204" pitchFamily="34" charset="-122"/>
                <a:ea typeface="微软雅黑" panose="020B0503020204020204" pitchFamily="34" charset="-122"/>
              </a:rPr>
              <a:t>还有一种片组，叫灵活宏块次序（</a:t>
            </a:r>
            <a:r>
              <a:rPr lang="en-US" altLang="zh-CN" b="0" dirty="0">
                <a:latin typeface="微软雅黑" panose="020B0503020204020204" pitchFamily="34" charset="-122"/>
                <a:ea typeface="微软雅黑" panose="020B0503020204020204" pitchFamily="34" charset="-122"/>
              </a:rPr>
              <a:t>FMO</a:t>
            </a:r>
            <a:r>
              <a:rPr lang="zh-CN" altLang="en-US" b="0" dirty="0">
                <a:latin typeface="微软雅黑" panose="020B0503020204020204" pitchFamily="34" charset="-122"/>
                <a:ea typeface="微软雅黑" panose="020B0503020204020204" pitchFamily="34" charset="-122"/>
              </a:rPr>
              <a:t>），它可用灵活的方法，把编码</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序列映射到解码图象中</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的分配用</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到片组之间的映射来确定，它表示每一个</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属于哪个片组。表</a:t>
            </a:r>
            <a:r>
              <a:rPr lang="en-US" altLang="zh-CN" b="0" dirty="0">
                <a:latin typeface="微软雅黑" panose="020B0503020204020204" pitchFamily="34" charset="-122"/>
                <a:ea typeface="微软雅黑" panose="020B0503020204020204" pitchFamily="34" charset="-122"/>
              </a:rPr>
              <a:t>1 </a:t>
            </a:r>
            <a:r>
              <a:rPr lang="zh-CN" altLang="en-US" b="0" dirty="0">
                <a:latin typeface="微软雅黑" panose="020B0503020204020204" pitchFamily="34" charset="-122"/>
                <a:ea typeface="微软雅黑" panose="020B0503020204020204" pitchFamily="34" charset="-122"/>
              </a:rPr>
              <a:t>为</a:t>
            </a:r>
            <a:r>
              <a:rPr lang="en-US" altLang="zh-CN" b="0" dirty="0">
                <a:latin typeface="微软雅黑" panose="020B0503020204020204" pitchFamily="34" charset="-122"/>
                <a:ea typeface="微软雅黑" panose="020B0503020204020204" pitchFamily="34" charset="-122"/>
              </a:rPr>
              <a:t>MB</a:t>
            </a:r>
            <a:r>
              <a:rPr lang="zh-CN" altLang="en-US" b="0" dirty="0">
                <a:latin typeface="微软雅黑" panose="020B0503020204020204" pitchFamily="34" charset="-122"/>
                <a:ea typeface="微软雅黑" panose="020B0503020204020204" pitchFamily="34" charset="-122"/>
              </a:rPr>
              <a:t>到片组的各种映射类型</a:t>
            </a:r>
            <a:r>
              <a:rPr lang="zh-CN" altLang="en-US" sz="2400" dirty="0">
                <a:latin typeface="楷体_GB2312" pitchFamily="49" charset="-122"/>
                <a:ea typeface="楷体_GB2312" pitchFamily="49" charset="-122"/>
              </a:rPr>
              <a:t>。</a:t>
            </a:r>
          </a:p>
        </p:txBody>
      </p:sp>
      <p:sp>
        <p:nvSpPr>
          <p:cNvPr id="5"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67794964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r>
              <a:rPr lang="zh-CN" altLang="en-US" sz="3200">
                <a:latin typeface="隶书" pitchFamily="49" charset="-122"/>
              </a:rPr>
              <a:t> </a:t>
            </a:r>
          </a:p>
        </p:txBody>
      </p:sp>
      <p:sp>
        <p:nvSpPr>
          <p:cNvPr id="19460" name="Rectangle 4"/>
          <p:cNvSpPr>
            <a:spLocks noChangeArrowheads="1"/>
          </p:cNvSpPr>
          <p:nvPr/>
        </p:nvSpPr>
        <p:spPr bwMode="auto">
          <a:xfrm>
            <a:off x="0" y="19462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sz="2400" b="0">
              <a:latin typeface="Times New Roman" pitchFamily="18" charset="0"/>
              <a:ea typeface="宋体" charset="-122"/>
            </a:endParaRPr>
          </a:p>
        </p:txBody>
      </p:sp>
      <p:sp>
        <p:nvSpPr>
          <p:cNvPr id="19461" name="Rectangle 7"/>
          <p:cNvSpPr>
            <a:spLocks noChangeArrowheads="1"/>
          </p:cNvSpPr>
          <p:nvPr/>
        </p:nvSpPr>
        <p:spPr bwMode="auto">
          <a:xfrm>
            <a:off x="2462743" y="1195973"/>
            <a:ext cx="1991251"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lgn="ctr"/>
            <a:r>
              <a:rPr lang="zh-CN" altLang="en-US" sz="1600" b="0" dirty="0" smtClean="0">
                <a:latin typeface="Times New Roman" pitchFamily="18" charset="0"/>
                <a:ea typeface="宋体" charset="-122"/>
                <a:cs typeface="Times New Roman" pitchFamily="18" charset="0"/>
              </a:rPr>
              <a:t>表</a:t>
            </a:r>
            <a:r>
              <a:rPr lang="en-US" altLang="zh-CN" sz="1600" b="0" dirty="0" smtClean="0">
                <a:latin typeface="Times New Roman" pitchFamily="18" charset="0"/>
                <a:ea typeface="宋体" charset="-122"/>
                <a:cs typeface="Times New Roman" pitchFamily="18" charset="0"/>
              </a:rPr>
              <a:t> </a:t>
            </a:r>
            <a:r>
              <a:rPr lang="en-US" altLang="zh-CN" sz="1600" b="0" dirty="0">
                <a:latin typeface="Times New Roman" pitchFamily="18" charset="0"/>
                <a:ea typeface="宋体" charset="-122"/>
                <a:cs typeface="Times New Roman" pitchFamily="18" charset="0"/>
              </a:rPr>
              <a:t>MB</a:t>
            </a:r>
            <a:r>
              <a:rPr lang="zh-CN" altLang="en-US" sz="1600" b="0" dirty="0">
                <a:latin typeface="Times New Roman" pitchFamily="18" charset="0"/>
                <a:ea typeface="宋体" charset="-122"/>
                <a:cs typeface="Times New Roman" pitchFamily="18" charset="0"/>
              </a:rPr>
              <a:t>到片组的映射</a:t>
            </a:r>
          </a:p>
        </p:txBody>
      </p:sp>
      <p:graphicFrame>
        <p:nvGraphicFramePr>
          <p:cNvPr id="344224" name="Group 160"/>
          <p:cNvGraphicFramePr>
            <a:graphicFrameLocks noGrp="1"/>
          </p:cNvGraphicFramePr>
          <p:nvPr>
            <p:extLst>
              <p:ext uri="{D42A27DB-BD31-4B8C-83A1-F6EECF244321}">
                <p14:modId xmlns:p14="http://schemas.microsoft.com/office/powerpoint/2010/main" val="753413471"/>
              </p:ext>
            </p:extLst>
          </p:nvPr>
        </p:nvGraphicFramePr>
        <p:xfrm>
          <a:off x="1057275" y="1916832"/>
          <a:ext cx="6956425" cy="4001771"/>
        </p:xfrm>
        <a:graphic>
          <a:graphicData uri="http://schemas.openxmlformats.org/drawingml/2006/table">
            <a:tbl>
              <a:tblPr/>
              <a:tblGrid>
                <a:gridCol w="842963"/>
                <a:gridCol w="1500187"/>
                <a:gridCol w="4613275"/>
              </a:tblGrid>
              <a:tr h="27391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类型</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名称</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描述</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603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0</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交错</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MB</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游程被依次分配给每一块组</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6195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1</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散乱</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每一片组中的</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MB</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被分散在整个图象中（</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6195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2</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前景和背景</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5842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3</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Box</a:t>
                      </a:r>
                      <a:r>
                        <a:rPr kumimoji="1" lang="zh-CN" altLang="en-US"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a:t>
                      </a:r>
                      <a:r>
                        <a:rPr kumimoji="1" lang="en-US" altLang="zh-CN"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out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从帧的中心开始，产生一个箱子，其</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MB</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属于片组</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，其它</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MB</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属于片组</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5842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4</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光栅扫描</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片组</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包含按光栅扫描次序从顶－左的所有</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MB</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，其余</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MB</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属片组</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1</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58578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5</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手绢</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片组</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包含从顶－左垂直扫描次序的</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MB</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，其余</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MB</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属片组</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1</a:t>
                      </a:r>
                      <a:endPar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5842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显式</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每一</a:t>
                      </a:r>
                      <a:r>
                        <a:rPr kumimoji="1" lang="en-US" altLang="zh-CN" sz="1600" b="0" i="0" u="none" strike="noStrike" cap="none" normalizeH="0" baseline="0" dirty="0" err="1" smtClean="0">
                          <a:ln>
                            <a:noFill/>
                          </a:ln>
                          <a:solidFill>
                            <a:schemeClr val="tx1"/>
                          </a:solidFill>
                          <a:effectLst/>
                          <a:latin typeface="Times New Roman" pitchFamily="18" charset="0"/>
                          <a:ea typeface="宋体" pitchFamily="2" charset="-122"/>
                          <a:cs typeface="Times New Roman" pitchFamily="18" charset="0"/>
                        </a:rPr>
                        <a:t>Mbslice_group_id</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用于指明它的片组（即</a:t>
                      </a:r>
                      <a:r>
                        <a:rPr kumimoji="1" lang="en-US" altLang="zh-CN"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MB</a:t>
                      </a:r>
                      <a:r>
                        <a:rPr kumimoji="1" lang="zh-CN" altLang="en-US" sz="16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映射完全是用户定义的）</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8"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287728422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r>
              <a:rPr lang="zh-CN" altLang="en-US" sz="3200">
                <a:latin typeface="隶书" pitchFamily="49" charset="-122"/>
              </a:rPr>
              <a:t> </a:t>
            </a:r>
          </a:p>
        </p:txBody>
      </p:sp>
      <p:sp>
        <p:nvSpPr>
          <p:cNvPr id="20484" name="Rectangle 4"/>
          <p:cNvSpPr>
            <a:spLocks noChangeArrowheads="1"/>
          </p:cNvSpPr>
          <p:nvPr/>
        </p:nvSpPr>
        <p:spPr bwMode="auto">
          <a:xfrm>
            <a:off x="0" y="19462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sz="2400" b="0">
              <a:latin typeface="Times New Roman" pitchFamily="18" charset="0"/>
              <a:ea typeface="宋体" charset="-122"/>
            </a:endParaRPr>
          </a:p>
        </p:txBody>
      </p:sp>
      <p:pic>
        <p:nvPicPr>
          <p:cNvPr id="20485" name="Picture 4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2532063"/>
            <a:ext cx="2305050" cy="173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6" name="Picture 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50" y="2493963"/>
            <a:ext cx="2219325" cy="180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7" name="Rectangle 46"/>
          <p:cNvSpPr>
            <a:spLocks noChangeArrowheads="1"/>
          </p:cNvSpPr>
          <p:nvPr/>
        </p:nvSpPr>
        <p:spPr bwMode="auto">
          <a:xfrm>
            <a:off x="0" y="14208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indent="200025"/>
            <a:endParaRPr lang="zh-CN" altLang="en-US" sz="2400" b="0">
              <a:latin typeface="Times New Roman" pitchFamily="18" charset="0"/>
              <a:ea typeface="宋体" charset="-122"/>
            </a:endParaRPr>
          </a:p>
        </p:txBody>
      </p:sp>
      <p:sp>
        <p:nvSpPr>
          <p:cNvPr id="20488" name="Rectangle 47"/>
          <p:cNvSpPr>
            <a:spLocks noChangeArrowheads="1"/>
          </p:cNvSpPr>
          <p:nvPr/>
        </p:nvSpPr>
        <p:spPr bwMode="auto">
          <a:xfrm>
            <a:off x="4252913" y="3154363"/>
            <a:ext cx="638175"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lgn="ctr"/>
            <a:r>
              <a:rPr lang="zh-CN" altLang="en-US" sz="1000" b="0">
                <a:latin typeface="Times New Roman" pitchFamily="18" charset="0"/>
                <a:ea typeface="宋体" charset="-122"/>
                <a:cs typeface="Times New Roman" pitchFamily="18" charset="0"/>
              </a:rPr>
              <a:t>        </a:t>
            </a:r>
            <a:endParaRPr lang="zh-CN" altLang="en-US" sz="2400" b="0">
              <a:latin typeface="Times New Roman" pitchFamily="18" charset="0"/>
              <a:ea typeface="宋体" charset="-122"/>
              <a:cs typeface="Times New Roman" pitchFamily="18" charset="0"/>
            </a:endParaRPr>
          </a:p>
        </p:txBody>
      </p:sp>
      <p:sp>
        <p:nvSpPr>
          <p:cNvPr id="20489" name="Rectangle 48"/>
          <p:cNvSpPr>
            <a:spLocks noChangeArrowheads="1"/>
          </p:cNvSpPr>
          <p:nvPr/>
        </p:nvSpPr>
        <p:spPr bwMode="auto">
          <a:xfrm>
            <a:off x="767447" y="5496511"/>
            <a:ext cx="3929281"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lgn="ctr"/>
            <a:r>
              <a:rPr lang="zh-CN" altLang="en-US" sz="1600" b="0" dirty="0" smtClean="0">
                <a:latin typeface="Times New Roman" pitchFamily="18" charset="0"/>
                <a:ea typeface="宋体" charset="-122"/>
                <a:cs typeface="Times New Roman" pitchFamily="18" charset="0"/>
              </a:rPr>
              <a:t>图</a:t>
            </a:r>
            <a:r>
              <a:rPr lang="en-US" altLang="zh-CN" sz="1600" b="0" dirty="0">
                <a:latin typeface="Times New Roman" pitchFamily="18" charset="0"/>
                <a:ea typeface="宋体" charset="-122"/>
                <a:cs typeface="Times New Roman" pitchFamily="18" charset="0"/>
              </a:rPr>
              <a:t> </a:t>
            </a:r>
            <a:r>
              <a:rPr lang="en-US" altLang="zh-CN" sz="1600" b="0" dirty="0" smtClean="0">
                <a:latin typeface="Times New Roman" pitchFamily="18" charset="0"/>
                <a:ea typeface="宋体" charset="-122"/>
                <a:cs typeface="Times New Roman" pitchFamily="18" charset="0"/>
              </a:rPr>
              <a:t> </a:t>
            </a:r>
            <a:r>
              <a:rPr lang="zh-CN" altLang="en-US" sz="1600" b="0" dirty="0" smtClean="0">
                <a:latin typeface="Times New Roman" pitchFamily="18" charset="0"/>
                <a:ea typeface="宋体" charset="-122"/>
                <a:cs typeface="Times New Roman" pitchFamily="18" charset="0"/>
              </a:rPr>
              <a:t>交错</a:t>
            </a:r>
            <a:r>
              <a:rPr lang="zh-CN" altLang="en-US" sz="1600" b="0" dirty="0">
                <a:latin typeface="Times New Roman" pitchFamily="18" charset="0"/>
                <a:ea typeface="宋体" charset="-122"/>
                <a:cs typeface="Times New Roman" pitchFamily="18" charset="0"/>
              </a:rPr>
              <a:t>型片组                   </a:t>
            </a:r>
            <a:r>
              <a:rPr lang="zh-CN" altLang="en-US" sz="1600" b="0" dirty="0" smtClean="0">
                <a:latin typeface="Times New Roman" pitchFamily="18" charset="0"/>
                <a:ea typeface="宋体" charset="-122"/>
                <a:cs typeface="Times New Roman" pitchFamily="18" charset="0"/>
              </a:rPr>
              <a:t>图</a:t>
            </a:r>
            <a:r>
              <a:rPr lang="en-US" altLang="zh-CN" sz="1600" b="0" dirty="0" smtClean="0">
                <a:latin typeface="Times New Roman" pitchFamily="18" charset="0"/>
                <a:ea typeface="宋体" charset="-122"/>
                <a:cs typeface="Times New Roman" pitchFamily="18" charset="0"/>
              </a:rPr>
              <a:t>  </a:t>
            </a:r>
            <a:r>
              <a:rPr lang="zh-CN" altLang="en-US" sz="1600" b="0" dirty="0">
                <a:latin typeface="Times New Roman" pitchFamily="18" charset="0"/>
                <a:ea typeface="宋体" charset="-122"/>
                <a:cs typeface="Times New Roman" pitchFamily="18" charset="0"/>
              </a:rPr>
              <a:t>散乱型片组</a:t>
            </a:r>
          </a:p>
        </p:txBody>
      </p:sp>
      <p:sp>
        <p:nvSpPr>
          <p:cNvPr id="20490" name="Rectangle 50"/>
          <p:cNvSpPr>
            <a:spLocks noChangeArrowheads="1"/>
          </p:cNvSpPr>
          <p:nvPr/>
        </p:nvSpPr>
        <p:spPr bwMode="auto">
          <a:xfrm>
            <a:off x="57150" y="23812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pic>
        <p:nvPicPr>
          <p:cNvPr id="20491" name="Picture 4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67375" y="2463800"/>
            <a:ext cx="2533650" cy="186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2" name="Rectangle 51"/>
          <p:cNvSpPr>
            <a:spLocks noChangeArrowheads="1"/>
          </p:cNvSpPr>
          <p:nvPr/>
        </p:nvSpPr>
        <p:spPr bwMode="auto">
          <a:xfrm>
            <a:off x="5503863" y="5497513"/>
            <a:ext cx="303053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zh-CN" altLang="en-US" sz="1600" b="0" dirty="0" smtClean="0">
                <a:latin typeface="Times New Roman" pitchFamily="18" charset="0"/>
                <a:ea typeface="宋体" charset="-122"/>
                <a:cs typeface="Times New Roman" pitchFamily="18" charset="0"/>
              </a:rPr>
              <a:t>图</a:t>
            </a:r>
            <a:r>
              <a:rPr lang="en-US" altLang="zh-CN" sz="1600" b="0" dirty="0" smtClean="0">
                <a:latin typeface="Times New Roman" pitchFamily="18" charset="0"/>
                <a:ea typeface="宋体" charset="-122"/>
                <a:cs typeface="Times New Roman" pitchFamily="18" charset="0"/>
              </a:rPr>
              <a:t>   </a:t>
            </a:r>
            <a:r>
              <a:rPr lang="zh-CN" altLang="en-US" sz="1600" b="0" dirty="0">
                <a:latin typeface="Times New Roman" pitchFamily="18" charset="0"/>
                <a:ea typeface="宋体" charset="-122"/>
                <a:cs typeface="Times New Roman" pitchFamily="18" charset="0"/>
              </a:rPr>
              <a:t>前景和背景型片组</a:t>
            </a:r>
          </a:p>
        </p:txBody>
      </p:sp>
      <p:sp>
        <p:nvSpPr>
          <p:cNvPr id="14"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387132987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r>
              <a:rPr lang="zh-CN" altLang="en-US" sz="3200">
                <a:latin typeface="隶书" pitchFamily="49" charset="-122"/>
              </a:rPr>
              <a:t> </a:t>
            </a:r>
          </a:p>
        </p:txBody>
      </p:sp>
      <p:sp>
        <p:nvSpPr>
          <p:cNvPr id="21508" name="Rectangle 4"/>
          <p:cNvSpPr>
            <a:spLocks noChangeArrowheads="1"/>
          </p:cNvSpPr>
          <p:nvPr/>
        </p:nvSpPr>
        <p:spPr bwMode="auto">
          <a:xfrm>
            <a:off x="0" y="19462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sz="2400" b="0">
              <a:latin typeface="Times New Roman" pitchFamily="18" charset="0"/>
              <a:ea typeface="宋体" charset="-122"/>
            </a:endParaRPr>
          </a:p>
        </p:txBody>
      </p:sp>
      <p:sp>
        <p:nvSpPr>
          <p:cNvPr id="21509" name="Rectangle 46"/>
          <p:cNvSpPr>
            <a:spLocks noChangeArrowheads="1"/>
          </p:cNvSpPr>
          <p:nvPr/>
        </p:nvSpPr>
        <p:spPr bwMode="auto">
          <a:xfrm>
            <a:off x="0" y="258603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pic>
        <p:nvPicPr>
          <p:cNvPr id="21510" name="Picture 4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5363" y="2200275"/>
            <a:ext cx="7539037" cy="190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1" name="Rectangle 47"/>
          <p:cNvSpPr>
            <a:spLocks noChangeArrowheads="1"/>
          </p:cNvSpPr>
          <p:nvPr/>
        </p:nvSpPr>
        <p:spPr bwMode="auto">
          <a:xfrm>
            <a:off x="3586163" y="5180013"/>
            <a:ext cx="190023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zh-CN" altLang="en-US" sz="1600" b="0" dirty="0" smtClean="0">
                <a:latin typeface="Times New Roman" pitchFamily="18" charset="0"/>
                <a:ea typeface="宋体" charset="-122"/>
                <a:cs typeface="Times New Roman" pitchFamily="18" charset="0"/>
              </a:rPr>
              <a:t>图</a:t>
            </a:r>
            <a:r>
              <a:rPr lang="en-US" altLang="zh-CN" sz="1600" b="0" dirty="0" smtClean="0">
                <a:latin typeface="Times New Roman" pitchFamily="18" charset="0"/>
                <a:ea typeface="宋体" charset="-122"/>
                <a:cs typeface="Times New Roman" pitchFamily="18" charset="0"/>
              </a:rPr>
              <a:t>   </a:t>
            </a:r>
            <a:r>
              <a:rPr lang="zh-CN" altLang="en-US" sz="1600" b="0" dirty="0">
                <a:latin typeface="Times New Roman" pitchFamily="18" charset="0"/>
                <a:ea typeface="宋体" charset="-122"/>
                <a:cs typeface="Times New Roman" pitchFamily="18" charset="0"/>
              </a:rPr>
              <a:t>片组</a:t>
            </a:r>
          </a:p>
        </p:txBody>
      </p:sp>
      <p:sp>
        <p:nvSpPr>
          <p:cNvPr id="9" name="标题 1"/>
          <p:cNvSpPr>
            <a:spLocks noGrp="1"/>
          </p:cNvSpPr>
          <p:nvPr>
            <p:ph type="title"/>
          </p:nvPr>
        </p:nvSpPr>
        <p:spPr>
          <a:xfrm>
            <a:off x="288032" y="188640"/>
            <a:ext cx="6876256" cy="666328"/>
          </a:xfrm>
        </p:spPr>
        <p:txBody>
          <a:bodyPr/>
          <a:lstStyle/>
          <a:p>
            <a:pPr algn="l"/>
            <a:r>
              <a:rPr lang="zh-CN" altLang="en-US" sz="3600" b="1" kern="1200" dirty="0" smtClean="0">
                <a:solidFill>
                  <a:srgbClr val="0184B7"/>
                </a:solidFill>
                <a:latin typeface="Arial" pitchFamily="34" charset="0"/>
                <a:ea typeface="宋体" pitchFamily="2" charset="-122"/>
                <a:cs typeface="+mn-cs"/>
              </a:rPr>
              <a:t>图像编码的一些知识（</a:t>
            </a:r>
            <a:r>
              <a:rPr lang="en-US" altLang="zh-CN" sz="3600" b="1" kern="1200" dirty="0" smtClean="0">
                <a:solidFill>
                  <a:srgbClr val="0184B7"/>
                </a:solidFill>
                <a:latin typeface="Arial" pitchFamily="34" charset="0"/>
                <a:ea typeface="宋体" pitchFamily="2" charset="-122"/>
                <a:cs typeface="+mn-cs"/>
              </a:rPr>
              <a:t>H.264</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31713526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en-US" altLang="zh-CN" sz="3600" b="1" kern="1200" dirty="0">
                <a:solidFill>
                  <a:srgbClr val="0184B7"/>
                </a:solidFill>
                <a:latin typeface="Arial" pitchFamily="34" charset="0"/>
                <a:ea typeface="宋体" pitchFamily="2" charset="-122"/>
              </a:rPr>
              <a:t>H.264</a:t>
            </a:r>
            <a:r>
              <a:rPr lang="zh-CN" altLang="en-US" sz="3600" b="1" kern="1200" dirty="0">
                <a:solidFill>
                  <a:srgbClr val="0184B7"/>
                </a:solidFill>
                <a:latin typeface="Arial" pitchFamily="34" charset="0"/>
                <a:ea typeface="宋体" pitchFamily="2" charset="-122"/>
              </a:rPr>
              <a:t>的技术特点</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5432256"/>
          </a:xfrm>
          <a:prstGeom prst="rect">
            <a:avLst/>
          </a:prstGeom>
        </p:spPr>
        <p:txBody>
          <a:bodyPr wrap="square">
            <a:spAutoFit/>
          </a:bodyPr>
          <a:lstStyle/>
          <a:p>
            <a:pPr indent="450850">
              <a:lnSpc>
                <a:spcPct val="150000"/>
              </a:lnSpc>
              <a:spcAft>
                <a:spcPts val="1200"/>
              </a:spcAft>
            </a:pPr>
            <a:r>
              <a:rPr lang="en-US" altLang="zh-CN" dirty="0">
                <a:latin typeface="微软雅黑" panose="020B0503020204020204" pitchFamily="34" charset="-122"/>
                <a:ea typeface="微软雅黑" panose="020B0503020204020204" pitchFamily="34" charset="-122"/>
              </a:rPr>
              <a:t>H.264</a:t>
            </a:r>
            <a:r>
              <a:rPr lang="zh-CN" altLang="en-US" dirty="0">
                <a:latin typeface="微软雅黑" panose="020B0503020204020204" pitchFamily="34" charset="-122"/>
                <a:ea typeface="微软雅黑" panose="020B0503020204020204" pitchFamily="34" charset="-122"/>
              </a:rPr>
              <a:t>标准仍然沿用的是混合编码结构</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由于在编解码各个环节中引入了</a:t>
            </a:r>
            <a:r>
              <a:rPr lang="zh-CN" altLang="en-US" dirty="0" smtClean="0">
                <a:latin typeface="微软雅黑" panose="020B0503020204020204" pitchFamily="34" charset="-122"/>
                <a:ea typeface="微软雅黑" panose="020B0503020204020204" pitchFamily="34" charset="-122"/>
              </a:rPr>
              <a:t>高复杂</a:t>
            </a:r>
            <a:r>
              <a:rPr lang="zh-CN" altLang="en-US" dirty="0">
                <a:latin typeface="微软雅黑" panose="020B0503020204020204" pitchFamily="34" charset="-122"/>
                <a:ea typeface="微软雅黑" panose="020B0503020204020204" pitchFamily="34" charset="-122"/>
              </a:rPr>
              <a:t>度的编码工具</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从而改进了各功能模块的细节</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因此取得了更高的压缩效率</a:t>
            </a:r>
            <a:r>
              <a:rPr lang="zh-CN" altLang="en-US" dirty="0" smtClean="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编码结构</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在</a:t>
            </a:r>
            <a:r>
              <a:rPr lang="en-US" altLang="zh-CN" b="0" dirty="0">
                <a:latin typeface="微软雅黑" panose="020B0503020204020204" pitchFamily="34" charset="-122"/>
                <a:ea typeface="微软雅黑" panose="020B0503020204020204" pitchFamily="34" charset="-122"/>
              </a:rPr>
              <a:t>H.264/AVC</a:t>
            </a:r>
            <a:r>
              <a:rPr lang="zh-CN" altLang="en-US" b="0" dirty="0">
                <a:latin typeface="微软雅黑" panose="020B0503020204020204" pitchFamily="34" charset="-122"/>
                <a:ea typeface="微软雅黑" panose="020B0503020204020204" pitchFamily="34" charset="-122"/>
              </a:rPr>
              <a:t>标准中</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基本编码单元为一个宏块</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宏块又可以分成子块</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从而</a:t>
            </a:r>
            <a:r>
              <a:rPr lang="zh-CN" altLang="en-US" b="0" dirty="0">
                <a:latin typeface="微软雅黑" panose="020B0503020204020204" pitchFamily="34" charset="-122"/>
                <a:ea typeface="微软雅黑" panose="020B0503020204020204" pitchFamily="34" charset="-122"/>
              </a:rPr>
              <a:t>具有不同大小的块尺寸。法块尺寸最大为</a:t>
            </a:r>
            <a:r>
              <a:rPr lang="en-US" altLang="zh-CN" b="0" dirty="0">
                <a:latin typeface="微软雅黑" panose="020B0503020204020204" pitchFamily="34" charset="-122"/>
                <a:ea typeface="微软雅黑" panose="020B0503020204020204" pitchFamily="34" charset="-122"/>
              </a:rPr>
              <a:t>16x16,</a:t>
            </a:r>
            <a:r>
              <a:rPr lang="zh-CN" altLang="en-US" b="0" dirty="0">
                <a:latin typeface="微软雅黑" panose="020B0503020204020204" pitchFamily="34" charset="-122"/>
                <a:ea typeface="微软雅黑" panose="020B0503020204020204" pitchFamily="34" charset="-122"/>
              </a:rPr>
              <a:t>还可以划分为</a:t>
            </a:r>
            <a:r>
              <a:rPr lang="en-US" altLang="zh-CN" b="0" dirty="0">
                <a:latin typeface="微软雅黑" panose="020B0503020204020204" pitchFamily="34" charset="-122"/>
                <a:ea typeface="微软雅黑" panose="020B0503020204020204" pitchFamily="34" charset="-122"/>
              </a:rPr>
              <a:t>16x8</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8x16</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8x8,</a:t>
            </a:r>
            <a:r>
              <a:rPr lang="zh-CN" altLang="en-US" b="0" dirty="0">
                <a:latin typeface="微软雅黑" panose="020B0503020204020204" pitchFamily="34" charset="-122"/>
                <a:ea typeface="微软雅黑" panose="020B0503020204020204" pitchFamily="34" charset="-122"/>
              </a:rPr>
              <a:t>共四种</a:t>
            </a:r>
            <a:r>
              <a:rPr lang="en-US" altLang="zh-CN" b="0" dirty="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每个亚</a:t>
            </a:r>
            <a:r>
              <a:rPr lang="zh-CN" altLang="en-US" b="0" dirty="0">
                <a:latin typeface="微软雅黑" panose="020B0503020204020204" pitchFamily="34" charset="-122"/>
                <a:ea typeface="微软雅黑" panose="020B0503020204020204" pitchFamily="34" charset="-122"/>
              </a:rPr>
              <a:t>宏块尺寸为</a:t>
            </a:r>
            <a:r>
              <a:rPr lang="en-US" altLang="zh-CN" b="0" dirty="0">
                <a:latin typeface="微软雅黑" panose="020B0503020204020204" pitchFamily="34" charset="-122"/>
                <a:ea typeface="微软雅黑" panose="020B0503020204020204" pitchFamily="34" charset="-122"/>
              </a:rPr>
              <a:t>8x8,</a:t>
            </a:r>
            <a:r>
              <a:rPr lang="zh-CN" altLang="en-US" b="0" dirty="0">
                <a:latin typeface="微软雅黑" panose="020B0503020204020204" pitchFamily="34" charset="-122"/>
                <a:ea typeface="微软雅黑" panose="020B0503020204020204" pitchFamily="34" charset="-122"/>
              </a:rPr>
              <a:t>还可被细分为</a:t>
            </a:r>
            <a:r>
              <a:rPr lang="en-US" altLang="zh-CN" b="0" dirty="0">
                <a:latin typeface="微软雅黑" panose="020B0503020204020204" pitchFamily="34" charset="-122"/>
                <a:ea typeface="微软雅黑" panose="020B0503020204020204" pitchFamily="34" charset="-122"/>
              </a:rPr>
              <a:t>8x4</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4x8</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4x4,</a:t>
            </a:r>
            <a:r>
              <a:rPr lang="zh-CN" altLang="en-US" b="0" dirty="0">
                <a:latin typeface="微软雅黑" panose="020B0503020204020204" pitchFamily="34" charset="-122"/>
                <a:ea typeface="微软雅黑" panose="020B0503020204020204" pitchFamily="34" charset="-122"/>
              </a:rPr>
              <a:t>共四种。其中</a:t>
            </a:r>
            <a:r>
              <a:rPr lang="en-US" altLang="zh-CN" b="0" dirty="0">
                <a:latin typeface="微软雅黑" panose="020B0503020204020204" pitchFamily="34" charset="-122"/>
                <a:ea typeface="微软雅黑" panose="020B0503020204020204" pitchFamily="34" charset="-122"/>
              </a:rPr>
              <a:t>4x4</a:t>
            </a:r>
            <a:r>
              <a:rPr lang="zh-CN" altLang="en-US" b="0" dirty="0">
                <a:latin typeface="微软雅黑" panose="020B0503020204020204" pitchFamily="34" charset="-122"/>
                <a:ea typeface="微软雅黑" panose="020B0503020204020204" pitchFamily="34" charset="-122"/>
              </a:rPr>
              <a:t>为</a:t>
            </a:r>
            <a:r>
              <a:rPr lang="zh-CN" altLang="en-US" b="0" dirty="0" smtClean="0">
                <a:latin typeface="微软雅黑" panose="020B0503020204020204" pitchFamily="34" charset="-122"/>
                <a:ea typeface="微软雅黑" panose="020B0503020204020204" pitchFamily="34" charset="-122"/>
              </a:rPr>
              <a:t>最小的</a:t>
            </a:r>
            <a:r>
              <a:rPr lang="zh-CN" altLang="en-US" b="0" dirty="0">
                <a:latin typeface="微软雅黑" panose="020B0503020204020204" pitchFamily="34" charset="-122"/>
                <a:ea typeface="微软雅黑" panose="020B0503020204020204" pitchFamily="34" charset="-122"/>
              </a:rPr>
              <a:t>单元块</a:t>
            </a:r>
            <a:r>
              <a:rPr lang="en-US" altLang="zh-CN" b="0" dirty="0">
                <a:latin typeface="微软雅黑" panose="020B0503020204020204" pitchFamily="34" charset="-122"/>
                <a:ea typeface="微软雅黑" panose="020B0503020204020204" pitchFamily="34" charset="-122"/>
              </a:rPr>
              <a:t>(block)</a:t>
            </a:r>
            <a:r>
              <a:rPr lang="zh-CN" altLang="en-US" b="0" dirty="0">
                <a:latin typeface="微软雅黑" panose="020B0503020204020204" pitchFamily="34" charset="-122"/>
                <a:ea typeface="微软雅黑" panose="020B0503020204020204" pitchFamily="34" charset="-122"/>
              </a:rPr>
              <a:t>。这种灵活的块划分方式大大提高了运动预测和运动补偿的</a:t>
            </a:r>
            <a:r>
              <a:rPr lang="zh-CN" altLang="en-US" b="0" dirty="0" smtClean="0">
                <a:latin typeface="微软雅黑" panose="020B0503020204020204" pitchFamily="34" charset="-122"/>
                <a:ea typeface="微软雅黑" panose="020B0503020204020204" pitchFamily="34" charset="-122"/>
              </a:rPr>
              <a:t>精确度</a:t>
            </a:r>
            <a:r>
              <a:rPr lang="zh-CN" altLang="en-US" b="0" dirty="0">
                <a:latin typeface="微软雅黑" panose="020B0503020204020204" pitchFamily="34" charset="-122"/>
                <a:ea typeface="微软雅黑" panose="020B0503020204020204" pitchFamily="34" charset="-122"/>
              </a:rPr>
              <a:t>。针对不同的视频内容</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通常在分布均句的区域釆用较大的分块尺寸</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而在</a:t>
            </a:r>
            <a:r>
              <a:rPr lang="zh-CN" altLang="en-US" b="0" dirty="0" smtClean="0">
                <a:latin typeface="微软雅黑" panose="020B0503020204020204" pitchFamily="34" charset="-122"/>
                <a:ea typeface="微软雅黑" panose="020B0503020204020204" pitchFamily="34" charset="-122"/>
              </a:rPr>
              <a:t>细节</a:t>
            </a:r>
            <a:r>
              <a:rPr lang="zh-CN" altLang="en-US" b="0" dirty="0">
                <a:latin typeface="微软雅黑" panose="020B0503020204020204" pitchFamily="34" charset="-122"/>
                <a:ea typeface="微软雅黑" panose="020B0503020204020204" pitchFamily="34" charset="-122"/>
              </a:rPr>
              <a:t>丰富的区域则采用较小的分块尺寸。</a:t>
            </a: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36</a:t>
            </a:fld>
            <a:endParaRPr lang="en-US" altLang="zh-CN" sz="1400" dirty="0"/>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5736" y="4955910"/>
            <a:ext cx="6172200" cy="1885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984875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en-US" altLang="zh-CN" sz="3600" b="1" kern="1200" dirty="0" smtClean="0">
                <a:solidFill>
                  <a:srgbClr val="0184B7"/>
                </a:solidFill>
                <a:latin typeface="Arial" pitchFamily="34" charset="0"/>
                <a:ea typeface="宋体" pitchFamily="2" charset="-122"/>
              </a:rPr>
              <a:t>H.264</a:t>
            </a:r>
            <a:r>
              <a:rPr lang="zh-CN" altLang="en-US" sz="3600" b="1" kern="1200" dirty="0" smtClean="0">
                <a:solidFill>
                  <a:srgbClr val="0184B7"/>
                </a:solidFill>
                <a:latin typeface="Arial" pitchFamily="34" charset="0"/>
                <a:ea typeface="宋体" pitchFamily="2" charset="-122"/>
              </a:rPr>
              <a:t>的技术特点</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6571030"/>
          </a:xfrm>
          <a:prstGeom prst="rect">
            <a:avLst/>
          </a:prstGeom>
        </p:spPr>
        <p:txBody>
          <a:bodyPr wrap="square">
            <a:spAutoFit/>
          </a:bodyPr>
          <a:lstStyle/>
          <a:p>
            <a:pPr indent="450850">
              <a:lnSpc>
                <a:spcPct val="150000"/>
              </a:lnSpc>
              <a:spcAft>
                <a:spcPts val="1200"/>
              </a:spcAft>
            </a:pPr>
            <a:r>
              <a:rPr lang="zh-CN" altLang="en-US" dirty="0" smtClean="0">
                <a:latin typeface="微软雅黑" panose="020B0503020204020204" pitchFamily="34" charset="-122"/>
                <a:ea typeface="微软雅黑" panose="020B0503020204020204" pitchFamily="34" charset="-122"/>
              </a:rPr>
              <a:t>预测编码</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en-US" altLang="zh-CN" b="0" dirty="0">
                <a:latin typeface="微软雅黑" panose="020B0503020204020204" pitchFamily="34" charset="-122"/>
                <a:ea typeface="微软雅黑" panose="020B0503020204020204" pitchFamily="34" charset="-122"/>
              </a:rPr>
              <a:t>1 </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帧内</a:t>
            </a:r>
            <a:r>
              <a:rPr lang="zh-CN" altLang="en-US" b="0" dirty="0">
                <a:latin typeface="微软雅黑" panose="020B0503020204020204" pitchFamily="34" charset="-122"/>
                <a:ea typeface="微软雅黑" panose="020B0503020204020204" pitchFamily="34" charset="-122"/>
              </a:rPr>
              <a:t>预测</a:t>
            </a: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帧内预测</a:t>
            </a:r>
            <a:r>
              <a:rPr lang="en-US" altLang="zh-CN" b="0" dirty="0">
                <a:latin typeface="微软雅黑" panose="020B0503020204020204" pitchFamily="34" charset="-122"/>
                <a:ea typeface="微软雅黑" panose="020B0503020204020204" pitchFamily="34" charset="-122"/>
              </a:rPr>
              <a:t>(Intra prediction)</a:t>
            </a:r>
            <a:r>
              <a:rPr lang="zh-CN" altLang="en-US" b="0" dirty="0">
                <a:latin typeface="微软雅黑" panose="020B0503020204020204" pitchFamily="34" charset="-122"/>
                <a:ea typeface="微软雅黑" panose="020B0503020204020204" pitchFamily="34" charset="-122"/>
              </a:rPr>
              <a:t>是指利用当前宏块周围的像素值对当前宏块进行预测以去除空间冗佘</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从而获得更高的压缩效率。</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的喊内预测算法正是利用图像在空间域上的方向特性及子块像素间的相关性进行预测</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去除子块间的空间冗余。</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对亮度分量和色度分量设定了不同的预测方案</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对亮度分量可以釆用</a:t>
            </a:r>
            <a:r>
              <a:rPr lang="en-US" altLang="zh-CN" b="0" dirty="0">
                <a:latin typeface="微软雅黑" panose="020B0503020204020204" pitchFamily="34" charset="-122"/>
                <a:ea typeface="微软雅黑" panose="020B0503020204020204" pitchFamily="34" charset="-122"/>
              </a:rPr>
              <a:t>4x4</a:t>
            </a:r>
            <a:r>
              <a:rPr lang="zh-CN" altLang="en-US" b="0" dirty="0">
                <a:latin typeface="微软雅黑" panose="020B0503020204020204" pitchFamily="34" charset="-122"/>
                <a:ea typeface="微软雅黑" panose="020B0503020204020204" pitchFamily="34" charset="-122"/>
              </a:rPr>
              <a:t>或者</a:t>
            </a:r>
            <a:r>
              <a:rPr lang="en-US" altLang="zh-CN" b="0" dirty="0">
                <a:latin typeface="微软雅黑" panose="020B0503020204020204" pitchFamily="34" charset="-122"/>
                <a:ea typeface="微软雅黑" panose="020B0503020204020204" pitchFamily="34" charset="-122"/>
              </a:rPr>
              <a:t>16x16</a:t>
            </a:r>
            <a:r>
              <a:rPr lang="zh-CN" altLang="en-US" b="0" dirty="0">
                <a:latin typeface="微软雅黑" panose="020B0503020204020204" pitchFamily="34" charset="-122"/>
                <a:ea typeface="微软雅黑" panose="020B0503020204020204" pitchFamily="34" charset="-122"/>
              </a:rPr>
              <a:t>两种帧内预测方式。其中</a:t>
            </a:r>
            <a:r>
              <a:rPr lang="en-US" altLang="zh-CN" b="0" dirty="0">
                <a:latin typeface="微软雅黑" panose="020B0503020204020204" pitchFamily="34" charset="-122"/>
                <a:ea typeface="微软雅黑" panose="020B0503020204020204" pitchFamily="34" charset="-122"/>
              </a:rPr>
              <a:t>4x4</a:t>
            </a:r>
            <a:r>
              <a:rPr lang="zh-CN" altLang="en-US" b="0" dirty="0">
                <a:latin typeface="微软雅黑" panose="020B0503020204020204" pitchFamily="34" charset="-122"/>
                <a:ea typeface="微软雅黑" panose="020B0503020204020204" pitchFamily="34" charset="-122"/>
              </a:rPr>
              <a:t>预测有</a:t>
            </a:r>
            <a:r>
              <a:rPr lang="en-US" altLang="zh-CN" b="0" dirty="0">
                <a:latin typeface="微软雅黑" panose="020B0503020204020204" pitchFamily="34" charset="-122"/>
                <a:ea typeface="微软雅黑" panose="020B0503020204020204" pitchFamily="34" charset="-122"/>
              </a:rPr>
              <a:t>9</a:t>
            </a:r>
            <a:r>
              <a:rPr lang="zh-CN" altLang="en-US" b="0" dirty="0">
                <a:latin typeface="微软雅黑" panose="020B0503020204020204" pitchFamily="34" charset="-122"/>
                <a:ea typeface="微软雅黑" panose="020B0503020204020204" pitchFamily="34" charset="-122"/>
              </a:rPr>
              <a:t>种不同的预测模式。按照次序分别是垂直</a:t>
            </a:r>
            <a:r>
              <a:rPr lang="en-US" altLang="zh-CN" b="0" dirty="0">
                <a:latin typeface="微软雅黑" panose="020B0503020204020204" pitchFamily="34" charset="-122"/>
                <a:ea typeface="微软雅黑" panose="020B0503020204020204" pitchFamily="34" charset="-122"/>
              </a:rPr>
              <a:t>(0)</a:t>
            </a:r>
            <a:r>
              <a:rPr lang="zh-CN" altLang="en-US" b="0" dirty="0">
                <a:latin typeface="微软雅黑" panose="020B0503020204020204" pitchFamily="34" charset="-122"/>
                <a:ea typeface="微软雅黑" panose="020B0503020204020204" pitchFamily="34" charset="-122"/>
              </a:rPr>
              <a:t>、水平</a:t>
            </a:r>
            <a:r>
              <a:rPr lang="en-US" altLang="zh-CN" b="0" dirty="0">
                <a:latin typeface="微软雅黑" panose="020B0503020204020204" pitchFamily="34" charset="-122"/>
                <a:ea typeface="微软雅黑" panose="020B0503020204020204" pitchFamily="34" charset="-122"/>
              </a:rPr>
              <a:t>(1)</a:t>
            </a:r>
            <a:r>
              <a:rPr lang="zh-CN" altLang="en-US" b="0" dirty="0">
                <a:latin typeface="微软雅黑" panose="020B0503020204020204" pitchFamily="34" charset="-122"/>
                <a:ea typeface="微软雅黑" panose="020B0503020204020204" pitchFamily="34" charset="-122"/>
              </a:rPr>
              <a:t>、直流</a:t>
            </a:r>
            <a:r>
              <a:rPr lang="en-US" altLang="zh-CN" b="0" dirty="0">
                <a:latin typeface="微软雅黑" panose="020B0503020204020204" pitchFamily="34" charset="-122"/>
                <a:ea typeface="微软雅黑" panose="020B0503020204020204" pitchFamily="34" charset="-122"/>
              </a:rPr>
              <a:t>(2, DC</a:t>
            </a:r>
            <a:r>
              <a:rPr lang="zh-CN" altLang="en-US" b="0" dirty="0">
                <a:latin typeface="微软雅黑" panose="020B0503020204020204" pitchFamily="34" charset="-122"/>
                <a:ea typeface="微软雅黑" panose="020B0503020204020204" pitchFamily="34" charset="-122"/>
              </a:rPr>
              <a:t>模式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、下</a:t>
            </a:r>
            <a:r>
              <a:rPr lang="zh-CN" altLang="en-US" b="0" dirty="0" smtClean="0">
                <a:latin typeface="微软雅黑" panose="020B0503020204020204" pitchFamily="34" charset="-122"/>
                <a:ea typeface="微软雅黑" panose="020B0503020204020204" pitchFamily="34" charset="-122"/>
              </a:rPr>
              <a:t>左对角线</a:t>
            </a:r>
            <a:r>
              <a:rPr lang="en-US" altLang="zh-CN" b="0" dirty="0">
                <a:latin typeface="微软雅黑" panose="020B0503020204020204" pitchFamily="34" charset="-122"/>
                <a:ea typeface="微软雅黑" panose="020B0503020204020204" pitchFamily="34" charset="-122"/>
              </a:rPr>
              <a:t>(3)</a:t>
            </a:r>
            <a:r>
              <a:rPr lang="zh-CN" altLang="en-US" b="0" dirty="0">
                <a:latin typeface="微软雅黑" panose="020B0503020204020204" pitchFamily="34" charset="-122"/>
                <a:ea typeface="微软雅黑" panose="020B0503020204020204" pitchFamily="34" charset="-122"/>
              </a:rPr>
              <a:t>、下右对角线</a:t>
            </a:r>
            <a:r>
              <a:rPr lang="en-US" altLang="zh-CN" b="0" dirty="0">
                <a:latin typeface="微软雅黑" panose="020B0503020204020204" pitchFamily="34" charset="-122"/>
                <a:ea typeface="微软雅黑" panose="020B0503020204020204" pitchFamily="34" charset="-122"/>
              </a:rPr>
              <a:t>(4)</a:t>
            </a:r>
            <a:r>
              <a:rPr lang="zh-CN" altLang="en-US" b="0" dirty="0">
                <a:latin typeface="微软雅黑" panose="020B0503020204020204" pitchFamily="34" charset="-122"/>
                <a:ea typeface="微软雅黑" panose="020B0503020204020204" pitchFamily="34" charset="-122"/>
              </a:rPr>
              <a:t>、右垂直</a:t>
            </a:r>
            <a:r>
              <a:rPr lang="en-US" altLang="zh-CN" b="0" dirty="0">
                <a:latin typeface="微软雅黑" panose="020B0503020204020204" pitchFamily="34" charset="-122"/>
                <a:ea typeface="微软雅黑" panose="020B0503020204020204" pitchFamily="34" charset="-122"/>
              </a:rPr>
              <a:t>(5)</a:t>
            </a:r>
            <a:r>
              <a:rPr lang="zh-CN" altLang="en-US" b="0" dirty="0">
                <a:latin typeface="微软雅黑" panose="020B0503020204020204" pitchFamily="34" charset="-122"/>
                <a:ea typeface="微软雅黑" panose="020B0503020204020204" pitchFamily="34" charset="-122"/>
              </a:rPr>
              <a:t>、下水平</a:t>
            </a:r>
            <a:r>
              <a:rPr lang="en-US" altLang="zh-CN" b="0" dirty="0">
                <a:latin typeface="微软雅黑" panose="020B0503020204020204" pitchFamily="34" charset="-122"/>
                <a:ea typeface="微软雅黑" panose="020B0503020204020204" pitchFamily="34" charset="-122"/>
              </a:rPr>
              <a:t>(6)</a:t>
            </a:r>
            <a:r>
              <a:rPr lang="zh-CN" altLang="en-US" b="0" dirty="0">
                <a:latin typeface="微软雅黑" panose="020B0503020204020204" pitchFamily="34" charset="-122"/>
                <a:ea typeface="微软雅黑" panose="020B0503020204020204" pitchFamily="34" charset="-122"/>
              </a:rPr>
              <a:t>、左垂直</a:t>
            </a:r>
            <a:r>
              <a:rPr lang="en-US" altLang="zh-CN" b="0" dirty="0">
                <a:latin typeface="微软雅黑" panose="020B0503020204020204" pitchFamily="34" charset="-122"/>
                <a:ea typeface="微软雅黑" panose="020B0503020204020204" pitchFamily="34" charset="-122"/>
              </a:rPr>
              <a:t>(7)</a:t>
            </a:r>
            <a:r>
              <a:rPr lang="zh-CN" altLang="en-US" b="0" dirty="0">
                <a:latin typeface="微软雅黑" panose="020B0503020204020204" pitchFamily="34" charset="-122"/>
                <a:ea typeface="微软雅黑" panose="020B0503020204020204" pitchFamily="34" charset="-122"/>
              </a:rPr>
              <a:t>和上水平</a:t>
            </a:r>
            <a:r>
              <a:rPr lang="en-US" altLang="zh-CN" b="0" dirty="0">
                <a:latin typeface="微软雅黑" panose="020B0503020204020204" pitchFamily="34" charset="-122"/>
                <a:ea typeface="微软雅黑" panose="020B0503020204020204" pitchFamily="34" charset="-122"/>
              </a:rPr>
              <a:t>(8)</a:t>
            </a:r>
            <a:r>
              <a:rPr lang="zh-CN" altLang="en-US" b="0" dirty="0">
                <a:latin typeface="微软雅黑" panose="020B0503020204020204" pitchFamily="34" charset="-122"/>
                <a:ea typeface="微软雅黑" panose="020B0503020204020204" pitchFamily="34" charset="-122"/>
              </a:rPr>
              <a:t>。</a:t>
            </a: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37</a:t>
            </a:fld>
            <a:endParaRPr lang="en-US" altLang="zh-CN" sz="1400" dirty="0"/>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9792" y="4869159"/>
            <a:ext cx="2664296" cy="17137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612404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en-US" altLang="zh-CN" sz="3600" b="1" kern="1200" dirty="0">
                <a:solidFill>
                  <a:srgbClr val="0184B7"/>
                </a:solidFill>
                <a:latin typeface="Arial" pitchFamily="34" charset="0"/>
                <a:ea typeface="宋体" pitchFamily="2" charset="-122"/>
              </a:rPr>
              <a:t>H.264</a:t>
            </a:r>
            <a:r>
              <a:rPr lang="zh-CN" altLang="en-US" sz="3600" b="1" kern="1200" dirty="0">
                <a:solidFill>
                  <a:srgbClr val="0184B7"/>
                </a:solidFill>
                <a:latin typeface="Arial" pitchFamily="34" charset="0"/>
                <a:ea typeface="宋体" pitchFamily="2" charset="-122"/>
              </a:rPr>
              <a:t>的技术特点</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6309420"/>
          </a:xfrm>
          <a:prstGeom prst="rect">
            <a:avLst/>
          </a:prstGeom>
        </p:spPr>
        <p:txBody>
          <a:bodyPr wrap="square">
            <a:spAutoFit/>
          </a:bodyPr>
          <a:lstStyle/>
          <a:p>
            <a:pPr indent="450850">
              <a:lnSpc>
                <a:spcPct val="150000"/>
              </a:lnSpc>
              <a:spcAft>
                <a:spcPts val="1200"/>
              </a:spcAft>
            </a:pPr>
            <a:r>
              <a:rPr lang="zh-CN" altLang="en-US" dirty="0" smtClean="0">
                <a:latin typeface="微软雅黑" panose="020B0503020204020204" pitchFamily="34" charset="-122"/>
                <a:ea typeface="微软雅黑" panose="020B0503020204020204" pitchFamily="34" charset="-122"/>
              </a:rPr>
              <a:t>预测编码</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zh-CN" altLang="en-US" b="0" dirty="0">
                <a:latin typeface="微软雅黑" panose="020B0503020204020204" pitchFamily="34" charset="-122"/>
                <a:ea typeface="微软雅黑" panose="020B0503020204020204" pitchFamily="34" charset="-122"/>
              </a:rPr>
              <a:t>而</a:t>
            </a:r>
            <a:r>
              <a:rPr lang="en-US" altLang="zh-CN" b="0" dirty="0">
                <a:latin typeface="微软雅黑" panose="020B0503020204020204" pitchFamily="34" charset="-122"/>
                <a:ea typeface="微软雅黑" panose="020B0503020204020204" pitchFamily="34" charset="-122"/>
              </a:rPr>
              <a:t>16x16</a:t>
            </a:r>
            <a:r>
              <a:rPr lang="zh-CN" altLang="en-US" b="0" dirty="0">
                <a:latin typeface="微软雅黑" panose="020B0503020204020204" pitchFamily="34" charset="-122"/>
                <a:ea typeface="微软雅黑" panose="020B0503020204020204" pitchFamily="34" charset="-122"/>
              </a:rPr>
              <a:t>预测有</a:t>
            </a:r>
            <a:r>
              <a:rPr lang="en-US" altLang="zh-CN" b="0" dirty="0">
                <a:latin typeface="微软雅黑" panose="020B0503020204020204" pitchFamily="34" charset="-122"/>
                <a:ea typeface="微软雅黑" panose="020B0503020204020204" pitchFamily="34" charset="-122"/>
              </a:rPr>
              <a:t>4</a:t>
            </a:r>
            <a:r>
              <a:rPr lang="zh-CN" altLang="en-US" b="0" dirty="0">
                <a:latin typeface="微软雅黑" panose="020B0503020204020204" pitchFamily="34" charset="-122"/>
                <a:ea typeface="微软雅黑" panose="020B0503020204020204" pitchFamily="34" charset="-122"/>
              </a:rPr>
              <a:t>种不同的预测模式</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从</a:t>
            </a:r>
            <a:r>
              <a:rPr lang="zh-CN" altLang="en-US" b="0" dirty="0">
                <a:latin typeface="微软雅黑" panose="020B0503020204020204" pitchFamily="34" charset="-122"/>
                <a:ea typeface="微软雅黑" panose="020B0503020204020204" pitchFamily="34" charset="-122"/>
              </a:rPr>
              <a:t>左到右依次是垂直</a:t>
            </a:r>
            <a:r>
              <a:rPr lang="zh-CN" altLang="en-US" b="0" dirty="0" smtClean="0">
                <a:latin typeface="微软雅黑" panose="020B0503020204020204" pitchFamily="34" charset="-122"/>
                <a:ea typeface="微软雅黑" panose="020B0503020204020204" pitchFamily="34" charset="-122"/>
              </a:rPr>
              <a:t>、水平</a:t>
            </a:r>
            <a:r>
              <a:rPr lang="zh-CN" altLang="en-US" b="0" dirty="0">
                <a:latin typeface="微软雅黑" panose="020B0503020204020204" pitchFamily="34" charset="-122"/>
                <a:ea typeface="微软雅黑" panose="020B0503020204020204" pitchFamily="34" charset="-122"/>
              </a:rPr>
              <a:t>、直流</a:t>
            </a:r>
            <a:r>
              <a:rPr lang="en-US" altLang="zh-CN" b="0" dirty="0">
                <a:latin typeface="微软雅黑" panose="020B0503020204020204" pitchFamily="34" charset="-122"/>
                <a:ea typeface="微软雅黑" panose="020B0503020204020204" pitchFamily="34" charset="-122"/>
              </a:rPr>
              <a:t>(DC</a:t>
            </a:r>
            <a:r>
              <a:rPr lang="zh-CN" altLang="en-US" b="0" dirty="0">
                <a:latin typeface="微软雅黑" panose="020B0503020204020204" pitchFamily="34" charset="-122"/>
                <a:ea typeface="微软雅黑" panose="020B0503020204020204" pitchFamily="34" charset="-122"/>
              </a:rPr>
              <a:t>模式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和平面预测</a:t>
            </a:r>
            <a:r>
              <a:rPr lang="en-US" altLang="zh-CN" b="0" dirty="0">
                <a:latin typeface="微软雅黑" panose="020B0503020204020204" pitchFamily="34" charset="-122"/>
                <a:ea typeface="微软雅黑" panose="020B0503020204020204" pitchFamily="34" charset="-122"/>
              </a:rPr>
              <a:t>(Planar</a:t>
            </a:r>
            <a:r>
              <a:rPr lang="zh-CN" altLang="en-US" b="0" dirty="0">
                <a:latin typeface="微软雅黑" panose="020B0503020204020204" pitchFamily="34" charset="-122"/>
                <a:ea typeface="微软雅黑" panose="020B0503020204020204" pitchFamily="34" charset="-122"/>
              </a:rPr>
              <a:t>模式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。图中的箭头表示预测像素的来源方向。对于图像纹理比较复杂、细节比较丰富的区域</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适合采用分块较小的</a:t>
            </a:r>
            <a:r>
              <a:rPr lang="en-US" altLang="zh-CN" b="0" dirty="0" smtClean="0">
                <a:latin typeface="微软雅黑" panose="020B0503020204020204" pitchFamily="34" charset="-122"/>
                <a:ea typeface="微软雅黑" panose="020B0503020204020204" pitchFamily="34" charset="-122"/>
              </a:rPr>
              <a:t>4x4</a:t>
            </a:r>
            <a:r>
              <a:rPr lang="zh-CN" altLang="en-US" b="0" dirty="0" smtClean="0">
                <a:latin typeface="微软雅黑" panose="020B0503020204020204" pitchFamily="34" charset="-122"/>
                <a:ea typeface="微软雅黑" panose="020B0503020204020204" pitchFamily="34" charset="-122"/>
              </a:rPr>
              <a:t>模式</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而对于图像纹理比较简单、平滑且细节少的区域</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则适合釆用</a:t>
            </a:r>
            <a:r>
              <a:rPr lang="en-US" altLang="zh-CN" b="0" dirty="0">
                <a:latin typeface="微软雅黑" panose="020B0503020204020204" pitchFamily="34" charset="-122"/>
                <a:ea typeface="微软雅黑" panose="020B0503020204020204" pitchFamily="34" charset="-122"/>
              </a:rPr>
              <a:t>16x16</a:t>
            </a:r>
            <a:r>
              <a:rPr lang="zh-CN" altLang="en-US" b="0" dirty="0">
                <a:latin typeface="微软雅黑" panose="020B0503020204020204" pitchFamily="34" charset="-122"/>
                <a:ea typeface="微软雅黑" panose="020B0503020204020204" pitchFamily="34" charset="-122"/>
              </a:rPr>
              <a:t>模式</a:t>
            </a:r>
            <a:r>
              <a:rPr lang="zh-CN" altLang="en-US" b="0" dirty="0" smtClean="0">
                <a:latin typeface="微软雅黑" panose="020B0503020204020204" pitchFamily="34" charset="-122"/>
                <a:ea typeface="微软雅黑" panose="020B0503020204020204" pitchFamily="34" charset="-122"/>
              </a:rPr>
              <a:t>。因此</a:t>
            </a:r>
            <a:r>
              <a:rPr lang="zh-CN" altLang="en-US" b="0" dirty="0">
                <a:latin typeface="微软雅黑" panose="020B0503020204020204" pitchFamily="34" charset="-122"/>
                <a:ea typeface="微软雅黑" panose="020B0503020204020204" pitchFamily="34" charset="-122"/>
              </a:rPr>
              <a:t>可以结合使用</a:t>
            </a:r>
            <a:r>
              <a:rPr lang="en-US" altLang="zh-CN" b="0" dirty="0">
                <a:latin typeface="微软雅黑" panose="020B0503020204020204" pitchFamily="34" charset="-122"/>
                <a:ea typeface="微软雅黑" panose="020B0503020204020204" pitchFamily="34" charset="-122"/>
              </a:rPr>
              <a:t>4x4</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16X16</a:t>
            </a:r>
            <a:r>
              <a:rPr lang="zh-CN" altLang="en-US" b="0" dirty="0">
                <a:latin typeface="微软雅黑" panose="020B0503020204020204" pitchFamily="34" charset="-122"/>
                <a:ea typeface="微软雅黑" panose="020B0503020204020204" pitchFamily="34" charset="-122"/>
              </a:rPr>
              <a:t>模式以灵活地处理不同图像纹理细节的区域。</a:t>
            </a:r>
          </a:p>
          <a:p>
            <a:pPr indent="450850">
              <a:lnSpc>
                <a:spcPct val="150000"/>
              </a:lnSpc>
              <a:spcAft>
                <a:spcPts val="1200"/>
              </a:spcAft>
            </a:pPr>
            <a:endParaRPr lang="zh-CN" altLang="en-US"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38</a:t>
            </a:fld>
            <a:endParaRPr lang="en-US" altLang="zh-CN" sz="1400" dirty="0"/>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584" y="4437112"/>
            <a:ext cx="7134225" cy="180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78480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en-US" altLang="zh-CN" sz="3600" b="1" kern="1200" dirty="0">
                <a:solidFill>
                  <a:srgbClr val="0184B7"/>
                </a:solidFill>
                <a:latin typeface="Arial" pitchFamily="34" charset="0"/>
                <a:ea typeface="宋体" pitchFamily="2" charset="-122"/>
              </a:rPr>
              <a:t>H.264</a:t>
            </a:r>
            <a:r>
              <a:rPr lang="zh-CN" altLang="en-US" sz="3600" b="1" kern="1200" dirty="0">
                <a:solidFill>
                  <a:srgbClr val="0184B7"/>
                </a:solidFill>
                <a:latin typeface="Arial" pitchFamily="34" charset="0"/>
                <a:ea typeface="宋体" pitchFamily="2" charset="-122"/>
              </a:rPr>
              <a:t>的技术特点</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39</a:t>
            </a:fld>
            <a:endParaRPr lang="en-US" altLang="zh-CN" sz="1400" dirty="0"/>
          </a:p>
        </p:txBody>
      </p:sp>
      <p:sp>
        <p:nvSpPr>
          <p:cNvPr id="9" name="矩形 8"/>
          <p:cNvSpPr/>
          <p:nvPr/>
        </p:nvSpPr>
        <p:spPr>
          <a:xfrm>
            <a:off x="144111" y="1196752"/>
            <a:ext cx="8728522" cy="3354765"/>
          </a:xfrm>
          <a:prstGeom prst="rect">
            <a:avLst/>
          </a:prstGeom>
        </p:spPr>
        <p:txBody>
          <a:bodyPr wrap="square">
            <a:spAutoFit/>
          </a:bodyPr>
          <a:lstStyle/>
          <a:p>
            <a:pPr indent="450850">
              <a:lnSpc>
                <a:spcPct val="150000"/>
              </a:lnSpc>
              <a:spcAft>
                <a:spcPts val="1200"/>
              </a:spcAft>
            </a:pPr>
            <a:r>
              <a:rPr lang="zh-CN" altLang="en-US" dirty="0" smtClean="0">
                <a:latin typeface="微软雅黑" panose="020B0503020204020204" pitchFamily="34" charset="-122"/>
                <a:ea typeface="微软雅黑" panose="020B0503020204020204" pitchFamily="34" charset="-122"/>
              </a:rPr>
              <a:t>预测编码</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en-US" altLang="zh-CN" b="0" dirty="0">
                <a:latin typeface="微软雅黑" panose="020B0503020204020204" pitchFamily="34" charset="-122"/>
                <a:ea typeface="微软雅黑" panose="020B0503020204020204" pitchFamily="34" charset="-122"/>
              </a:rPr>
              <a:t>1 </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帧内</a:t>
            </a:r>
            <a:r>
              <a:rPr lang="zh-CN" altLang="en-US" b="0" dirty="0">
                <a:latin typeface="微软雅黑" panose="020B0503020204020204" pitchFamily="34" charset="-122"/>
                <a:ea typeface="微软雅黑" panose="020B0503020204020204" pitchFamily="34" charset="-122"/>
              </a:rPr>
              <a:t>预测</a:t>
            </a: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endParaRPr lang="zh-CN" altLang="en-US" dirty="0">
              <a:latin typeface="微软雅黑" panose="020B0503020204020204" pitchFamily="34" charset="-122"/>
              <a:ea typeface="微软雅黑" panose="020B0503020204020204" pitchFamily="34" charset="-122"/>
            </a:endParaRPr>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760" y="1340768"/>
            <a:ext cx="6581775" cy="4857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61215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7171" name="矩形 2"/>
          <p:cNvSpPr>
            <a:spLocks noChangeArrowheads="1"/>
          </p:cNvSpPr>
          <p:nvPr/>
        </p:nvSpPr>
        <p:spPr bwMode="auto">
          <a:xfrm>
            <a:off x="675008" y="1870897"/>
            <a:ext cx="7696200" cy="4016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a:lnSpc>
                <a:spcPts val="3400"/>
              </a:lnSpc>
              <a:buClr>
                <a:srgbClr val="0070C0"/>
              </a:buClr>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电视</a:t>
            </a:r>
            <a:r>
              <a:rPr lang="zh-CN" altLang="en-US" b="0" dirty="0">
                <a:latin typeface="微软雅黑" panose="020B0503020204020204" pitchFamily="34" charset="-122"/>
                <a:ea typeface="微软雅黑" panose="020B0503020204020204" pitchFamily="34" charset="-122"/>
              </a:rPr>
              <a:t>行业的发展一直以追求更完美清晰的图像和声音为目标，数字化技术的发展加速了电视 分辨率的提升，从标清到高清普及，再到超高清</a:t>
            </a:r>
            <a:r>
              <a:rPr lang="en-US" altLang="zh-CN" b="0" dirty="0">
                <a:latin typeface="微软雅黑" panose="020B0503020204020204" pitchFamily="34" charset="-122"/>
                <a:ea typeface="微软雅黑" panose="020B0503020204020204" pitchFamily="34" charset="-122"/>
              </a:rPr>
              <a:t>4k</a:t>
            </a:r>
            <a:r>
              <a:rPr lang="zh-CN" altLang="en-US" b="0" dirty="0">
                <a:latin typeface="微软雅黑" panose="020B0503020204020204" pitchFamily="34" charset="-122"/>
                <a:ea typeface="微软雅黑" panose="020B0503020204020204" pitchFamily="34" charset="-122"/>
              </a:rPr>
              <a:t>电视的推出，以及超高清</a:t>
            </a:r>
            <a:r>
              <a:rPr lang="en-US" altLang="zh-CN" b="0" dirty="0">
                <a:latin typeface="微软雅黑" panose="020B0503020204020204" pitchFamily="34" charset="-122"/>
                <a:ea typeface="微软雅黑" panose="020B0503020204020204" pitchFamily="34" charset="-122"/>
              </a:rPr>
              <a:t>8K</a:t>
            </a:r>
            <a:r>
              <a:rPr lang="zh-CN" altLang="en-US" b="0" dirty="0">
                <a:latin typeface="微软雅黑" panose="020B0503020204020204" pitchFamily="34" charset="-122"/>
                <a:ea typeface="微软雅黑" panose="020B0503020204020204" pitchFamily="34" charset="-122"/>
              </a:rPr>
              <a:t>的初出端倪，均显示出当前电视领域的发展</a:t>
            </a:r>
            <a:r>
              <a:rPr lang="zh-CN" altLang="en-US" b="0" dirty="0" smtClean="0">
                <a:latin typeface="微软雅黑" panose="020B0503020204020204" pitchFamily="34" charset="-122"/>
                <a:ea typeface="微软雅黑" panose="020B0503020204020204" pitchFamily="34" charset="-122"/>
              </a:rPr>
              <a:t>趋势；</a:t>
            </a:r>
            <a:endParaRPr lang="en-US" altLang="zh-CN" b="0" dirty="0">
              <a:latin typeface="微软雅黑" panose="020B0503020204020204" pitchFamily="34" charset="-122"/>
              <a:ea typeface="微软雅黑" panose="020B0503020204020204" pitchFamily="34" charset="-122"/>
            </a:endParaRPr>
          </a:p>
          <a:p>
            <a:pPr>
              <a:lnSpc>
                <a:spcPts val="3400"/>
              </a:lnSpc>
              <a:buClr>
                <a:srgbClr val="0070C0"/>
              </a:buClr>
            </a:pPr>
            <a:r>
              <a:rPr lang="zh-CN" altLang="en-US" sz="2000" dirty="0" smtClean="0">
                <a:latin typeface="微软雅黑" panose="020B0503020204020204" pitchFamily="34" charset="-122"/>
                <a:ea typeface="微软雅黑" panose="020B0503020204020204" pitchFamily="34" charset="-122"/>
              </a:rPr>
              <a:t>解释：</a:t>
            </a:r>
            <a:r>
              <a:rPr lang="en-US" altLang="zh-CN" sz="2000" dirty="0" smtClean="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4K</a:t>
            </a:r>
            <a:r>
              <a:rPr lang="zh-CN" altLang="en-US" b="0" dirty="0">
                <a:latin typeface="微软雅黑" panose="020B0503020204020204" pitchFamily="34" charset="-122"/>
                <a:ea typeface="微软雅黑" panose="020B0503020204020204" pitchFamily="34" charset="-122"/>
              </a:rPr>
              <a:t>超高清电视技术现状 超高清电视（</a:t>
            </a:r>
            <a:r>
              <a:rPr lang="en-US" altLang="zh-CN" b="0" dirty="0">
                <a:latin typeface="微软雅黑" panose="020B0503020204020204" pitchFamily="34" charset="-122"/>
                <a:ea typeface="微软雅黑" panose="020B0503020204020204" pitchFamily="34" charset="-122"/>
              </a:rPr>
              <a:t>UHDTV</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Ultra High Definition Television</a:t>
            </a:r>
            <a:r>
              <a:rPr lang="zh-CN" altLang="en-US" b="0" dirty="0">
                <a:latin typeface="微软雅黑" panose="020B0503020204020204" pitchFamily="34" charset="-122"/>
                <a:ea typeface="微软雅黑" panose="020B0503020204020204" pitchFamily="34" charset="-122"/>
              </a:rPr>
              <a:t>），又称为</a:t>
            </a:r>
            <a:r>
              <a:rPr lang="en-US" altLang="zh-CN" b="0" dirty="0">
                <a:latin typeface="微软雅黑" panose="020B0503020204020204" pitchFamily="34" charset="-122"/>
                <a:ea typeface="微软雅黑" panose="020B0503020204020204" pitchFamily="34" charset="-122"/>
              </a:rPr>
              <a:t>Ultra HDTV</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4320P</a:t>
            </a:r>
            <a:r>
              <a:rPr lang="zh-CN" altLang="en-US" b="0" dirty="0">
                <a:latin typeface="微软雅黑" panose="020B0503020204020204" pitchFamily="34" charset="-122"/>
                <a:ea typeface="微软雅黑" panose="020B0503020204020204" pitchFamily="34" charset="-122"/>
              </a:rPr>
              <a:t>及</a:t>
            </a:r>
            <a:r>
              <a:rPr lang="en-US" altLang="zh-CN" b="0" dirty="0">
                <a:latin typeface="微软雅黑" panose="020B0503020204020204" pitchFamily="34" charset="-122"/>
                <a:ea typeface="微软雅黑" panose="020B0503020204020204" pitchFamily="34" charset="-122"/>
              </a:rPr>
              <a:t>UHDV</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Ultra High Definition Video</a:t>
            </a:r>
            <a:r>
              <a:rPr lang="zh-CN" altLang="en-US" b="0" dirty="0">
                <a:latin typeface="微软雅黑" panose="020B0503020204020204" pitchFamily="34" charset="-122"/>
                <a:ea typeface="微软雅黑" panose="020B0503020204020204" pitchFamily="34" charset="-122"/>
              </a:rPr>
              <a:t>），是</a:t>
            </a:r>
            <a:r>
              <a:rPr lang="en-US" altLang="zh-CN" b="0" dirty="0">
                <a:latin typeface="微软雅黑" panose="020B0503020204020204" pitchFamily="34" charset="-122"/>
                <a:ea typeface="微软雅黑" panose="020B0503020204020204" pitchFamily="34" charset="-122"/>
              </a:rPr>
              <a:t>HDTV</a:t>
            </a:r>
            <a:r>
              <a:rPr lang="zh-CN" altLang="en-US" b="0" dirty="0">
                <a:latin typeface="微软雅黑" panose="020B0503020204020204" pitchFamily="34" charset="-122"/>
                <a:ea typeface="微软雅黑" panose="020B0503020204020204" pitchFamily="34" charset="-122"/>
              </a:rPr>
              <a:t>的下一代技术，包括“</a:t>
            </a:r>
            <a:r>
              <a:rPr lang="en-US" altLang="zh-CN" b="0" dirty="0">
                <a:latin typeface="微软雅黑" panose="020B0503020204020204" pitchFamily="34" charset="-122"/>
                <a:ea typeface="微软雅黑" panose="020B0503020204020204" pitchFamily="34" charset="-122"/>
              </a:rPr>
              <a:t>4K</a:t>
            </a:r>
            <a:r>
              <a:rPr lang="zh-CN" altLang="en-US" b="0" dirty="0">
                <a:latin typeface="微软雅黑" panose="020B0503020204020204" pitchFamily="34" charset="-122"/>
                <a:ea typeface="微软雅黑" panose="020B0503020204020204" pitchFamily="34" charset="-122"/>
              </a:rPr>
              <a:t>分辨率</a:t>
            </a:r>
            <a:r>
              <a:rPr lang="en-US" altLang="zh-CN" b="0" dirty="0">
                <a:latin typeface="微软雅黑" panose="020B0503020204020204" pitchFamily="34" charset="-122"/>
                <a:ea typeface="微软雅黑" panose="020B0503020204020204" pitchFamily="34" charset="-122"/>
              </a:rPr>
              <a:t>(3840×2160</a:t>
            </a:r>
            <a:r>
              <a:rPr lang="zh-CN" altLang="en-US" b="0" dirty="0">
                <a:latin typeface="微软雅黑" panose="020B0503020204020204" pitchFamily="34" charset="-122"/>
                <a:ea typeface="微软雅黑" panose="020B0503020204020204" pitchFamily="34" charset="-122"/>
              </a:rPr>
              <a:t>像素</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8K</a:t>
            </a:r>
            <a:r>
              <a:rPr lang="zh-CN" altLang="en-US" b="0" dirty="0">
                <a:latin typeface="微软雅黑" panose="020B0503020204020204" pitchFamily="34" charset="-122"/>
                <a:ea typeface="微软雅黑" panose="020B0503020204020204" pitchFamily="34" charset="-122"/>
              </a:rPr>
              <a:t>分辨率</a:t>
            </a:r>
            <a:r>
              <a:rPr lang="en-US" altLang="zh-CN" b="0" dirty="0">
                <a:latin typeface="微软雅黑" panose="020B0503020204020204" pitchFamily="34" charset="-122"/>
                <a:ea typeface="微软雅黑" panose="020B0503020204020204" pitchFamily="34" charset="-122"/>
              </a:rPr>
              <a:t>(7680×4320</a:t>
            </a:r>
            <a:r>
              <a:rPr lang="zh-CN" altLang="en-US" b="0" dirty="0">
                <a:latin typeface="微软雅黑" panose="020B0503020204020204" pitchFamily="34" charset="-122"/>
                <a:ea typeface="微软雅黑" panose="020B0503020204020204" pitchFamily="34" charset="-122"/>
              </a:rPr>
              <a:t>像素</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。通常我们目前所指的超高清电视即</a:t>
            </a:r>
            <a:r>
              <a:rPr lang="en-US" altLang="zh-CN" b="0" dirty="0">
                <a:latin typeface="微软雅黑" panose="020B0503020204020204" pitchFamily="34" charset="-122"/>
                <a:ea typeface="微软雅黑" panose="020B0503020204020204" pitchFamily="34" charset="-122"/>
              </a:rPr>
              <a:t>4K</a:t>
            </a:r>
            <a:r>
              <a:rPr lang="zh-CN" altLang="en-US" b="0" dirty="0">
                <a:latin typeface="微软雅黑" panose="020B0503020204020204" pitchFamily="34" charset="-122"/>
                <a:ea typeface="微软雅黑" panose="020B0503020204020204" pitchFamily="34" charset="-122"/>
              </a:rPr>
              <a:t>分辨率电视</a:t>
            </a:r>
            <a:r>
              <a:rPr lang="zh-CN" altLang="en-US" b="0" dirty="0" smtClean="0">
                <a:latin typeface="微软雅黑" panose="020B0503020204020204" pitchFamily="34" charset="-122"/>
                <a:ea typeface="微软雅黑" panose="020B0503020204020204" pitchFamily="34" charset="-122"/>
              </a:rPr>
              <a:t>。</a:t>
            </a:r>
            <a:endParaRPr lang="en-US" altLang="zh-CN" b="0" dirty="0">
              <a:latin typeface="微软雅黑" panose="020B0503020204020204" pitchFamily="34" charset="-122"/>
              <a:ea typeface="微软雅黑" panose="020B0503020204020204" pitchFamily="34" charset="-122"/>
            </a:endParaRPr>
          </a:p>
        </p:txBody>
      </p:sp>
      <p:sp>
        <p:nvSpPr>
          <p:cNvPr id="5"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en-US" altLang="zh-CN" sz="3600" dirty="0" smtClean="0">
                <a:solidFill>
                  <a:srgbClr val="000000"/>
                </a:solidFill>
                <a:latin typeface="微软雅黑" pitchFamily="34" charset="-122"/>
                <a:ea typeface="微软雅黑" pitchFamily="34" charset="-122"/>
              </a:rPr>
              <a:t>4K</a:t>
            </a:r>
            <a:r>
              <a:rPr lang="zh-CN" altLang="en-US" sz="3600" dirty="0" smtClean="0">
                <a:solidFill>
                  <a:srgbClr val="000000"/>
                </a:solidFill>
                <a:latin typeface="微软雅黑" pitchFamily="34" charset="-122"/>
                <a:ea typeface="微软雅黑" pitchFamily="34" charset="-122"/>
              </a:rPr>
              <a:t>显示技术发展的需求</a:t>
            </a:r>
            <a:endParaRPr lang="en-US" altLang="zh-CN" sz="3600" dirty="0">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val="52945132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en-US" altLang="zh-CN" sz="3600" b="1" kern="1200" dirty="0">
                <a:solidFill>
                  <a:srgbClr val="0184B7"/>
                </a:solidFill>
                <a:latin typeface="Arial" pitchFamily="34" charset="0"/>
                <a:ea typeface="宋体" pitchFamily="2" charset="-122"/>
              </a:rPr>
              <a:t>H.264</a:t>
            </a:r>
            <a:r>
              <a:rPr lang="zh-CN" altLang="en-US" sz="3600" b="1" kern="1200" dirty="0">
                <a:solidFill>
                  <a:srgbClr val="0184B7"/>
                </a:solidFill>
                <a:latin typeface="Arial" pitchFamily="34" charset="0"/>
                <a:ea typeface="宋体" pitchFamily="2" charset="-122"/>
              </a:rPr>
              <a:t>的技术特点</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5432256"/>
          </a:xfrm>
          <a:prstGeom prst="rect">
            <a:avLst/>
          </a:prstGeom>
        </p:spPr>
        <p:txBody>
          <a:bodyPr wrap="square">
            <a:spAutoFit/>
          </a:bodyPr>
          <a:lstStyle/>
          <a:p>
            <a:pPr indent="450850">
              <a:lnSpc>
                <a:spcPct val="150000"/>
              </a:lnSpc>
              <a:spcAft>
                <a:spcPts val="1200"/>
              </a:spcAft>
            </a:pPr>
            <a:r>
              <a:rPr lang="zh-CN" altLang="en-US" dirty="0" smtClean="0">
                <a:latin typeface="微软雅黑" panose="020B0503020204020204" pitchFamily="34" charset="-122"/>
                <a:ea typeface="微软雅黑" panose="020B0503020204020204" pitchFamily="34" charset="-122"/>
              </a:rPr>
              <a:t>预测编码</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en-US" altLang="zh-CN" b="0" dirty="0">
                <a:latin typeface="微软雅黑" panose="020B0503020204020204" pitchFamily="34" charset="-122"/>
                <a:ea typeface="微软雅黑" panose="020B0503020204020204" pitchFamily="34" charset="-122"/>
              </a:rPr>
              <a:t>2</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帧间预测</a:t>
            </a:r>
            <a:endParaRPr lang="en-US" altLang="zh-CN" b="0" dirty="0" smtClean="0">
              <a:latin typeface="微软雅黑" panose="020B0503020204020204" pitchFamily="34" charset="-122"/>
              <a:ea typeface="微软雅黑" panose="020B0503020204020204" pitchFamily="34" charset="-122"/>
            </a:endParaRPr>
          </a:p>
          <a:p>
            <a:pPr indent="450850">
              <a:lnSpc>
                <a:spcPct val="150000"/>
              </a:lnSpc>
              <a:spcAft>
                <a:spcPts val="1200"/>
              </a:spcAft>
            </a:pPr>
            <a:r>
              <a:rPr lang="en-US" altLang="zh-CN" b="0" dirty="0" smtClean="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中帕间预测</a:t>
            </a:r>
            <a:r>
              <a:rPr lang="en-US" altLang="zh-CN" b="0" dirty="0">
                <a:latin typeface="微软雅黑" panose="020B0503020204020204" pitchFamily="34" charset="-122"/>
                <a:ea typeface="微软雅黑" panose="020B0503020204020204" pitchFamily="34" charset="-122"/>
              </a:rPr>
              <a:t>(Inter prediction)</a:t>
            </a:r>
            <a:r>
              <a:rPr lang="zh-CN" altLang="en-US" b="0" dirty="0">
                <a:latin typeface="微软雅黑" panose="020B0503020204020204" pitchFamily="34" charset="-122"/>
                <a:ea typeface="微软雅黑" panose="020B0503020204020204" pitchFamily="34" charset="-122"/>
              </a:rPr>
              <a:t>采用的新型编码</a:t>
            </a:r>
            <a:r>
              <a:rPr lang="zh-CN" altLang="en-US" b="0" dirty="0" smtClean="0">
                <a:latin typeface="微软雅黑" panose="020B0503020204020204" pitchFamily="34" charset="-122"/>
                <a:ea typeface="微软雅黑" panose="020B0503020204020204" pitchFamily="34" charset="-122"/>
              </a:rPr>
              <a:t>技术</a:t>
            </a:r>
            <a:r>
              <a:rPr lang="zh-CN" altLang="en-US" b="0" dirty="0">
                <a:latin typeface="微软雅黑" panose="020B0503020204020204" pitchFamily="34" charset="-122"/>
                <a:ea typeface="微软雅黑" panose="020B0503020204020204" pitchFamily="34" charset="-122"/>
              </a:rPr>
              <a:t>主要是</a:t>
            </a:r>
            <a:r>
              <a:rPr lang="en-US" altLang="zh-CN" b="0" dirty="0" smtClean="0">
                <a:latin typeface="微软雅黑" panose="020B0503020204020204" pitchFamily="34" charset="-122"/>
                <a:ea typeface="微软雅黑" panose="020B0503020204020204" pitchFamily="34" charset="-122"/>
              </a:rPr>
              <a:t>:</a:t>
            </a:r>
            <a:endParaRPr lang="en-US" altLang="zh-CN" b="0"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en-US" altLang="zh-CN" b="0" dirty="0">
                <a:latin typeface="微软雅黑" panose="020B0503020204020204" pitchFamily="34" charset="-122"/>
                <a:ea typeface="微软雅黑" panose="020B0503020204020204" pitchFamily="34" charset="-122"/>
              </a:rPr>
              <a:t>a)</a:t>
            </a:r>
            <a:r>
              <a:rPr lang="zh-CN" altLang="en-US" b="0" dirty="0">
                <a:latin typeface="微软雅黑" panose="020B0503020204020204" pitchFamily="34" charset="-122"/>
                <a:ea typeface="微软雅黑" panose="020B0503020204020204" pitchFamily="34" charset="-122"/>
              </a:rPr>
              <a:t>采用可变块运动估计</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运动补偿技术</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宏块尺寸从</a:t>
            </a:r>
            <a:r>
              <a:rPr lang="en-US" altLang="zh-CN" b="0" dirty="0">
                <a:latin typeface="微软雅黑" panose="020B0503020204020204" pitchFamily="34" charset="-122"/>
                <a:ea typeface="微软雅黑" panose="020B0503020204020204" pitchFamily="34" charset="-122"/>
              </a:rPr>
              <a:t>16x16</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16x8</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8x16</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8x8</a:t>
            </a:r>
            <a:r>
              <a:rPr lang="zh-CN" altLang="en-US" b="0" dirty="0" smtClean="0">
                <a:latin typeface="微软雅黑" panose="020B0503020204020204" pitchFamily="34" charset="-122"/>
                <a:ea typeface="微软雅黑" panose="020B0503020204020204" pitchFamily="34" charset="-122"/>
              </a:rPr>
              <a:t>、</a:t>
            </a:r>
            <a:r>
              <a:rPr lang="en-US" altLang="zh-CN" b="0" dirty="0" smtClean="0">
                <a:latin typeface="微软雅黑" panose="020B0503020204020204" pitchFamily="34" charset="-122"/>
                <a:ea typeface="微软雅黑" panose="020B0503020204020204" pitchFamily="34" charset="-122"/>
              </a:rPr>
              <a:t>8x4</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4x8</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4x4</a:t>
            </a:r>
            <a:r>
              <a:rPr lang="zh-CN" altLang="en-US" b="0" dirty="0">
                <a:latin typeface="微软雅黑" panose="020B0503020204020204" pitchFamily="34" charset="-122"/>
                <a:ea typeface="微软雅黑" panose="020B0503020204020204" pitchFamily="34" charset="-122"/>
              </a:rPr>
              <a:t>像素块中可选</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采用尺寸可变块的运动估计可以比单独</a:t>
            </a:r>
            <a:r>
              <a:rPr lang="en-US" altLang="zh-CN" b="0" dirty="0" smtClean="0">
                <a:latin typeface="微软雅黑" panose="020B0503020204020204" pitchFamily="34" charset="-122"/>
                <a:ea typeface="微软雅黑" panose="020B0503020204020204" pitchFamily="34" charset="-122"/>
              </a:rPr>
              <a:t>16x16</a:t>
            </a:r>
            <a:r>
              <a:rPr lang="zh-CN" altLang="en-US" b="0" dirty="0" smtClean="0">
                <a:latin typeface="微软雅黑" panose="020B0503020204020204" pitchFamily="34" charset="-122"/>
                <a:ea typeface="微软雅黑" panose="020B0503020204020204" pitchFamily="34" charset="-122"/>
              </a:rPr>
              <a:t>宏</a:t>
            </a:r>
            <a:r>
              <a:rPr lang="zh-CN" altLang="en-US" b="0" dirty="0">
                <a:latin typeface="微软雅黑" panose="020B0503020204020204" pitchFamily="34" charset="-122"/>
                <a:ea typeface="微软雅黑" panose="020B0503020204020204" pitchFamily="34" charset="-122"/>
              </a:rPr>
              <a:t>块的预测方法提高超过</a:t>
            </a:r>
            <a:r>
              <a:rPr lang="en-US" altLang="zh-CN" b="0" dirty="0">
                <a:latin typeface="微软雅黑" panose="020B0503020204020204" pitchFamily="34" charset="-122"/>
                <a:ea typeface="微软雅黑" panose="020B0503020204020204" pitchFamily="34" charset="-122"/>
              </a:rPr>
              <a:t>15%</a:t>
            </a:r>
            <a:r>
              <a:rPr lang="zh-CN" altLang="en-US" b="0" dirty="0">
                <a:latin typeface="微软雅黑" panose="020B0503020204020204" pitchFamily="34" charset="-122"/>
                <a:ea typeface="微软雅黑" panose="020B0503020204020204" pitchFamily="34" charset="-122"/>
              </a:rPr>
              <a:t>的编码效率</a:t>
            </a:r>
            <a:r>
              <a:rPr lang="en-US" altLang="zh-CN" b="0" dirty="0">
                <a:latin typeface="微软雅黑" panose="020B0503020204020204" pitchFamily="34" charset="-122"/>
                <a:ea typeface="微软雅黑" panose="020B0503020204020204" pitchFamily="34" charset="-122"/>
              </a:rPr>
              <a:t>;</a:t>
            </a:r>
          </a:p>
          <a:p>
            <a:pPr indent="450850">
              <a:lnSpc>
                <a:spcPct val="150000"/>
              </a:lnSpc>
              <a:spcAft>
                <a:spcPts val="1200"/>
              </a:spcAft>
            </a:pPr>
            <a:r>
              <a:rPr lang="en-US" altLang="zh-CN" b="0" dirty="0" smtClean="0">
                <a:latin typeface="微软雅黑" panose="020B0503020204020204" pitchFamily="34" charset="-122"/>
                <a:ea typeface="微软雅黑" panose="020B0503020204020204" pitchFamily="34" charset="-122"/>
              </a:rPr>
              <a:t>b</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运动矢量的精度为</a:t>
            </a:r>
            <a:r>
              <a:rPr lang="en-US" altLang="zh-CN" b="0" dirty="0">
                <a:latin typeface="微软雅黑" panose="020B0503020204020204" pitchFamily="34" charset="-122"/>
                <a:ea typeface="微软雅黑" panose="020B0503020204020204" pitchFamily="34" charset="-122"/>
              </a:rPr>
              <a:t>1/4</a:t>
            </a:r>
            <a:r>
              <a:rPr lang="zh-CN" altLang="en-US" b="0" dirty="0">
                <a:latin typeface="微软雅黑" panose="020B0503020204020204" pitchFamily="34" charset="-122"/>
                <a:ea typeface="微软雅黑" panose="020B0503020204020204" pitchFamily="34" charset="-122"/>
              </a:rPr>
              <a:t>或</a:t>
            </a:r>
            <a:r>
              <a:rPr lang="en-US" altLang="zh-CN" b="0" dirty="0">
                <a:latin typeface="微软雅黑" panose="020B0503020204020204" pitchFamily="34" charset="-122"/>
                <a:ea typeface="微软雅黑" panose="020B0503020204020204" pitchFamily="34" charset="-122"/>
              </a:rPr>
              <a:t>1/8</a:t>
            </a:r>
            <a:r>
              <a:rPr lang="zh-CN" altLang="en-US" b="0" dirty="0">
                <a:latin typeface="微软雅黑" panose="020B0503020204020204" pitchFamily="34" charset="-122"/>
                <a:ea typeface="微软雅黑" panose="020B0503020204020204" pitchFamily="34" charset="-122"/>
              </a:rPr>
              <a:t>像素</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与整数精度的空间预测相比</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编码</a:t>
            </a:r>
            <a:r>
              <a:rPr lang="zh-CN" altLang="en-US" b="0" dirty="0" smtClean="0">
                <a:latin typeface="微软雅黑" panose="020B0503020204020204" pitchFamily="34" charset="-122"/>
                <a:ea typeface="微软雅黑" panose="020B0503020204020204" pitchFamily="34" charset="-122"/>
              </a:rPr>
              <a:t>率最高</a:t>
            </a:r>
            <a:r>
              <a:rPr lang="zh-CN" altLang="en-US" b="0" dirty="0">
                <a:latin typeface="微软雅黑" panose="020B0503020204020204" pitchFamily="34" charset="-122"/>
                <a:ea typeface="微软雅黑" panose="020B0503020204020204" pitchFamily="34" charset="-122"/>
              </a:rPr>
              <a:t>可以提高</a:t>
            </a:r>
            <a:r>
              <a:rPr lang="en-US" altLang="zh-CN" b="0" dirty="0">
                <a:latin typeface="微软雅黑" panose="020B0503020204020204" pitchFamily="34" charset="-122"/>
                <a:ea typeface="微软雅黑" panose="020B0503020204020204" pitchFamily="34" charset="-122"/>
              </a:rPr>
              <a:t>20%;</a:t>
            </a:r>
          </a:p>
          <a:p>
            <a:pPr indent="450850">
              <a:lnSpc>
                <a:spcPct val="150000"/>
              </a:lnSpc>
              <a:spcAft>
                <a:spcPts val="1200"/>
              </a:spcAft>
            </a:pPr>
            <a:r>
              <a:rPr lang="en-US" altLang="zh-CN" b="0" dirty="0" smtClean="0">
                <a:latin typeface="微软雅黑" panose="020B0503020204020204" pitchFamily="34" charset="-122"/>
                <a:ea typeface="微软雅黑" panose="020B0503020204020204" pitchFamily="34" charset="-122"/>
              </a:rPr>
              <a:t>C</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釆用多参考帕进行顿间预测</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最多可以支持</a:t>
            </a:r>
            <a:r>
              <a:rPr lang="en-US" altLang="zh-CN" b="0" dirty="0">
                <a:latin typeface="微软雅黑" panose="020B0503020204020204" pitchFamily="34" charset="-122"/>
                <a:ea typeface="微软雅黑" panose="020B0503020204020204" pitchFamily="34" charset="-122"/>
              </a:rPr>
              <a:t>16</a:t>
            </a:r>
            <a:r>
              <a:rPr lang="zh-CN" altLang="en-US" b="0" dirty="0">
                <a:latin typeface="微软雅黑" panose="020B0503020204020204" pitchFamily="34" charset="-122"/>
                <a:ea typeface="微软雅黑" panose="020B0503020204020204" pitchFamily="34" charset="-122"/>
              </a:rPr>
              <a:t>个不同的参考械或者</a:t>
            </a:r>
            <a:r>
              <a:rPr lang="en-US" altLang="zh-CN" b="0" dirty="0" smtClean="0">
                <a:latin typeface="微软雅黑" panose="020B0503020204020204" pitchFamily="34" charset="-122"/>
                <a:ea typeface="微软雅黑" panose="020B0503020204020204" pitchFamily="34" charset="-122"/>
              </a:rPr>
              <a:t>32</a:t>
            </a:r>
            <a:r>
              <a:rPr lang="zh-CN" altLang="en-US" b="0" dirty="0" smtClean="0">
                <a:latin typeface="微软雅黑" panose="020B0503020204020204" pitchFamily="34" charset="-122"/>
                <a:ea typeface="微软雅黑" panose="020B0503020204020204" pitchFamily="34" charset="-122"/>
              </a:rPr>
              <a:t>个</a:t>
            </a:r>
            <a:r>
              <a:rPr lang="zh-CN" altLang="en-US" b="0" dirty="0">
                <a:latin typeface="微软雅黑" panose="020B0503020204020204" pitchFamily="34" charset="-122"/>
                <a:ea typeface="微软雅黑" panose="020B0503020204020204" pitchFamily="34" charset="-122"/>
              </a:rPr>
              <a:t>不同的参考场</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这样比单独参考帕方法可以节省</a:t>
            </a:r>
            <a:r>
              <a:rPr lang="en-US" altLang="zh-CN" b="0" dirty="0">
                <a:latin typeface="微软雅黑" panose="020B0503020204020204" pitchFamily="34" charset="-122"/>
                <a:ea typeface="微软雅黑" panose="020B0503020204020204" pitchFamily="34" charset="-122"/>
              </a:rPr>
              <a:t>5%-10%</a:t>
            </a:r>
            <a:r>
              <a:rPr lang="zh-CN" altLang="en-US" b="0" dirty="0">
                <a:latin typeface="微软雅黑" panose="020B0503020204020204" pitchFamily="34" charset="-122"/>
                <a:ea typeface="微软雅黑" panose="020B0503020204020204" pitchFamily="34" charset="-122"/>
              </a:rPr>
              <a:t>的传输码率</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且</a:t>
            </a:r>
            <a:r>
              <a:rPr lang="zh-CN" altLang="en-US" b="0" dirty="0" smtClean="0">
                <a:latin typeface="微软雅黑" panose="020B0503020204020204" pitchFamily="34" charset="-122"/>
                <a:ea typeface="微软雅黑" panose="020B0503020204020204" pitchFamily="34" charset="-122"/>
              </a:rPr>
              <a:t>有利于</a:t>
            </a:r>
            <a:r>
              <a:rPr lang="zh-CN" altLang="en-US" b="0" dirty="0">
                <a:latin typeface="微软雅黑" panose="020B0503020204020204" pitchFamily="34" charset="-122"/>
                <a:ea typeface="微软雅黑" panose="020B0503020204020204" pitchFamily="34" charset="-122"/>
              </a:rPr>
              <a:t>码流的错误恢复</a:t>
            </a:r>
            <a:r>
              <a:rPr lang="zh-CN" altLang="en-US" b="0" dirty="0" smtClean="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40</a:t>
            </a:fld>
            <a:endParaRPr lang="en-US" altLang="zh-CN" sz="1400" dirty="0"/>
          </a:p>
        </p:txBody>
      </p:sp>
    </p:spTree>
    <p:extLst>
      <p:ext uri="{BB962C8B-B14F-4D97-AF65-F5344CB8AC3E}">
        <p14:creationId xmlns:p14="http://schemas.microsoft.com/office/powerpoint/2010/main" val="10936232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en-US" altLang="zh-CN" sz="3600" b="1" kern="1200" dirty="0">
                <a:solidFill>
                  <a:srgbClr val="0184B7"/>
                </a:solidFill>
                <a:latin typeface="Arial" pitchFamily="34" charset="0"/>
                <a:ea typeface="宋体" pitchFamily="2" charset="-122"/>
              </a:rPr>
              <a:t>H.264</a:t>
            </a:r>
            <a:r>
              <a:rPr lang="zh-CN" altLang="en-US" sz="3600" b="1" kern="1200" dirty="0">
                <a:solidFill>
                  <a:srgbClr val="0184B7"/>
                </a:solidFill>
                <a:latin typeface="Arial" pitchFamily="34" charset="0"/>
                <a:ea typeface="宋体" pitchFamily="2" charset="-122"/>
              </a:rPr>
              <a:t>的技术特点</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5432256"/>
          </a:xfrm>
          <a:prstGeom prst="rect">
            <a:avLst/>
          </a:prstGeom>
        </p:spPr>
        <p:txBody>
          <a:bodyPr wrap="square">
            <a:spAutoFit/>
          </a:bodyPr>
          <a:lstStyle/>
          <a:p>
            <a:pPr indent="450850">
              <a:lnSpc>
                <a:spcPct val="150000"/>
              </a:lnSpc>
              <a:spcAft>
                <a:spcPts val="1200"/>
              </a:spcAft>
            </a:pPr>
            <a:r>
              <a:rPr lang="zh-CN" altLang="en-US" dirty="0" smtClean="0">
                <a:latin typeface="微软雅黑" panose="020B0503020204020204" pitchFamily="34" charset="-122"/>
                <a:ea typeface="微软雅黑" panose="020B0503020204020204" pitchFamily="34" charset="-122"/>
              </a:rPr>
              <a:t>预测编码</a:t>
            </a:r>
            <a:endParaRPr lang="zh-CN" altLang="en-US" dirty="0">
              <a:latin typeface="微软雅黑" panose="020B0503020204020204" pitchFamily="34" charset="-122"/>
              <a:ea typeface="微软雅黑" panose="020B0503020204020204" pitchFamily="34" charset="-122"/>
            </a:endParaRPr>
          </a:p>
          <a:p>
            <a:pPr indent="450850">
              <a:lnSpc>
                <a:spcPct val="150000"/>
              </a:lnSpc>
              <a:spcAft>
                <a:spcPts val="1200"/>
              </a:spcAft>
            </a:pPr>
            <a:r>
              <a:rPr lang="en-US" altLang="zh-CN" b="0" dirty="0">
                <a:latin typeface="微软雅黑" panose="020B0503020204020204" pitchFamily="34" charset="-122"/>
                <a:ea typeface="微软雅黑" panose="020B0503020204020204" pitchFamily="34" charset="-122"/>
              </a:rPr>
              <a:t>2</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帧间预测</a:t>
            </a:r>
          </a:p>
          <a:p>
            <a:pPr indent="450850">
              <a:lnSpc>
                <a:spcPct val="150000"/>
              </a:lnSpc>
              <a:spcAft>
                <a:spcPts val="1200"/>
              </a:spcAft>
            </a:pPr>
            <a:r>
              <a:rPr lang="en-US" altLang="zh-CN" b="0" dirty="0" smtClean="0">
                <a:latin typeface="微软雅黑" panose="020B0503020204020204" pitchFamily="34" charset="-122"/>
                <a:ea typeface="微软雅黑" panose="020B0503020204020204" pitchFamily="34" charset="-122"/>
              </a:rPr>
              <a:t>H.264</a:t>
            </a:r>
            <a:r>
              <a:rPr lang="zh-CN" altLang="en-US" b="0" dirty="0" smtClean="0">
                <a:latin typeface="微软雅黑" panose="020B0503020204020204" pitchFamily="34" charset="-122"/>
                <a:ea typeface="微软雅黑" panose="020B0503020204020204" pitchFamily="34" charset="-122"/>
              </a:rPr>
              <a:t>中帕间预测</a:t>
            </a:r>
            <a:r>
              <a:rPr lang="en-US" altLang="zh-CN" b="0" dirty="0" smtClean="0">
                <a:latin typeface="微软雅黑" panose="020B0503020204020204" pitchFamily="34" charset="-122"/>
                <a:ea typeface="微软雅黑" panose="020B0503020204020204" pitchFamily="34" charset="-122"/>
              </a:rPr>
              <a:t>(Inter prediction)</a:t>
            </a:r>
            <a:r>
              <a:rPr lang="zh-CN" altLang="en-US" b="0" dirty="0" smtClean="0">
                <a:latin typeface="微软雅黑" panose="020B0503020204020204" pitchFamily="34" charset="-122"/>
                <a:ea typeface="微软雅黑" panose="020B0503020204020204" pitchFamily="34" charset="-122"/>
              </a:rPr>
              <a:t>采用的新型编码技术主要是</a:t>
            </a:r>
            <a:r>
              <a:rPr lang="en-US" altLang="zh-CN" b="0" dirty="0" smtClean="0">
                <a:latin typeface="微软雅黑" panose="020B0503020204020204" pitchFamily="34" charset="-122"/>
                <a:ea typeface="微软雅黑" panose="020B0503020204020204" pitchFamily="34" charset="-122"/>
              </a:rPr>
              <a:t>:</a:t>
            </a:r>
          </a:p>
          <a:p>
            <a:pPr indent="450850">
              <a:lnSpc>
                <a:spcPct val="150000"/>
              </a:lnSpc>
              <a:spcAft>
                <a:spcPts val="1200"/>
              </a:spcAft>
            </a:pPr>
            <a:r>
              <a:rPr lang="en-US" altLang="zh-CN" b="0" dirty="0" smtClean="0">
                <a:latin typeface="微软雅黑" panose="020B0503020204020204" pitchFamily="34" charset="-122"/>
                <a:ea typeface="微软雅黑" panose="020B0503020204020204" pitchFamily="34" charset="-122"/>
              </a:rPr>
              <a:t>a)</a:t>
            </a:r>
            <a:r>
              <a:rPr lang="zh-CN" altLang="en-US" b="0" dirty="0" smtClean="0">
                <a:latin typeface="微软雅黑" panose="020B0503020204020204" pitchFamily="34" charset="-122"/>
                <a:ea typeface="微软雅黑" panose="020B0503020204020204" pitchFamily="34" charset="-122"/>
              </a:rPr>
              <a:t>采用可变块运动估计</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运动补偿技术</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宏块尺寸从</a:t>
            </a:r>
            <a:r>
              <a:rPr lang="en-US" altLang="zh-CN" b="0" dirty="0" smtClean="0">
                <a:latin typeface="微软雅黑" panose="020B0503020204020204" pitchFamily="34" charset="-122"/>
                <a:ea typeface="微软雅黑" panose="020B0503020204020204" pitchFamily="34" charset="-122"/>
              </a:rPr>
              <a:t>16x16</a:t>
            </a:r>
            <a:r>
              <a:rPr lang="zh-CN" altLang="en-US" b="0" dirty="0" smtClean="0">
                <a:latin typeface="微软雅黑" panose="020B0503020204020204" pitchFamily="34" charset="-122"/>
                <a:ea typeface="微软雅黑" panose="020B0503020204020204" pitchFamily="34" charset="-122"/>
              </a:rPr>
              <a:t>、</a:t>
            </a:r>
            <a:r>
              <a:rPr lang="en-US" altLang="zh-CN" b="0" dirty="0" smtClean="0">
                <a:latin typeface="微软雅黑" panose="020B0503020204020204" pitchFamily="34" charset="-122"/>
                <a:ea typeface="微软雅黑" panose="020B0503020204020204" pitchFamily="34" charset="-122"/>
              </a:rPr>
              <a:t>16x8</a:t>
            </a:r>
            <a:r>
              <a:rPr lang="zh-CN" altLang="en-US" b="0" dirty="0" smtClean="0">
                <a:latin typeface="微软雅黑" panose="020B0503020204020204" pitchFamily="34" charset="-122"/>
                <a:ea typeface="微软雅黑" panose="020B0503020204020204" pitchFamily="34" charset="-122"/>
              </a:rPr>
              <a:t>、</a:t>
            </a:r>
            <a:r>
              <a:rPr lang="en-US" altLang="zh-CN" b="0" dirty="0" smtClean="0">
                <a:latin typeface="微软雅黑" panose="020B0503020204020204" pitchFamily="34" charset="-122"/>
                <a:ea typeface="微软雅黑" panose="020B0503020204020204" pitchFamily="34" charset="-122"/>
              </a:rPr>
              <a:t>8x16</a:t>
            </a:r>
            <a:r>
              <a:rPr lang="zh-CN" altLang="en-US" b="0" dirty="0" smtClean="0">
                <a:latin typeface="微软雅黑" panose="020B0503020204020204" pitchFamily="34" charset="-122"/>
                <a:ea typeface="微软雅黑" panose="020B0503020204020204" pitchFamily="34" charset="-122"/>
              </a:rPr>
              <a:t>、</a:t>
            </a:r>
            <a:r>
              <a:rPr lang="en-US" altLang="zh-CN" b="0" dirty="0" smtClean="0">
                <a:latin typeface="微软雅黑" panose="020B0503020204020204" pitchFamily="34" charset="-122"/>
                <a:ea typeface="微软雅黑" panose="020B0503020204020204" pitchFamily="34" charset="-122"/>
              </a:rPr>
              <a:t>8x8</a:t>
            </a:r>
            <a:r>
              <a:rPr lang="zh-CN" altLang="en-US" b="0" dirty="0" smtClean="0">
                <a:latin typeface="微软雅黑" panose="020B0503020204020204" pitchFamily="34" charset="-122"/>
                <a:ea typeface="微软雅黑" panose="020B0503020204020204" pitchFamily="34" charset="-122"/>
              </a:rPr>
              <a:t>、</a:t>
            </a:r>
            <a:r>
              <a:rPr lang="en-US" altLang="zh-CN" b="0" dirty="0" smtClean="0">
                <a:latin typeface="微软雅黑" panose="020B0503020204020204" pitchFamily="34" charset="-122"/>
                <a:ea typeface="微软雅黑" panose="020B0503020204020204" pitchFamily="34" charset="-122"/>
              </a:rPr>
              <a:t>8x4</a:t>
            </a:r>
            <a:r>
              <a:rPr lang="zh-CN" altLang="en-US" b="0" dirty="0" smtClean="0">
                <a:latin typeface="微软雅黑" panose="020B0503020204020204" pitchFamily="34" charset="-122"/>
                <a:ea typeface="微软雅黑" panose="020B0503020204020204" pitchFamily="34" charset="-122"/>
              </a:rPr>
              <a:t>、</a:t>
            </a:r>
            <a:r>
              <a:rPr lang="en-US" altLang="zh-CN" b="0" dirty="0" smtClean="0">
                <a:latin typeface="微软雅黑" panose="020B0503020204020204" pitchFamily="34" charset="-122"/>
                <a:ea typeface="微软雅黑" panose="020B0503020204020204" pitchFamily="34" charset="-122"/>
              </a:rPr>
              <a:t>4x8</a:t>
            </a:r>
            <a:r>
              <a:rPr lang="zh-CN" altLang="en-US" b="0" dirty="0" smtClean="0">
                <a:latin typeface="微软雅黑" panose="020B0503020204020204" pitchFamily="34" charset="-122"/>
                <a:ea typeface="微软雅黑" panose="020B0503020204020204" pitchFamily="34" charset="-122"/>
              </a:rPr>
              <a:t>和</a:t>
            </a:r>
            <a:r>
              <a:rPr lang="en-US" altLang="zh-CN" b="0" dirty="0" smtClean="0">
                <a:latin typeface="微软雅黑" panose="020B0503020204020204" pitchFamily="34" charset="-122"/>
                <a:ea typeface="微软雅黑" panose="020B0503020204020204" pitchFamily="34" charset="-122"/>
              </a:rPr>
              <a:t>4x4</a:t>
            </a:r>
            <a:r>
              <a:rPr lang="zh-CN" altLang="en-US" b="0" dirty="0" smtClean="0">
                <a:latin typeface="微软雅黑" panose="020B0503020204020204" pitchFamily="34" charset="-122"/>
                <a:ea typeface="微软雅黑" panose="020B0503020204020204" pitchFamily="34" charset="-122"/>
              </a:rPr>
              <a:t>像素块中可选</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采用尺寸可变块的运动估计可以比单独</a:t>
            </a:r>
            <a:r>
              <a:rPr lang="en-US" altLang="zh-CN" b="0" dirty="0" smtClean="0">
                <a:latin typeface="微软雅黑" panose="020B0503020204020204" pitchFamily="34" charset="-122"/>
                <a:ea typeface="微软雅黑" panose="020B0503020204020204" pitchFamily="34" charset="-122"/>
              </a:rPr>
              <a:t>16x16</a:t>
            </a:r>
            <a:r>
              <a:rPr lang="zh-CN" altLang="en-US" b="0" dirty="0" smtClean="0">
                <a:latin typeface="微软雅黑" panose="020B0503020204020204" pitchFamily="34" charset="-122"/>
                <a:ea typeface="微软雅黑" panose="020B0503020204020204" pitchFamily="34" charset="-122"/>
              </a:rPr>
              <a:t>宏块的预测方法提高超过</a:t>
            </a:r>
            <a:r>
              <a:rPr lang="en-US" altLang="zh-CN" b="0" dirty="0" smtClean="0">
                <a:latin typeface="微软雅黑" panose="020B0503020204020204" pitchFamily="34" charset="-122"/>
                <a:ea typeface="微软雅黑" panose="020B0503020204020204" pitchFamily="34" charset="-122"/>
              </a:rPr>
              <a:t>15%</a:t>
            </a:r>
            <a:r>
              <a:rPr lang="zh-CN" altLang="en-US" b="0" dirty="0" smtClean="0">
                <a:latin typeface="微软雅黑" panose="020B0503020204020204" pitchFamily="34" charset="-122"/>
                <a:ea typeface="微软雅黑" panose="020B0503020204020204" pitchFamily="34" charset="-122"/>
              </a:rPr>
              <a:t>的编码效率</a:t>
            </a:r>
            <a:r>
              <a:rPr lang="en-US" altLang="zh-CN" b="0" dirty="0" smtClean="0">
                <a:latin typeface="微软雅黑" panose="020B0503020204020204" pitchFamily="34" charset="-122"/>
                <a:ea typeface="微软雅黑" panose="020B0503020204020204" pitchFamily="34" charset="-122"/>
              </a:rPr>
              <a:t>;</a:t>
            </a:r>
          </a:p>
          <a:p>
            <a:pPr indent="450850">
              <a:lnSpc>
                <a:spcPct val="150000"/>
              </a:lnSpc>
              <a:spcAft>
                <a:spcPts val="1200"/>
              </a:spcAft>
            </a:pPr>
            <a:r>
              <a:rPr lang="en-US" altLang="zh-CN" b="0" dirty="0" smtClean="0">
                <a:latin typeface="微软雅黑" panose="020B0503020204020204" pitchFamily="34" charset="-122"/>
                <a:ea typeface="微软雅黑" panose="020B0503020204020204" pitchFamily="34" charset="-122"/>
              </a:rPr>
              <a:t>b)</a:t>
            </a:r>
            <a:r>
              <a:rPr lang="zh-CN" altLang="en-US" b="0" dirty="0" smtClean="0">
                <a:latin typeface="微软雅黑" panose="020B0503020204020204" pitchFamily="34" charset="-122"/>
                <a:ea typeface="微软雅黑" panose="020B0503020204020204" pitchFamily="34" charset="-122"/>
              </a:rPr>
              <a:t>运动矢量的精度为</a:t>
            </a:r>
            <a:r>
              <a:rPr lang="en-US" altLang="zh-CN" b="0" dirty="0" smtClean="0">
                <a:latin typeface="微软雅黑" panose="020B0503020204020204" pitchFamily="34" charset="-122"/>
                <a:ea typeface="微软雅黑" panose="020B0503020204020204" pitchFamily="34" charset="-122"/>
              </a:rPr>
              <a:t>1/4</a:t>
            </a:r>
            <a:r>
              <a:rPr lang="zh-CN" altLang="en-US" b="0" dirty="0" smtClean="0">
                <a:latin typeface="微软雅黑" panose="020B0503020204020204" pitchFamily="34" charset="-122"/>
                <a:ea typeface="微软雅黑" panose="020B0503020204020204" pitchFamily="34" charset="-122"/>
              </a:rPr>
              <a:t>或</a:t>
            </a:r>
            <a:r>
              <a:rPr lang="en-US" altLang="zh-CN" b="0" dirty="0" smtClean="0">
                <a:latin typeface="微软雅黑" panose="020B0503020204020204" pitchFamily="34" charset="-122"/>
                <a:ea typeface="微软雅黑" panose="020B0503020204020204" pitchFamily="34" charset="-122"/>
              </a:rPr>
              <a:t>1/8</a:t>
            </a:r>
            <a:r>
              <a:rPr lang="zh-CN" altLang="en-US" b="0" dirty="0" smtClean="0">
                <a:latin typeface="微软雅黑" panose="020B0503020204020204" pitchFamily="34" charset="-122"/>
                <a:ea typeface="微软雅黑" panose="020B0503020204020204" pitchFamily="34" charset="-122"/>
              </a:rPr>
              <a:t>像素</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与整数精度的空间预测相比</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编码率最高可以提高</a:t>
            </a:r>
            <a:r>
              <a:rPr lang="en-US" altLang="zh-CN" b="0" dirty="0" smtClean="0">
                <a:latin typeface="微软雅黑" panose="020B0503020204020204" pitchFamily="34" charset="-122"/>
                <a:ea typeface="微软雅黑" panose="020B0503020204020204" pitchFamily="34" charset="-122"/>
              </a:rPr>
              <a:t>20%;</a:t>
            </a:r>
          </a:p>
          <a:p>
            <a:pPr indent="450850">
              <a:lnSpc>
                <a:spcPct val="150000"/>
              </a:lnSpc>
              <a:spcAft>
                <a:spcPts val="1200"/>
              </a:spcAft>
            </a:pPr>
            <a:r>
              <a:rPr lang="en-US" altLang="zh-CN" b="0" dirty="0" smtClean="0">
                <a:latin typeface="微软雅黑" panose="020B0503020204020204" pitchFamily="34" charset="-122"/>
                <a:ea typeface="微软雅黑" panose="020B0503020204020204" pitchFamily="34" charset="-122"/>
              </a:rPr>
              <a:t>C)</a:t>
            </a:r>
            <a:r>
              <a:rPr lang="zh-CN" altLang="en-US" b="0" dirty="0" smtClean="0">
                <a:latin typeface="微软雅黑" panose="020B0503020204020204" pitchFamily="34" charset="-122"/>
                <a:ea typeface="微软雅黑" panose="020B0503020204020204" pitchFamily="34" charset="-122"/>
              </a:rPr>
              <a:t>釆用多参考帕进行顿间预测</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最多可以支持</a:t>
            </a:r>
            <a:r>
              <a:rPr lang="en-US" altLang="zh-CN" b="0" dirty="0" smtClean="0">
                <a:latin typeface="微软雅黑" panose="020B0503020204020204" pitchFamily="34" charset="-122"/>
                <a:ea typeface="微软雅黑" panose="020B0503020204020204" pitchFamily="34" charset="-122"/>
              </a:rPr>
              <a:t>16</a:t>
            </a:r>
            <a:r>
              <a:rPr lang="zh-CN" altLang="en-US" b="0" dirty="0" smtClean="0">
                <a:latin typeface="微软雅黑" panose="020B0503020204020204" pitchFamily="34" charset="-122"/>
                <a:ea typeface="微软雅黑" panose="020B0503020204020204" pitchFamily="34" charset="-122"/>
              </a:rPr>
              <a:t>个不同的参考械或者</a:t>
            </a:r>
            <a:r>
              <a:rPr lang="en-US" altLang="zh-CN" b="0" dirty="0" smtClean="0">
                <a:latin typeface="微软雅黑" panose="020B0503020204020204" pitchFamily="34" charset="-122"/>
                <a:ea typeface="微软雅黑" panose="020B0503020204020204" pitchFamily="34" charset="-122"/>
              </a:rPr>
              <a:t>32</a:t>
            </a:r>
            <a:r>
              <a:rPr lang="zh-CN" altLang="en-US" b="0" dirty="0" smtClean="0">
                <a:latin typeface="微软雅黑" panose="020B0503020204020204" pitchFamily="34" charset="-122"/>
                <a:ea typeface="微软雅黑" panose="020B0503020204020204" pitchFamily="34" charset="-122"/>
              </a:rPr>
              <a:t>个不同的参考场</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这样比单独参考帕方法可以节省</a:t>
            </a:r>
            <a:r>
              <a:rPr lang="en-US" altLang="zh-CN" b="0" dirty="0" smtClean="0">
                <a:latin typeface="微软雅黑" panose="020B0503020204020204" pitchFamily="34" charset="-122"/>
                <a:ea typeface="微软雅黑" panose="020B0503020204020204" pitchFamily="34" charset="-122"/>
              </a:rPr>
              <a:t>5%-10%</a:t>
            </a:r>
            <a:r>
              <a:rPr lang="zh-CN" altLang="en-US" b="0" dirty="0" smtClean="0">
                <a:latin typeface="微软雅黑" panose="020B0503020204020204" pitchFamily="34" charset="-122"/>
                <a:ea typeface="微软雅黑" panose="020B0503020204020204" pitchFamily="34" charset="-122"/>
              </a:rPr>
              <a:t>的传输码率</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且有利于码流的错误恢复。</a:t>
            </a:r>
            <a:endParaRPr lang="zh-CN" altLang="en-US"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41</a:t>
            </a:fld>
            <a:endParaRPr lang="en-US" altLang="zh-CN" sz="1400" dirty="0"/>
          </a:p>
        </p:txBody>
      </p:sp>
    </p:spTree>
    <p:extLst>
      <p:ext uri="{BB962C8B-B14F-4D97-AF65-F5344CB8AC3E}">
        <p14:creationId xmlns:p14="http://schemas.microsoft.com/office/powerpoint/2010/main" val="32015419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4644008" cy="666328"/>
          </a:xfrm>
        </p:spPr>
        <p:txBody>
          <a:bodyPr/>
          <a:lstStyle/>
          <a:p>
            <a:pPr algn="l"/>
            <a:r>
              <a:rPr lang="en-US" altLang="zh-CN" sz="3600" b="1" kern="1200" dirty="0">
                <a:solidFill>
                  <a:srgbClr val="0184B7"/>
                </a:solidFill>
                <a:latin typeface="Arial" pitchFamily="34" charset="0"/>
                <a:ea typeface="宋体" pitchFamily="2" charset="-122"/>
              </a:rPr>
              <a:t>H.264</a:t>
            </a:r>
            <a:r>
              <a:rPr lang="zh-CN" altLang="en-US" sz="3600" b="1" kern="1200" dirty="0">
                <a:solidFill>
                  <a:srgbClr val="0184B7"/>
                </a:solidFill>
                <a:latin typeface="Arial" pitchFamily="34" charset="0"/>
                <a:ea typeface="宋体" pitchFamily="2" charset="-122"/>
              </a:rPr>
              <a:t>的技术特点</a:t>
            </a:r>
            <a:endParaRPr lang="zh-CN" altLang="en-US" sz="3600" b="1" kern="1200" dirty="0">
              <a:solidFill>
                <a:srgbClr val="0184B7"/>
              </a:solidFill>
              <a:latin typeface="Arial" pitchFamily="34" charset="0"/>
              <a:ea typeface="宋体" pitchFamily="2" charset="-122"/>
              <a:cs typeface="+mn-cs"/>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44111" y="1196752"/>
            <a:ext cx="8728522" cy="5693866"/>
          </a:xfrm>
          <a:prstGeom prst="rect">
            <a:avLst/>
          </a:prstGeom>
        </p:spPr>
        <p:txBody>
          <a:bodyPr wrap="square">
            <a:spAutoFit/>
          </a:bodyPr>
          <a:lstStyle/>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变换量化和滴编码</a:t>
            </a:r>
          </a:p>
          <a:p>
            <a:pPr indent="450850">
              <a:lnSpc>
                <a:spcPct val="150000"/>
              </a:lnSpc>
              <a:spcAft>
                <a:spcPts val="1200"/>
              </a:spcAft>
            </a:pP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仍然对输入图像釆用基于块的变换编码。但与之前的</a:t>
            </a:r>
            <a:r>
              <a:rPr lang="en-US" altLang="zh-CN" b="0" dirty="0">
                <a:latin typeface="微软雅黑" panose="020B0503020204020204" pitchFamily="34" charset="-122"/>
                <a:ea typeface="微软雅黑" panose="020B0503020204020204" pitchFamily="34" charset="-122"/>
              </a:rPr>
              <a:t>DCT</a:t>
            </a:r>
            <a:r>
              <a:rPr lang="zh-CN" altLang="en-US" b="0" dirty="0">
                <a:latin typeface="微软雅黑" panose="020B0503020204020204" pitchFamily="34" charset="-122"/>
                <a:ea typeface="微软雅黑" panose="020B0503020204020204" pitchFamily="34" charset="-122"/>
              </a:rPr>
              <a:t>变换不同</a:t>
            </a:r>
            <a:r>
              <a:rPr lang="en-US" altLang="zh-CN" b="0" dirty="0" smtClean="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釆用了新的整数变换算法</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该方法运算速度快</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反变换过程中没有匹配</a:t>
            </a:r>
            <a:r>
              <a:rPr lang="zh-CN" altLang="en-US" b="0" dirty="0" smtClean="0">
                <a:latin typeface="微软雅黑" panose="020B0503020204020204" pitchFamily="34" charset="-122"/>
                <a:ea typeface="微软雅黑" panose="020B0503020204020204" pitchFamily="34" charset="-122"/>
              </a:rPr>
              <a:t>错误</a:t>
            </a:r>
            <a:r>
              <a:rPr lang="zh-CN" altLang="en-US" b="0" dirty="0">
                <a:latin typeface="微软雅黑" panose="020B0503020204020204" pitchFamily="34" charset="-122"/>
                <a:ea typeface="微软雅黑" panose="020B0503020204020204" pitchFamily="34" charset="-122"/>
              </a:rPr>
              <a:t>问题。此外</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由于在械内预测中每个块的绝大多数能量集中在变换后的直流</a:t>
            </a:r>
            <a:r>
              <a:rPr lang="zh-CN" altLang="en-US" b="0" dirty="0" smtClean="0">
                <a:latin typeface="微软雅黑" panose="020B0503020204020204" pitchFamily="34" charset="-122"/>
                <a:ea typeface="微软雅黑" panose="020B0503020204020204" pitchFamily="34" charset="-122"/>
              </a:rPr>
              <a:t>系数</a:t>
            </a:r>
            <a:r>
              <a:rPr lang="zh-CN" altLang="en-US" b="0" dirty="0">
                <a:latin typeface="微软雅黑" panose="020B0503020204020204" pitchFamily="34" charset="-122"/>
                <a:ea typeface="微软雅黑" panose="020B0503020204020204" pitchFamily="34" charset="-122"/>
              </a:rPr>
              <a:t>上</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因此</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中还可以利用哈达玛</a:t>
            </a:r>
            <a:r>
              <a:rPr lang="en-US" altLang="zh-CN" b="0" dirty="0">
                <a:latin typeface="微软雅黑" panose="020B0503020204020204" pitchFamily="34" charset="-122"/>
                <a:ea typeface="微软雅黑" panose="020B0503020204020204" pitchFamily="34" charset="-122"/>
              </a:rPr>
              <a:t>(</a:t>
            </a:r>
            <a:r>
              <a:rPr lang="en-US" altLang="zh-CN" b="0" dirty="0" err="1">
                <a:latin typeface="微软雅黑" panose="020B0503020204020204" pitchFamily="34" charset="-122"/>
                <a:ea typeface="微软雅黑" panose="020B0503020204020204" pitchFamily="34" charset="-122"/>
              </a:rPr>
              <a:t>Hadamard</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变换去除宏块中直流系数的</a:t>
            </a:r>
            <a:r>
              <a:rPr lang="zh-CN" altLang="en-US" b="0" dirty="0" smtClean="0">
                <a:latin typeface="微软雅黑" panose="020B0503020204020204" pitchFamily="34" charset="-122"/>
                <a:ea typeface="微软雅黑" panose="020B0503020204020204" pitchFamily="34" charset="-122"/>
              </a:rPr>
              <a:t>相关性</a:t>
            </a:r>
            <a:r>
              <a:rPr lang="zh-CN" altLang="en-US" b="0" dirty="0">
                <a:latin typeface="微软雅黑" panose="020B0503020204020204" pitchFamily="34" charset="-122"/>
                <a:ea typeface="微软雅黑" panose="020B0503020204020204" pitchFamily="34" charset="-122"/>
              </a:rPr>
              <a:t>。</a:t>
            </a:r>
          </a:p>
          <a:p>
            <a:pPr indent="450850">
              <a:lnSpc>
                <a:spcPct val="150000"/>
              </a:lnSpc>
              <a:spcAft>
                <a:spcPts val="1200"/>
              </a:spcAft>
            </a:pPr>
            <a:r>
              <a:rPr lang="zh-CN" altLang="en-US" b="0" dirty="0" smtClean="0">
                <a:latin typeface="微软雅黑" panose="020B0503020204020204" pitchFamily="34" charset="-122"/>
                <a:ea typeface="微软雅黑" panose="020B0503020204020204" pitchFamily="34" charset="-122"/>
              </a:rPr>
              <a:t>在</a:t>
            </a:r>
            <a:r>
              <a:rPr lang="zh-CN" altLang="en-US" b="0" dirty="0">
                <a:latin typeface="微软雅黑" panose="020B0503020204020204" pitchFamily="34" charset="-122"/>
                <a:ea typeface="微软雅黑" panose="020B0503020204020204" pitchFamily="34" charset="-122"/>
              </a:rPr>
              <a:t>量化过程中</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釆用了更为精确的</a:t>
            </a:r>
            <a:r>
              <a:rPr lang="en-US" altLang="zh-CN" b="0" dirty="0">
                <a:latin typeface="微软雅黑" panose="020B0503020204020204" pitchFamily="34" charset="-122"/>
                <a:ea typeface="微软雅黑" panose="020B0503020204020204" pitchFamily="34" charset="-122"/>
              </a:rPr>
              <a:t>52</a:t>
            </a:r>
            <a:r>
              <a:rPr lang="zh-CN" altLang="en-US" b="0" dirty="0">
                <a:latin typeface="微软雅黑" panose="020B0503020204020204" pitchFamily="34" charset="-122"/>
                <a:ea typeface="微软雅黑" panose="020B0503020204020204" pitchFamily="34" charset="-122"/>
              </a:rPr>
              <a:t>级步长量化参数。</a:t>
            </a:r>
          </a:p>
          <a:p>
            <a:pPr indent="450850">
              <a:lnSpc>
                <a:spcPct val="150000"/>
              </a:lnSpc>
              <a:spcAft>
                <a:spcPts val="1200"/>
              </a:spcAft>
            </a:pPr>
            <a:r>
              <a:rPr lang="zh-CN" altLang="en-US" b="0" dirty="0" smtClean="0">
                <a:latin typeface="微软雅黑" panose="020B0503020204020204" pitchFamily="34" charset="-122"/>
                <a:ea typeface="微软雅黑" panose="020B0503020204020204" pitchFamily="34" charset="-122"/>
              </a:rPr>
              <a:t>对于</a:t>
            </a:r>
            <a:r>
              <a:rPr lang="zh-CN" altLang="en-US" b="0" dirty="0">
                <a:latin typeface="微软雅黑" panose="020B0503020204020204" pitchFamily="34" charset="-122"/>
                <a:ea typeface="微软雅黑" panose="020B0503020204020204" pitchFamily="34" charset="-122"/>
              </a:rPr>
              <a:t>滴编码</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在游程编码上采用了基于</a:t>
            </a:r>
            <a:r>
              <a:rPr lang="en-US" altLang="zh-CN" b="0" dirty="0">
                <a:latin typeface="微软雅黑" panose="020B0503020204020204" pitchFamily="34" charset="-122"/>
                <a:ea typeface="微软雅黑" panose="020B0503020204020204" pitchFamily="34" charset="-122"/>
              </a:rPr>
              <a:t>(RUN, LEVEL)</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EOB</a:t>
            </a:r>
            <a:r>
              <a:rPr lang="zh-CN" altLang="en-US" b="0" dirty="0">
                <a:latin typeface="微软雅黑" panose="020B0503020204020204" pitchFamily="34" charset="-122"/>
                <a:ea typeface="微软雅黑" panose="020B0503020204020204" pitchFamily="34" charset="-122"/>
              </a:rPr>
              <a:t>结束</a:t>
            </a:r>
            <a:r>
              <a:rPr lang="zh-CN" altLang="en-US" b="0" dirty="0" smtClean="0">
                <a:latin typeface="微软雅黑" panose="020B0503020204020204" pitchFamily="34" charset="-122"/>
                <a:ea typeface="微软雅黑" panose="020B0503020204020204" pitchFamily="34" charset="-122"/>
              </a:rPr>
              <a:t>标志</a:t>
            </a:r>
            <a:r>
              <a:rPr lang="zh-CN" altLang="en-US" b="0" dirty="0">
                <a:latin typeface="微软雅黑" panose="020B0503020204020204" pitchFamily="34" charset="-122"/>
                <a:ea typeface="微软雅黑" panose="020B0503020204020204" pitchFamily="34" charset="-122"/>
              </a:rPr>
              <a:t>的二维行程编码</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在熵编码上釆用了两种新型滴编码方案</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一种是基于</a:t>
            </a:r>
            <a:r>
              <a:rPr lang="zh-CN" altLang="en-US" b="0" dirty="0" smtClean="0">
                <a:latin typeface="微软雅黑" panose="020B0503020204020204" pitchFamily="34" charset="-122"/>
                <a:ea typeface="微软雅黑" panose="020B0503020204020204" pitchFamily="34" charset="-122"/>
              </a:rPr>
              <a:t>上下文的</a:t>
            </a:r>
            <a:r>
              <a:rPr lang="zh-CN" altLang="en-US" b="0" dirty="0">
                <a:latin typeface="微软雅黑" panose="020B0503020204020204" pitchFamily="34" charset="-122"/>
                <a:ea typeface="微软雅黑" panose="020B0503020204020204" pitchFamily="34" charset="-122"/>
              </a:rPr>
              <a:t>自适应可变长编码</a:t>
            </a:r>
            <a:r>
              <a:rPr lang="en-US" altLang="zh-CN" b="0" dirty="0">
                <a:latin typeface="微软雅黑" panose="020B0503020204020204" pitchFamily="34" charset="-122"/>
                <a:ea typeface="微软雅黑" panose="020B0503020204020204" pitchFamily="34" charset="-122"/>
              </a:rPr>
              <a:t>(Context based Adaptive Variable Length Coding, CAVLC</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另</a:t>
            </a:r>
            <a:r>
              <a:rPr lang="zh-CN" altLang="en-US" b="0" dirty="0">
                <a:latin typeface="微软雅黑" panose="020B0503020204020204" pitchFamily="34" charset="-122"/>
                <a:ea typeface="微软雅黑" panose="020B0503020204020204" pitchFamily="34" charset="-122"/>
              </a:rPr>
              <a:t>一种是基于上下文的自适应二进制算术编码</a:t>
            </a:r>
            <a:r>
              <a:rPr lang="en-US" altLang="zh-CN" b="0" dirty="0">
                <a:latin typeface="微软雅黑" panose="020B0503020204020204" pitchFamily="34" charset="-122"/>
                <a:ea typeface="微软雅黑" panose="020B0503020204020204" pitchFamily="34" charset="-122"/>
              </a:rPr>
              <a:t>(Context based Adaptive </a:t>
            </a:r>
            <a:r>
              <a:rPr lang="en-US" altLang="zh-CN" b="0" dirty="0" err="1" smtClean="0">
                <a:latin typeface="微软雅黑" panose="020B0503020204020204" pitchFamily="34" charset="-122"/>
                <a:ea typeface="微软雅黑" panose="020B0503020204020204" pitchFamily="34" charset="-122"/>
              </a:rPr>
              <a:t>BinaryArithmetic</a:t>
            </a:r>
            <a:r>
              <a:rPr lang="en-US" altLang="zh-CN" b="0" dirty="0" smtClean="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Coding, CAB AC)?</a:t>
            </a:r>
            <a:r>
              <a:rPr lang="zh-CN" altLang="en-US" b="0" dirty="0">
                <a:latin typeface="微软雅黑" panose="020B0503020204020204" pitchFamily="34" charset="-122"/>
                <a:ea typeface="微软雅黑" panose="020B0503020204020204" pitchFamily="34" charset="-122"/>
              </a:rPr>
              <a:t>两种方法都很好地利用了上下文信息</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使编码中</a:t>
            </a:r>
            <a:r>
              <a:rPr lang="zh-CN" altLang="en-US" b="0" dirty="0" smtClean="0">
                <a:latin typeface="微软雅黑" panose="020B0503020204020204" pitchFamily="34" charset="-122"/>
                <a:ea typeface="微软雅黑" panose="020B0503020204020204" pitchFamily="34" charset="-122"/>
              </a:rPr>
              <a:t>使用</a:t>
            </a:r>
            <a:r>
              <a:rPr lang="zh-CN" altLang="en-US" b="0" dirty="0">
                <a:latin typeface="微软雅黑" panose="020B0503020204020204" pitchFamily="34" charset="-122"/>
                <a:ea typeface="微软雅黑" panose="020B0503020204020204" pitchFamily="34" charset="-122"/>
              </a:rPr>
              <a:t>的概率统计最大限度地接近视频流中的统计信息</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降低编码冗余。</a:t>
            </a: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42</a:t>
            </a:fld>
            <a:endParaRPr lang="en-US" altLang="zh-CN" sz="1400" dirty="0"/>
          </a:p>
        </p:txBody>
      </p:sp>
    </p:spTree>
    <p:extLst>
      <p:ext uri="{BB962C8B-B14F-4D97-AF65-F5344CB8AC3E}">
        <p14:creationId xmlns:p14="http://schemas.microsoft.com/office/powerpoint/2010/main" val="33358244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a:xfrm>
            <a:off x="5472277" y="1390238"/>
            <a:ext cx="3693096" cy="1143000"/>
          </a:xfrm>
        </p:spPr>
        <p:txBody>
          <a:bodyPr/>
          <a:lstStyle/>
          <a:p>
            <a:pPr eaLnBrk="1" hangingPunct="1"/>
            <a:r>
              <a:rPr lang="zh-CN" altLang="en-US" dirty="0" smtClean="0">
                <a:solidFill>
                  <a:schemeClr val="tx1"/>
                </a:solidFill>
                <a:latin typeface="隶书" pitchFamily="49" charset="-122"/>
                <a:ea typeface="隶书" pitchFamily="49" charset="-122"/>
              </a:rPr>
              <a:t>变换与量化</a:t>
            </a:r>
          </a:p>
        </p:txBody>
      </p:sp>
      <p:sp>
        <p:nvSpPr>
          <p:cNvPr id="62467" name="Rectangle 3"/>
          <p:cNvSpPr>
            <a:spLocks noChangeArrowheads="1"/>
          </p:cNvSpPr>
          <p:nvPr/>
        </p:nvSpPr>
        <p:spPr bwMode="auto">
          <a:xfrm>
            <a:off x="0" y="13985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pSp>
        <p:nvGrpSpPr>
          <p:cNvPr id="62468" name="Group 4"/>
          <p:cNvGrpSpPr>
            <a:grpSpLocks/>
          </p:cNvGrpSpPr>
          <p:nvPr/>
        </p:nvGrpSpPr>
        <p:grpSpPr bwMode="auto">
          <a:xfrm>
            <a:off x="541338" y="1652964"/>
            <a:ext cx="5156200" cy="4545013"/>
            <a:chOff x="3420" y="4716"/>
            <a:chExt cx="5580" cy="6240"/>
          </a:xfrm>
        </p:grpSpPr>
        <p:sp>
          <p:nvSpPr>
            <p:cNvPr id="62470" name="Text Box 5"/>
            <p:cNvSpPr txBox="1">
              <a:spLocks noChangeArrowheads="1"/>
            </p:cNvSpPr>
            <p:nvPr/>
          </p:nvSpPr>
          <p:spPr bwMode="auto">
            <a:xfrm>
              <a:off x="4500" y="4716"/>
              <a:ext cx="2880" cy="468"/>
            </a:xfrm>
            <a:prstGeom prst="rect">
              <a:avLst/>
            </a:prstGeom>
            <a:solidFill>
              <a:srgbClr val="FFFFFF"/>
            </a:solidFill>
            <a:ln w="9525">
              <a:solidFill>
                <a:srgbClr val="000000"/>
              </a:solidFill>
              <a:miter lim="800000"/>
              <a:headEnd/>
              <a:tailEnd/>
            </a:ln>
          </p:spPr>
          <p:txBody>
            <a:bodyPr/>
            <a:lstStyle>
              <a:lvl1pPr eaLnBrk="0" hangingPunct="0">
                <a:defRPr kumimoji="1" sz="3600" b="1">
                  <a:solidFill>
                    <a:schemeClr val="tx1"/>
                  </a:solidFill>
                  <a:latin typeface="Arial" charset="0"/>
                  <a:ea typeface="隶书" pitchFamily="49" charset="-122"/>
                </a:defRPr>
              </a:lvl1pPr>
              <a:lvl2pPr marL="742950" indent="-285750" eaLnBrk="0" hangingPunct="0">
                <a:defRPr kumimoji="1" sz="3600" b="1">
                  <a:solidFill>
                    <a:schemeClr val="tx1"/>
                  </a:solidFill>
                  <a:latin typeface="Arial" charset="0"/>
                  <a:ea typeface="隶书" pitchFamily="49" charset="-122"/>
                </a:defRPr>
              </a:lvl2pPr>
              <a:lvl3pPr marL="1143000" indent="-228600" eaLnBrk="0" hangingPunct="0">
                <a:defRPr kumimoji="1" sz="3600" b="1">
                  <a:solidFill>
                    <a:schemeClr val="tx1"/>
                  </a:solidFill>
                  <a:latin typeface="Arial" charset="0"/>
                  <a:ea typeface="隶书" pitchFamily="49" charset="-122"/>
                </a:defRPr>
              </a:lvl3pPr>
              <a:lvl4pPr marL="1600200" indent="-228600" eaLnBrk="0" hangingPunct="0">
                <a:defRPr kumimoji="1" sz="3600" b="1">
                  <a:solidFill>
                    <a:schemeClr val="tx1"/>
                  </a:solidFill>
                  <a:latin typeface="Arial" charset="0"/>
                  <a:ea typeface="隶书" pitchFamily="49" charset="-122"/>
                </a:defRPr>
              </a:lvl4pPr>
              <a:lvl5pPr marL="2057400" indent="-228600" eaLnBrk="0" hangingPunct="0">
                <a:defRPr kumimoji="1" sz="3600" b="1">
                  <a:solidFill>
                    <a:schemeClr val="tx1"/>
                  </a:solidFill>
                  <a:latin typeface="Arial" charset="0"/>
                  <a:ea typeface="隶书" pitchFamily="49" charset="-122"/>
                </a:defRPr>
              </a:lvl5pPr>
              <a:lvl6pPr marL="2514600" indent="-228600" eaLnBrk="0" fontAlgn="base" hangingPunct="0">
                <a:spcBef>
                  <a:spcPct val="0"/>
                </a:spcBef>
                <a:spcAft>
                  <a:spcPct val="0"/>
                </a:spcAft>
                <a:defRPr kumimoji="1" sz="3600" b="1">
                  <a:solidFill>
                    <a:schemeClr val="tx1"/>
                  </a:solidFill>
                  <a:latin typeface="Arial" charset="0"/>
                  <a:ea typeface="隶书" pitchFamily="49" charset="-122"/>
                </a:defRPr>
              </a:lvl6pPr>
              <a:lvl7pPr marL="2971800" indent="-228600" eaLnBrk="0" fontAlgn="base" hangingPunct="0">
                <a:spcBef>
                  <a:spcPct val="0"/>
                </a:spcBef>
                <a:spcAft>
                  <a:spcPct val="0"/>
                </a:spcAft>
                <a:defRPr kumimoji="1" sz="3600" b="1">
                  <a:solidFill>
                    <a:schemeClr val="tx1"/>
                  </a:solidFill>
                  <a:latin typeface="Arial" charset="0"/>
                  <a:ea typeface="隶书" pitchFamily="49" charset="-122"/>
                </a:defRPr>
              </a:lvl7pPr>
              <a:lvl8pPr marL="3429000" indent="-228600" eaLnBrk="0" fontAlgn="base" hangingPunct="0">
                <a:spcBef>
                  <a:spcPct val="0"/>
                </a:spcBef>
                <a:spcAft>
                  <a:spcPct val="0"/>
                </a:spcAft>
                <a:defRPr kumimoji="1" sz="3600" b="1">
                  <a:solidFill>
                    <a:schemeClr val="tx1"/>
                  </a:solidFill>
                  <a:latin typeface="Arial" charset="0"/>
                  <a:ea typeface="隶书" pitchFamily="49" charset="-122"/>
                </a:defRPr>
              </a:lvl8pPr>
              <a:lvl9pPr marL="3886200" indent="-228600" eaLnBrk="0" fontAlgn="base" hangingPunct="0">
                <a:spcBef>
                  <a:spcPct val="0"/>
                </a:spcBef>
                <a:spcAft>
                  <a:spcPct val="0"/>
                </a:spcAft>
                <a:defRPr kumimoji="1" sz="3600" b="1">
                  <a:solidFill>
                    <a:schemeClr val="tx1"/>
                  </a:solidFill>
                  <a:latin typeface="Arial" charset="0"/>
                  <a:ea typeface="隶书" pitchFamily="49" charset="-122"/>
                </a:defRPr>
              </a:lvl9pPr>
            </a:lstStyle>
            <a:p>
              <a:pPr algn="ctr" eaLnBrk="1" hangingPunct="1"/>
              <a:r>
                <a:rPr lang="zh-CN" altLang="en-US" sz="1000" b="0">
                  <a:latin typeface="Times New Roman" pitchFamily="18" charset="0"/>
                  <a:ea typeface="宋体" charset="-122"/>
                  <a:cs typeface="Times New Roman" pitchFamily="18" charset="0"/>
                </a:rPr>
                <a:t>输入</a:t>
              </a:r>
              <a:r>
                <a:rPr lang="en-US" altLang="zh-CN" sz="1000" b="0">
                  <a:latin typeface="Times New Roman" pitchFamily="18" charset="0"/>
                  <a:ea typeface="宋体" charset="-122"/>
                  <a:cs typeface="Times New Roman" pitchFamily="18" charset="0"/>
                </a:rPr>
                <a:t>4</a:t>
              </a:r>
              <a:r>
                <a:rPr lang="en-US" altLang="zh-CN" sz="1000" b="0">
                  <a:latin typeface="Times New Roman" pitchFamily="18" charset="0"/>
                  <a:ea typeface="宋体" charset="-122"/>
                  <a:cs typeface="Times New Roman" pitchFamily="18" charset="0"/>
                  <a:sym typeface="Symbol" pitchFamily="18" charset="2"/>
                </a:rPr>
                <a:t></a:t>
              </a:r>
              <a:r>
                <a:rPr lang="en-US" altLang="zh-CN" sz="1000" b="0">
                  <a:latin typeface="Times New Roman" pitchFamily="18" charset="0"/>
                  <a:ea typeface="宋体" charset="-122"/>
                  <a:cs typeface="Times New Roman" pitchFamily="18" charset="0"/>
                </a:rPr>
                <a:t>4</a:t>
              </a:r>
              <a:r>
                <a:rPr lang="zh-CN" altLang="en-US" sz="1000" b="0">
                  <a:latin typeface="Times New Roman" pitchFamily="18" charset="0"/>
                  <a:ea typeface="宋体" charset="-122"/>
                  <a:cs typeface="Times New Roman" pitchFamily="18" charset="0"/>
                  <a:sym typeface="Symbol" pitchFamily="18" charset="2"/>
                </a:rPr>
                <a:t>的图像或残差块</a:t>
              </a:r>
              <a:r>
                <a:rPr lang="en-US" altLang="zh-CN" sz="1000" i="1">
                  <a:latin typeface="Times New Roman" pitchFamily="18" charset="0"/>
                  <a:ea typeface="宋体" charset="-122"/>
                  <a:cs typeface="Times New Roman" pitchFamily="18" charset="0"/>
                  <a:sym typeface="Symbol" pitchFamily="18" charset="2"/>
                </a:rPr>
                <a:t>X</a:t>
              </a:r>
              <a:endParaRPr lang="en-US" altLang="zh-CN" sz="1000" b="0">
                <a:latin typeface="Times New Roman" pitchFamily="18" charset="0"/>
                <a:ea typeface="宋体" charset="-122"/>
                <a:cs typeface="Times New Roman" pitchFamily="18" charset="0"/>
                <a:sym typeface="Symbol" pitchFamily="18" charset="2"/>
              </a:endParaRPr>
            </a:p>
          </p:txBody>
        </p:sp>
        <p:sp>
          <p:nvSpPr>
            <p:cNvPr id="62471" name="Line 6"/>
            <p:cNvSpPr>
              <a:spLocks noChangeShapeType="1"/>
            </p:cNvSpPr>
            <p:nvPr/>
          </p:nvSpPr>
          <p:spPr bwMode="auto">
            <a:xfrm>
              <a:off x="5940" y="5184"/>
              <a:ext cx="0" cy="312"/>
            </a:xfrm>
            <a:prstGeom prst="line">
              <a:avLst/>
            </a:prstGeom>
            <a:noFill/>
            <a:ln w="9525">
              <a:solidFill>
                <a:srgbClr val="000000"/>
              </a:solidFill>
              <a:round/>
              <a:headEnd/>
              <a:tailEnd type="stealth" w="sm" len="med"/>
            </a:ln>
            <a:extLst>
              <a:ext uri="{909E8E84-426E-40DD-AFC4-6F175D3DCCD1}">
                <a14:hiddenFill xmlns:a14="http://schemas.microsoft.com/office/drawing/2010/main">
                  <a:noFill/>
                </a14:hiddenFill>
              </a:ext>
            </a:extLst>
          </p:spPr>
          <p:txBody>
            <a:bodyPr/>
            <a:lstStyle/>
            <a:p>
              <a:endParaRPr lang="zh-CN" altLang="en-US"/>
            </a:p>
          </p:txBody>
        </p:sp>
        <p:sp>
          <p:nvSpPr>
            <p:cNvPr id="62472" name="Text Box 7"/>
            <p:cNvSpPr txBox="1">
              <a:spLocks noChangeArrowheads="1"/>
            </p:cNvSpPr>
            <p:nvPr/>
          </p:nvSpPr>
          <p:spPr bwMode="auto">
            <a:xfrm>
              <a:off x="3600" y="5496"/>
              <a:ext cx="4680" cy="468"/>
            </a:xfrm>
            <a:prstGeom prst="rect">
              <a:avLst/>
            </a:prstGeom>
            <a:solidFill>
              <a:srgbClr val="FFFFFF"/>
            </a:solidFill>
            <a:ln w="9525">
              <a:solidFill>
                <a:srgbClr val="000000"/>
              </a:solidFill>
              <a:miter lim="800000"/>
              <a:headEnd/>
              <a:tailEnd/>
            </a:ln>
          </p:spPr>
          <p:txBody>
            <a:bodyPr/>
            <a:lstStyle>
              <a:lvl1pPr eaLnBrk="0" hangingPunct="0">
                <a:defRPr kumimoji="1" sz="3600" b="1">
                  <a:solidFill>
                    <a:schemeClr val="tx1"/>
                  </a:solidFill>
                  <a:latin typeface="Arial" charset="0"/>
                  <a:ea typeface="隶书" pitchFamily="49" charset="-122"/>
                </a:defRPr>
              </a:lvl1pPr>
              <a:lvl2pPr marL="742950" indent="-285750" eaLnBrk="0" hangingPunct="0">
                <a:defRPr kumimoji="1" sz="3600" b="1">
                  <a:solidFill>
                    <a:schemeClr val="tx1"/>
                  </a:solidFill>
                  <a:latin typeface="Arial" charset="0"/>
                  <a:ea typeface="隶书" pitchFamily="49" charset="-122"/>
                </a:defRPr>
              </a:lvl2pPr>
              <a:lvl3pPr marL="1143000" indent="-228600" eaLnBrk="0" hangingPunct="0">
                <a:defRPr kumimoji="1" sz="3600" b="1">
                  <a:solidFill>
                    <a:schemeClr val="tx1"/>
                  </a:solidFill>
                  <a:latin typeface="Arial" charset="0"/>
                  <a:ea typeface="隶书" pitchFamily="49" charset="-122"/>
                </a:defRPr>
              </a:lvl3pPr>
              <a:lvl4pPr marL="1600200" indent="-228600" eaLnBrk="0" hangingPunct="0">
                <a:defRPr kumimoji="1" sz="3600" b="1">
                  <a:solidFill>
                    <a:schemeClr val="tx1"/>
                  </a:solidFill>
                  <a:latin typeface="Arial" charset="0"/>
                  <a:ea typeface="隶书" pitchFamily="49" charset="-122"/>
                </a:defRPr>
              </a:lvl4pPr>
              <a:lvl5pPr marL="2057400" indent="-228600" eaLnBrk="0" hangingPunct="0">
                <a:defRPr kumimoji="1" sz="3600" b="1">
                  <a:solidFill>
                    <a:schemeClr val="tx1"/>
                  </a:solidFill>
                  <a:latin typeface="Arial" charset="0"/>
                  <a:ea typeface="隶书" pitchFamily="49" charset="-122"/>
                </a:defRPr>
              </a:lvl5pPr>
              <a:lvl6pPr marL="2514600" indent="-228600" eaLnBrk="0" fontAlgn="base" hangingPunct="0">
                <a:spcBef>
                  <a:spcPct val="0"/>
                </a:spcBef>
                <a:spcAft>
                  <a:spcPct val="0"/>
                </a:spcAft>
                <a:defRPr kumimoji="1" sz="3600" b="1">
                  <a:solidFill>
                    <a:schemeClr val="tx1"/>
                  </a:solidFill>
                  <a:latin typeface="Arial" charset="0"/>
                  <a:ea typeface="隶书" pitchFamily="49" charset="-122"/>
                </a:defRPr>
              </a:lvl6pPr>
              <a:lvl7pPr marL="2971800" indent="-228600" eaLnBrk="0" fontAlgn="base" hangingPunct="0">
                <a:spcBef>
                  <a:spcPct val="0"/>
                </a:spcBef>
                <a:spcAft>
                  <a:spcPct val="0"/>
                </a:spcAft>
                <a:defRPr kumimoji="1" sz="3600" b="1">
                  <a:solidFill>
                    <a:schemeClr val="tx1"/>
                  </a:solidFill>
                  <a:latin typeface="Arial" charset="0"/>
                  <a:ea typeface="隶书" pitchFamily="49" charset="-122"/>
                </a:defRPr>
              </a:lvl7pPr>
              <a:lvl8pPr marL="3429000" indent="-228600" eaLnBrk="0" fontAlgn="base" hangingPunct="0">
                <a:spcBef>
                  <a:spcPct val="0"/>
                </a:spcBef>
                <a:spcAft>
                  <a:spcPct val="0"/>
                </a:spcAft>
                <a:defRPr kumimoji="1" sz="3600" b="1">
                  <a:solidFill>
                    <a:schemeClr val="tx1"/>
                  </a:solidFill>
                  <a:latin typeface="Arial" charset="0"/>
                  <a:ea typeface="隶书" pitchFamily="49" charset="-122"/>
                </a:defRPr>
              </a:lvl8pPr>
              <a:lvl9pPr marL="3886200" indent="-228600" eaLnBrk="0" fontAlgn="base" hangingPunct="0">
                <a:spcBef>
                  <a:spcPct val="0"/>
                </a:spcBef>
                <a:spcAft>
                  <a:spcPct val="0"/>
                </a:spcAft>
                <a:defRPr kumimoji="1" sz="3600" b="1">
                  <a:solidFill>
                    <a:schemeClr val="tx1"/>
                  </a:solidFill>
                  <a:latin typeface="Arial" charset="0"/>
                  <a:ea typeface="隶书" pitchFamily="49" charset="-122"/>
                </a:defRPr>
              </a:lvl9pPr>
            </a:lstStyle>
            <a:p>
              <a:pPr algn="ctr" eaLnBrk="1" hangingPunct="1"/>
              <a:r>
                <a:rPr lang="zh-CN" altLang="en-US" sz="1000">
                  <a:latin typeface="Times New Roman" pitchFamily="18" charset="0"/>
                  <a:ea typeface="宋体" charset="-122"/>
                  <a:cs typeface="Times New Roman" pitchFamily="18" charset="0"/>
                </a:rPr>
                <a:t>对</a:t>
              </a:r>
              <a:r>
                <a:rPr lang="en-US" altLang="zh-CN" sz="1000" i="1">
                  <a:latin typeface="Times New Roman" pitchFamily="18" charset="0"/>
                  <a:ea typeface="宋体" charset="-122"/>
                  <a:cs typeface="Times New Roman" pitchFamily="18" charset="0"/>
                </a:rPr>
                <a:t>X</a:t>
              </a:r>
              <a:r>
                <a:rPr lang="zh-CN" altLang="en-US" sz="1000">
                  <a:latin typeface="Times New Roman" pitchFamily="18" charset="0"/>
                  <a:ea typeface="宋体" charset="-122"/>
                  <a:cs typeface="Times New Roman" pitchFamily="18" charset="0"/>
                </a:rPr>
                <a:t>块进行</a:t>
              </a:r>
              <a:r>
                <a:rPr lang="en-US" altLang="zh-CN" sz="1000" b="0">
                  <a:latin typeface="Times New Roman" pitchFamily="18" charset="0"/>
                  <a:ea typeface="宋体" charset="-122"/>
                  <a:cs typeface="Times New Roman" pitchFamily="18" charset="0"/>
                </a:rPr>
                <a:t>4</a:t>
              </a:r>
              <a:r>
                <a:rPr lang="en-US" altLang="zh-CN" sz="1000" b="0">
                  <a:latin typeface="Times New Roman" pitchFamily="18" charset="0"/>
                  <a:ea typeface="宋体" charset="-122"/>
                  <a:cs typeface="Times New Roman" pitchFamily="18" charset="0"/>
                  <a:sym typeface="Symbol" pitchFamily="18" charset="2"/>
                </a:rPr>
                <a:t></a:t>
              </a:r>
              <a:r>
                <a:rPr lang="en-US" altLang="zh-CN" sz="1000" b="0">
                  <a:latin typeface="Times New Roman" pitchFamily="18" charset="0"/>
                  <a:ea typeface="宋体" charset="-122"/>
                  <a:cs typeface="Times New Roman" pitchFamily="18" charset="0"/>
                </a:rPr>
                <a:t>4</a:t>
              </a:r>
              <a:r>
                <a:rPr lang="zh-CN" altLang="en-US" sz="1000" b="0">
                  <a:latin typeface="Times New Roman" pitchFamily="18" charset="0"/>
                  <a:ea typeface="宋体" charset="-122"/>
                  <a:cs typeface="Times New Roman" pitchFamily="18" charset="0"/>
                  <a:sym typeface="Symbol" pitchFamily="18" charset="2"/>
                </a:rPr>
                <a:t>整数离散余弦变换，得到</a:t>
              </a:r>
              <a:r>
                <a:rPr lang="en-US" altLang="zh-CN" sz="1000" i="1">
                  <a:latin typeface="Times New Roman" pitchFamily="18" charset="0"/>
                  <a:ea typeface="宋体" charset="-122"/>
                  <a:cs typeface="Times New Roman" pitchFamily="18" charset="0"/>
                  <a:sym typeface="Symbol" pitchFamily="18" charset="2"/>
                </a:rPr>
                <a:t>W</a:t>
              </a:r>
              <a:r>
                <a:rPr lang="zh-CN" altLang="en-US" sz="1000">
                  <a:latin typeface="Times New Roman" pitchFamily="18" charset="0"/>
                  <a:ea typeface="宋体" charset="-122"/>
                  <a:cs typeface="Times New Roman" pitchFamily="18" charset="0"/>
                  <a:sym typeface="Symbol" pitchFamily="18" charset="2"/>
                </a:rPr>
                <a:t>块</a:t>
              </a:r>
              <a:endParaRPr lang="zh-CN" altLang="en-US" sz="1000" b="0">
                <a:latin typeface="Times New Roman" pitchFamily="18" charset="0"/>
                <a:ea typeface="宋体" charset="-122"/>
                <a:cs typeface="Times New Roman" pitchFamily="18" charset="0"/>
                <a:sym typeface="Symbol" pitchFamily="18" charset="2"/>
              </a:endParaRPr>
            </a:p>
          </p:txBody>
        </p:sp>
        <p:sp>
          <p:nvSpPr>
            <p:cNvPr id="62473" name="Line 8"/>
            <p:cNvSpPr>
              <a:spLocks noChangeShapeType="1"/>
            </p:cNvSpPr>
            <p:nvPr/>
          </p:nvSpPr>
          <p:spPr bwMode="auto">
            <a:xfrm>
              <a:off x="5940" y="5964"/>
              <a:ext cx="0" cy="312"/>
            </a:xfrm>
            <a:prstGeom prst="line">
              <a:avLst/>
            </a:prstGeom>
            <a:noFill/>
            <a:ln w="9525">
              <a:solidFill>
                <a:srgbClr val="000000"/>
              </a:solidFill>
              <a:round/>
              <a:headEnd/>
              <a:tailEnd type="stealth" w="sm" len="med"/>
            </a:ln>
            <a:extLst>
              <a:ext uri="{909E8E84-426E-40DD-AFC4-6F175D3DCCD1}">
                <a14:hiddenFill xmlns:a14="http://schemas.microsoft.com/office/drawing/2010/main">
                  <a:noFill/>
                </a14:hiddenFill>
              </a:ext>
            </a:extLst>
          </p:spPr>
          <p:txBody>
            <a:bodyPr/>
            <a:lstStyle/>
            <a:p>
              <a:endParaRPr lang="zh-CN" altLang="en-US"/>
            </a:p>
          </p:txBody>
        </p:sp>
        <p:sp>
          <p:nvSpPr>
            <p:cNvPr id="62474" name="AutoShape 9"/>
            <p:cNvSpPr>
              <a:spLocks noChangeArrowheads="1"/>
            </p:cNvSpPr>
            <p:nvPr/>
          </p:nvSpPr>
          <p:spPr bwMode="auto">
            <a:xfrm>
              <a:off x="3780" y="7059"/>
              <a:ext cx="4320" cy="1245"/>
            </a:xfrm>
            <a:prstGeom prst="flowChartDecision">
              <a:avLst/>
            </a:prstGeom>
            <a:solidFill>
              <a:srgbClr val="FFFFFF"/>
            </a:solidFill>
            <a:ln w="9525">
              <a:solidFill>
                <a:srgbClr val="000000"/>
              </a:solidFill>
              <a:miter lim="800000"/>
              <a:headEnd/>
              <a:tailEnd/>
            </a:ln>
          </p:spPr>
          <p:txBody>
            <a:bodyPr lIns="0" tIns="0" rIns="0" bIns="0"/>
            <a:lstStyle/>
            <a:p>
              <a:pPr algn="ctr"/>
              <a:r>
                <a:rPr lang="zh-CN" altLang="en-US" sz="1000" b="0">
                  <a:latin typeface="Times New Roman" pitchFamily="18" charset="0"/>
                  <a:ea typeface="宋体" charset="-122"/>
                  <a:cs typeface="Times New Roman" pitchFamily="18" charset="0"/>
                </a:rPr>
                <a:t>是色度块或帧内</a:t>
              </a:r>
              <a:r>
                <a:rPr lang="en-US" altLang="zh-CN" sz="1000" b="0">
                  <a:latin typeface="Times New Roman" pitchFamily="18" charset="0"/>
                  <a:ea typeface="宋体" charset="-122"/>
                  <a:cs typeface="Times New Roman" pitchFamily="18" charset="0"/>
                </a:rPr>
                <a:t>16</a:t>
              </a:r>
              <a:r>
                <a:rPr lang="en-US" altLang="zh-CN" sz="1000" b="0">
                  <a:latin typeface="Times New Roman" pitchFamily="18" charset="0"/>
                  <a:ea typeface="宋体" charset="-122"/>
                  <a:cs typeface="Times New Roman" pitchFamily="18" charset="0"/>
                  <a:sym typeface="Symbol" pitchFamily="18" charset="2"/>
                </a:rPr>
                <a:t></a:t>
              </a:r>
              <a:r>
                <a:rPr lang="en-US" altLang="zh-CN" sz="1000" b="0">
                  <a:latin typeface="Times New Roman" pitchFamily="18" charset="0"/>
                  <a:ea typeface="宋体" charset="-122"/>
                  <a:cs typeface="Times New Roman" pitchFamily="18" charset="0"/>
                </a:rPr>
                <a:t>16</a:t>
              </a:r>
              <a:r>
                <a:rPr lang="zh-CN" altLang="en-US" sz="1000" b="0">
                  <a:latin typeface="Times New Roman" pitchFamily="18" charset="0"/>
                  <a:ea typeface="宋体" charset="-122"/>
                  <a:cs typeface="Times New Roman" pitchFamily="18" charset="0"/>
                  <a:sym typeface="Symbol" pitchFamily="18" charset="2"/>
                </a:rPr>
                <a:t>预测模式的亮度块？</a:t>
              </a:r>
            </a:p>
          </p:txBody>
        </p:sp>
        <p:sp>
          <p:nvSpPr>
            <p:cNvPr id="62475" name="Line 10"/>
            <p:cNvSpPr>
              <a:spLocks noChangeShapeType="1"/>
            </p:cNvSpPr>
            <p:nvPr/>
          </p:nvSpPr>
          <p:spPr bwMode="auto">
            <a:xfrm>
              <a:off x="5940" y="8304"/>
              <a:ext cx="0" cy="312"/>
            </a:xfrm>
            <a:prstGeom prst="line">
              <a:avLst/>
            </a:prstGeom>
            <a:noFill/>
            <a:ln w="9525">
              <a:solidFill>
                <a:srgbClr val="000000"/>
              </a:solidFill>
              <a:round/>
              <a:headEnd/>
              <a:tailEnd type="stealth" w="sm" len="med"/>
            </a:ln>
            <a:extLst>
              <a:ext uri="{909E8E84-426E-40DD-AFC4-6F175D3DCCD1}">
                <a14:hiddenFill xmlns:a14="http://schemas.microsoft.com/office/drawing/2010/main">
                  <a:noFill/>
                </a14:hiddenFill>
              </a:ext>
            </a:extLst>
          </p:spPr>
          <p:txBody>
            <a:bodyPr/>
            <a:lstStyle/>
            <a:p>
              <a:endParaRPr lang="zh-CN" altLang="en-US"/>
            </a:p>
          </p:txBody>
        </p:sp>
        <p:sp>
          <p:nvSpPr>
            <p:cNvPr id="62476" name="Text Box 11"/>
            <p:cNvSpPr txBox="1">
              <a:spLocks noChangeArrowheads="1"/>
            </p:cNvSpPr>
            <p:nvPr/>
          </p:nvSpPr>
          <p:spPr bwMode="auto">
            <a:xfrm>
              <a:off x="6030" y="8307"/>
              <a:ext cx="180" cy="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3600" b="1">
                  <a:solidFill>
                    <a:schemeClr val="tx1"/>
                  </a:solidFill>
                  <a:latin typeface="Arial" charset="0"/>
                  <a:ea typeface="隶书" pitchFamily="49" charset="-122"/>
                </a:defRPr>
              </a:lvl1pPr>
              <a:lvl2pPr marL="742950" indent="-285750" eaLnBrk="0" hangingPunct="0">
                <a:defRPr kumimoji="1" sz="3600" b="1">
                  <a:solidFill>
                    <a:schemeClr val="tx1"/>
                  </a:solidFill>
                  <a:latin typeface="Arial" charset="0"/>
                  <a:ea typeface="隶书" pitchFamily="49" charset="-122"/>
                </a:defRPr>
              </a:lvl2pPr>
              <a:lvl3pPr marL="1143000" indent="-228600" eaLnBrk="0" hangingPunct="0">
                <a:defRPr kumimoji="1" sz="3600" b="1">
                  <a:solidFill>
                    <a:schemeClr val="tx1"/>
                  </a:solidFill>
                  <a:latin typeface="Arial" charset="0"/>
                  <a:ea typeface="隶书" pitchFamily="49" charset="-122"/>
                </a:defRPr>
              </a:lvl3pPr>
              <a:lvl4pPr marL="1600200" indent="-228600" eaLnBrk="0" hangingPunct="0">
                <a:defRPr kumimoji="1" sz="3600" b="1">
                  <a:solidFill>
                    <a:schemeClr val="tx1"/>
                  </a:solidFill>
                  <a:latin typeface="Arial" charset="0"/>
                  <a:ea typeface="隶书" pitchFamily="49" charset="-122"/>
                </a:defRPr>
              </a:lvl4pPr>
              <a:lvl5pPr marL="2057400" indent="-228600" eaLnBrk="0" hangingPunct="0">
                <a:defRPr kumimoji="1" sz="3600" b="1">
                  <a:solidFill>
                    <a:schemeClr val="tx1"/>
                  </a:solidFill>
                  <a:latin typeface="Arial" charset="0"/>
                  <a:ea typeface="隶书" pitchFamily="49" charset="-122"/>
                </a:defRPr>
              </a:lvl5pPr>
              <a:lvl6pPr marL="2514600" indent="-228600" eaLnBrk="0" fontAlgn="base" hangingPunct="0">
                <a:spcBef>
                  <a:spcPct val="0"/>
                </a:spcBef>
                <a:spcAft>
                  <a:spcPct val="0"/>
                </a:spcAft>
                <a:defRPr kumimoji="1" sz="3600" b="1">
                  <a:solidFill>
                    <a:schemeClr val="tx1"/>
                  </a:solidFill>
                  <a:latin typeface="Arial" charset="0"/>
                  <a:ea typeface="隶书" pitchFamily="49" charset="-122"/>
                </a:defRPr>
              </a:lvl6pPr>
              <a:lvl7pPr marL="2971800" indent="-228600" eaLnBrk="0" fontAlgn="base" hangingPunct="0">
                <a:spcBef>
                  <a:spcPct val="0"/>
                </a:spcBef>
                <a:spcAft>
                  <a:spcPct val="0"/>
                </a:spcAft>
                <a:defRPr kumimoji="1" sz="3600" b="1">
                  <a:solidFill>
                    <a:schemeClr val="tx1"/>
                  </a:solidFill>
                  <a:latin typeface="Arial" charset="0"/>
                  <a:ea typeface="隶书" pitchFamily="49" charset="-122"/>
                </a:defRPr>
              </a:lvl7pPr>
              <a:lvl8pPr marL="3429000" indent="-228600" eaLnBrk="0" fontAlgn="base" hangingPunct="0">
                <a:spcBef>
                  <a:spcPct val="0"/>
                </a:spcBef>
                <a:spcAft>
                  <a:spcPct val="0"/>
                </a:spcAft>
                <a:defRPr kumimoji="1" sz="3600" b="1">
                  <a:solidFill>
                    <a:schemeClr val="tx1"/>
                  </a:solidFill>
                  <a:latin typeface="Arial" charset="0"/>
                  <a:ea typeface="隶书" pitchFamily="49" charset="-122"/>
                </a:defRPr>
              </a:lvl8pPr>
              <a:lvl9pPr marL="3886200" indent="-228600" eaLnBrk="0" fontAlgn="base" hangingPunct="0">
                <a:spcBef>
                  <a:spcPct val="0"/>
                </a:spcBef>
                <a:spcAft>
                  <a:spcPct val="0"/>
                </a:spcAft>
                <a:defRPr kumimoji="1" sz="3600" b="1">
                  <a:solidFill>
                    <a:schemeClr val="tx1"/>
                  </a:solidFill>
                  <a:latin typeface="Arial" charset="0"/>
                  <a:ea typeface="隶书" pitchFamily="49" charset="-122"/>
                </a:defRPr>
              </a:lvl9pPr>
            </a:lstStyle>
            <a:p>
              <a:pPr eaLnBrk="1" hangingPunct="1"/>
              <a:r>
                <a:rPr lang="zh-CN" altLang="en-US" sz="900" b="0">
                  <a:latin typeface="Times New Roman" pitchFamily="18" charset="0"/>
                  <a:ea typeface="宋体" charset="-122"/>
                  <a:cs typeface="Times New Roman" pitchFamily="18" charset="0"/>
                </a:rPr>
                <a:t>是</a:t>
              </a:r>
              <a:endParaRPr lang="zh-CN" altLang="en-US" sz="2400" b="0">
                <a:latin typeface="Times New Roman" pitchFamily="18" charset="0"/>
                <a:ea typeface="宋体" charset="-122"/>
                <a:cs typeface="Times New Roman" pitchFamily="18" charset="0"/>
              </a:endParaRPr>
            </a:p>
          </p:txBody>
        </p:sp>
        <p:sp>
          <p:nvSpPr>
            <p:cNvPr id="62477" name="Text Box 12"/>
            <p:cNvSpPr txBox="1">
              <a:spLocks noChangeArrowheads="1"/>
            </p:cNvSpPr>
            <p:nvPr/>
          </p:nvSpPr>
          <p:spPr bwMode="auto">
            <a:xfrm>
              <a:off x="3420" y="8616"/>
              <a:ext cx="5040" cy="468"/>
            </a:xfrm>
            <a:prstGeom prst="rect">
              <a:avLst/>
            </a:prstGeom>
            <a:solidFill>
              <a:srgbClr val="FFFFFF"/>
            </a:solidFill>
            <a:ln w="9525">
              <a:solidFill>
                <a:srgbClr val="000000"/>
              </a:solidFill>
              <a:miter lim="800000"/>
              <a:headEnd/>
              <a:tailEnd/>
            </a:ln>
          </p:spPr>
          <p:txBody>
            <a:bodyPr/>
            <a:lstStyle>
              <a:lvl1pPr eaLnBrk="0" hangingPunct="0">
                <a:defRPr kumimoji="1" sz="3600" b="1">
                  <a:solidFill>
                    <a:schemeClr val="tx1"/>
                  </a:solidFill>
                  <a:latin typeface="Arial" charset="0"/>
                  <a:ea typeface="隶书" pitchFamily="49" charset="-122"/>
                </a:defRPr>
              </a:lvl1pPr>
              <a:lvl2pPr marL="742950" indent="-285750" eaLnBrk="0" hangingPunct="0">
                <a:defRPr kumimoji="1" sz="3600" b="1">
                  <a:solidFill>
                    <a:schemeClr val="tx1"/>
                  </a:solidFill>
                  <a:latin typeface="Arial" charset="0"/>
                  <a:ea typeface="隶书" pitchFamily="49" charset="-122"/>
                </a:defRPr>
              </a:lvl2pPr>
              <a:lvl3pPr marL="1143000" indent="-228600" eaLnBrk="0" hangingPunct="0">
                <a:defRPr kumimoji="1" sz="3600" b="1">
                  <a:solidFill>
                    <a:schemeClr val="tx1"/>
                  </a:solidFill>
                  <a:latin typeface="Arial" charset="0"/>
                  <a:ea typeface="隶书" pitchFamily="49" charset="-122"/>
                </a:defRPr>
              </a:lvl3pPr>
              <a:lvl4pPr marL="1600200" indent="-228600" eaLnBrk="0" hangingPunct="0">
                <a:defRPr kumimoji="1" sz="3600" b="1">
                  <a:solidFill>
                    <a:schemeClr val="tx1"/>
                  </a:solidFill>
                  <a:latin typeface="Arial" charset="0"/>
                  <a:ea typeface="隶书" pitchFamily="49" charset="-122"/>
                </a:defRPr>
              </a:lvl4pPr>
              <a:lvl5pPr marL="2057400" indent="-228600" eaLnBrk="0" hangingPunct="0">
                <a:defRPr kumimoji="1" sz="3600" b="1">
                  <a:solidFill>
                    <a:schemeClr val="tx1"/>
                  </a:solidFill>
                  <a:latin typeface="Arial" charset="0"/>
                  <a:ea typeface="隶书" pitchFamily="49" charset="-122"/>
                </a:defRPr>
              </a:lvl5pPr>
              <a:lvl6pPr marL="2514600" indent="-228600" eaLnBrk="0" fontAlgn="base" hangingPunct="0">
                <a:spcBef>
                  <a:spcPct val="0"/>
                </a:spcBef>
                <a:spcAft>
                  <a:spcPct val="0"/>
                </a:spcAft>
                <a:defRPr kumimoji="1" sz="3600" b="1">
                  <a:solidFill>
                    <a:schemeClr val="tx1"/>
                  </a:solidFill>
                  <a:latin typeface="Arial" charset="0"/>
                  <a:ea typeface="隶书" pitchFamily="49" charset="-122"/>
                </a:defRPr>
              </a:lvl6pPr>
              <a:lvl7pPr marL="2971800" indent="-228600" eaLnBrk="0" fontAlgn="base" hangingPunct="0">
                <a:spcBef>
                  <a:spcPct val="0"/>
                </a:spcBef>
                <a:spcAft>
                  <a:spcPct val="0"/>
                </a:spcAft>
                <a:defRPr kumimoji="1" sz="3600" b="1">
                  <a:solidFill>
                    <a:schemeClr val="tx1"/>
                  </a:solidFill>
                  <a:latin typeface="Arial" charset="0"/>
                  <a:ea typeface="隶书" pitchFamily="49" charset="-122"/>
                </a:defRPr>
              </a:lvl7pPr>
              <a:lvl8pPr marL="3429000" indent="-228600" eaLnBrk="0" fontAlgn="base" hangingPunct="0">
                <a:spcBef>
                  <a:spcPct val="0"/>
                </a:spcBef>
                <a:spcAft>
                  <a:spcPct val="0"/>
                </a:spcAft>
                <a:defRPr kumimoji="1" sz="3600" b="1">
                  <a:solidFill>
                    <a:schemeClr val="tx1"/>
                  </a:solidFill>
                  <a:latin typeface="Arial" charset="0"/>
                  <a:ea typeface="隶书" pitchFamily="49" charset="-122"/>
                </a:defRPr>
              </a:lvl8pPr>
              <a:lvl9pPr marL="3886200" indent="-228600" eaLnBrk="0" fontAlgn="base" hangingPunct="0">
                <a:spcBef>
                  <a:spcPct val="0"/>
                </a:spcBef>
                <a:spcAft>
                  <a:spcPct val="0"/>
                </a:spcAft>
                <a:defRPr kumimoji="1" sz="3600" b="1">
                  <a:solidFill>
                    <a:schemeClr val="tx1"/>
                  </a:solidFill>
                  <a:latin typeface="Arial" charset="0"/>
                  <a:ea typeface="隶书" pitchFamily="49" charset="-122"/>
                </a:defRPr>
              </a:lvl9pPr>
            </a:lstStyle>
            <a:p>
              <a:pPr algn="ctr" eaLnBrk="1" hangingPunct="1"/>
              <a:r>
                <a:rPr lang="zh-CN" altLang="en-US" sz="1000" b="0">
                  <a:latin typeface="Times New Roman" pitchFamily="18" charset="0"/>
                  <a:ea typeface="宋体" charset="-122"/>
                  <a:cs typeface="Times New Roman" pitchFamily="18" charset="0"/>
                </a:rPr>
                <a:t>对</a:t>
              </a:r>
              <a:r>
                <a:rPr lang="en-US" altLang="zh-CN" sz="1000" i="1">
                  <a:latin typeface="Times New Roman" pitchFamily="18" charset="0"/>
                  <a:ea typeface="宋体" charset="-122"/>
                  <a:cs typeface="Times New Roman" pitchFamily="18" charset="0"/>
                </a:rPr>
                <a:t>W</a:t>
              </a:r>
              <a:r>
                <a:rPr lang="zh-CN" altLang="en-US" sz="1000">
                  <a:latin typeface="Times New Roman" pitchFamily="18" charset="0"/>
                  <a:ea typeface="宋体" charset="-122"/>
                  <a:cs typeface="Times New Roman" pitchFamily="18" charset="0"/>
                </a:rPr>
                <a:t>中的直流分量进行</a:t>
              </a:r>
              <a:r>
                <a:rPr lang="en-US" altLang="zh-CN" sz="1000" b="0">
                  <a:latin typeface="Times New Roman" pitchFamily="18" charset="0"/>
                  <a:ea typeface="宋体" charset="-122"/>
                  <a:cs typeface="Times New Roman" pitchFamily="18" charset="0"/>
                </a:rPr>
                <a:t>Hadamard</a:t>
              </a:r>
              <a:r>
                <a:rPr lang="zh-CN" altLang="en-US" sz="1000" b="0">
                  <a:latin typeface="Times New Roman" pitchFamily="18" charset="0"/>
                  <a:ea typeface="宋体" charset="-122"/>
                  <a:cs typeface="Times New Roman" pitchFamily="18" charset="0"/>
                </a:rPr>
                <a:t>变换，得到</a:t>
              </a:r>
              <a:r>
                <a:rPr lang="en-US" altLang="zh-CN" sz="1000" i="1">
                  <a:latin typeface="Times New Roman" pitchFamily="18" charset="0"/>
                  <a:ea typeface="宋体" charset="-122"/>
                  <a:cs typeface="Times New Roman" pitchFamily="18" charset="0"/>
                </a:rPr>
                <a:t>Y</a:t>
              </a:r>
              <a:r>
                <a:rPr lang="en-US" altLang="zh-CN" sz="1000" i="1" baseline="-30000">
                  <a:latin typeface="Times New Roman" pitchFamily="18" charset="0"/>
                  <a:ea typeface="宋体" charset="-122"/>
                  <a:cs typeface="Times New Roman" pitchFamily="18" charset="0"/>
                </a:rPr>
                <a:t>D</a:t>
              </a:r>
              <a:r>
                <a:rPr lang="zh-CN" altLang="en-US" sz="1000" b="0">
                  <a:latin typeface="Times New Roman" pitchFamily="18" charset="0"/>
                  <a:ea typeface="宋体" charset="-122"/>
                  <a:cs typeface="Times New Roman" pitchFamily="18" charset="0"/>
                </a:rPr>
                <a:t>块</a:t>
              </a:r>
              <a:endParaRPr lang="zh-CN" altLang="en-US" sz="2400" b="0">
                <a:latin typeface="Times New Roman" pitchFamily="18" charset="0"/>
                <a:ea typeface="宋体" charset="-122"/>
                <a:cs typeface="Times New Roman" pitchFamily="18" charset="0"/>
              </a:endParaRPr>
            </a:p>
          </p:txBody>
        </p:sp>
        <p:sp>
          <p:nvSpPr>
            <p:cNvPr id="62478" name="Text Box 13"/>
            <p:cNvSpPr txBox="1">
              <a:spLocks noChangeArrowheads="1"/>
            </p:cNvSpPr>
            <p:nvPr/>
          </p:nvSpPr>
          <p:spPr bwMode="auto">
            <a:xfrm>
              <a:off x="4500" y="6276"/>
              <a:ext cx="2880" cy="468"/>
            </a:xfrm>
            <a:prstGeom prst="rect">
              <a:avLst/>
            </a:prstGeom>
            <a:solidFill>
              <a:srgbClr val="FFFFFF"/>
            </a:solidFill>
            <a:ln w="9525">
              <a:solidFill>
                <a:srgbClr val="000000"/>
              </a:solidFill>
              <a:miter lim="800000"/>
              <a:headEnd/>
              <a:tailEnd/>
            </a:ln>
          </p:spPr>
          <p:txBody>
            <a:bodyPr/>
            <a:lstStyle>
              <a:lvl1pPr eaLnBrk="0" hangingPunct="0">
                <a:defRPr kumimoji="1" sz="3600" b="1">
                  <a:solidFill>
                    <a:schemeClr val="tx1"/>
                  </a:solidFill>
                  <a:latin typeface="Arial" charset="0"/>
                  <a:ea typeface="隶书" pitchFamily="49" charset="-122"/>
                </a:defRPr>
              </a:lvl1pPr>
              <a:lvl2pPr marL="742950" indent="-285750" eaLnBrk="0" hangingPunct="0">
                <a:defRPr kumimoji="1" sz="3600" b="1">
                  <a:solidFill>
                    <a:schemeClr val="tx1"/>
                  </a:solidFill>
                  <a:latin typeface="Arial" charset="0"/>
                  <a:ea typeface="隶书" pitchFamily="49" charset="-122"/>
                </a:defRPr>
              </a:lvl2pPr>
              <a:lvl3pPr marL="1143000" indent="-228600" eaLnBrk="0" hangingPunct="0">
                <a:defRPr kumimoji="1" sz="3600" b="1">
                  <a:solidFill>
                    <a:schemeClr val="tx1"/>
                  </a:solidFill>
                  <a:latin typeface="Arial" charset="0"/>
                  <a:ea typeface="隶书" pitchFamily="49" charset="-122"/>
                </a:defRPr>
              </a:lvl3pPr>
              <a:lvl4pPr marL="1600200" indent="-228600" eaLnBrk="0" hangingPunct="0">
                <a:defRPr kumimoji="1" sz="3600" b="1">
                  <a:solidFill>
                    <a:schemeClr val="tx1"/>
                  </a:solidFill>
                  <a:latin typeface="Arial" charset="0"/>
                  <a:ea typeface="隶书" pitchFamily="49" charset="-122"/>
                </a:defRPr>
              </a:lvl4pPr>
              <a:lvl5pPr marL="2057400" indent="-228600" eaLnBrk="0" hangingPunct="0">
                <a:defRPr kumimoji="1" sz="3600" b="1">
                  <a:solidFill>
                    <a:schemeClr val="tx1"/>
                  </a:solidFill>
                  <a:latin typeface="Arial" charset="0"/>
                  <a:ea typeface="隶书" pitchFamily="49" charset="-122"/>
                </a:defRPr>
              </a:lvl5pPr>
              <a:lvl6pPr marL="2514600" indent="-228600" eaLnBrk="0" fontAlgn="base" hangingPunct="0">
                <a:spcBef>
                  <a:spcPct val="0"/>
                </a:spcBef>
                <a:spcAft>
                  <a:spcPct val="0"/>
                </a:spcAft>
                <a:defRPr kumimoji="1" sz="3600" b="1">
                  <a:solidFill>
                    <a:schemeClr val="tx1"/>
                  </a:solidFill>
                  <a:latin typeface="Arial" charset="0"/>
                  <a:ea typeface="隶书" pitchFamily="49" charset="-122"/>
                </a:defRPr>
              </a:lvl6pPr>
              <a:lvl7pPr marL="2971800" indent="-228600" eaLnBrk="0" fontAlgn="base" hangingPunct="0">
                <a:spcBef>
                  <a:spcPct val="0"/>
                </a:spcBef>
                <a:spcAft>
                  <a:spcPct val="0"/>
                </a:spcAft>
                <a:defRPr kumimoji="1" sz="3600" b="1">
                  <a:solidFill>
                    <a:schemeClr val="tx1"/>
                  </a:solidFill>
                  <a:latin typeface="Arial" charset="0"/>
                  <a:ea typeface="隶书" pitchFamily="49" charset="-122"/>
                </a:defRPr>
              </a:lvl7pPr>
              <a:lvl8pPr marL="3429000" indent="-228600" eaLnBrk="0" fontAlgn="base" hangingPunct="0">
                <a:spcBef>
                  <a:spcPct val="0"/>
                </a:spcBef>
                <a:spcAft>
                  <a:spcPct val="0"/>
                </a:spcAft>
                <a:defRPr kumimoji="1" sz="3600" b="1">
                  <a:solidFill>
                    <a:schemeClr val="tx1"/>
                  </a:solidFill>
                  <a:latin typeface="Arial" charset="0"/>
                  <a:ea typeface="隶书" pitchFamily="49" charset="-122"/>
                </a:defRPr>
              </a:lvl8pPr>
              <a:lvl9pPr marL="3886200" indent="-228600" eaLnBrk="0" fontAlgn="base" hangingPunct="0">
                <a:spcBef>
                  <a:spcPct val="0"/>
                </a:spcBef>
                <a:spcAft>
                  <a:spcPct val="0"/>
                </a:spcAft>
                <a:defRPr kumimoji="1" sz="3600" b="1">
                  <a:solidFill>
                    <a:schemeClr val="tx1"/>
                  </a:solidFill>
                  <a:latin typeface="Arial" charset="0"/>
                  <a:ea typeface="隶书" pitchFamily="49" charset="-122"/>
                </a:defRPr>
              </a:lvl9pPr>
            </a:lstStyle>
            <a:p>
              <a:pPr algn="ctr" eaLnBrk="1" hangingPunct="1"/>
              <a:r>
                <a:rPr lang="zh-CN" altLang="en-US" sz="1000" b="0">
                  <a:latin typeface="Times New Roman" pitchFamily="18" charset="0"/>
                  <a:ea typeface="宋体" charset="-122"/>
                  <a:cs typeface="Times New Roman" pitchFamily="18" charset="0"/>
                </a:rPr>
                <a:t>对</a:t>
              </a:r>
              <a:r>
                <a:rPr lang="en-US" altLang="zh-CN" sz="1000" i="1">
                  <a:latin typeface="Times New Roman" pitchFamily="18" charset="0"/>
                  <a:ea typeface="宋体" charset="-122"/>
                  <a:cs typeface="Times New Roman" pitchFamily="18" charset="0"/>
                </a:rPr>
                <a:t>W</a:t>
              </a:r>
              <a:r>
                <a:rPr lang="zh-CN" altLang="en-US" sz="1000">
                  <a:latin typeface="Times New Roman" pitchFamily="18" charset="0"/>
                  <a:ea typeface="宋体" charset="-122"/>
                  <a:cs typeface="Times New Roman" pitchFamily="18" charset="0"/>
                </a:rPr>
                <a:t>块进行比例缩放及量化</a:t>
              </a:r>
              <a:endParaRPr lang="zh-CN" altLang="en-US" sz="2400" b="0">
                <a:latin typeface="Times New Roman" pitchFamily="18" charset="0"/>
                <a:ea typeface="宋体" charset="-122"/>
                <a:cs typeface="Times New Roman" pitchFamily="18" charset="0"/>
              </a:endParaRPr>
            </a:p>
          </p:txBody>
        </p:sp>
        <p:sp>
          <p:nvSpPr>
            <p:cNvPr id="62479" name="Line 14"/>
            <p:cNvSpPr>
              <a:spLocks noChangeShapeType="1"/>
            </p:cNvSpPr>
            <p:nvPr/>
          </p:nvSpPr>
          <p:spPr bwMode="auto">
            <a:xfrm>
              <a:off x="5940" y="6744"/>
              <a:ext cx="0" cy="312"/>
            </a:xfrm>
            <a:prstGeom prst="line">
              <a:avLst/>
            </a:prstGeom>
            <a:noFill/>
            <a:ln w="9525">
              <a:solidFill>
                <a:srgbClr val="000000"/>
              </a:solidFill>
              <a:round/>
              <a:headEnd/>
              <a:tailEnd type="stealth" w="sm" len="med"/>
            </a:ln>
            <a:extLst>
              <a:ext uri="{909E8E84-426E-40DD-AFC4-6F175D3DCCD1}">
                <a14:hiddenFill xmlns:a14="http://schemas.microsoft.com/office/drawing/2010/main">
                  <a:noFill/>
                </a14:hiddenFill>
              </a:ext>
            </a:extLst>
          </p:spPr>
          <p:txBody>
            <a:bodyPr/>
            <a:lstStyle/>
            <a:p>
              <a:endParaRPr lang="zh-CN" altLang="en-US"/>
            </a:p>
          </p:txBody>
        </p:sp>
        <p:sp>
          <p:nvSpPr>
            <p:cNvPr id="62480" name="Line 15"/>
            <p:cNvSpPr>
              <a:spLocks noChangeShapeType="1"/>
            </p:cNvSpPr>
            <p:nvPr/>
          </p:nvSpPr>
          <p:spPr bwMode="auto">
            <a:xfrm>
              <a:off x="5940" y="9084"/>
              <a:ext cx="0" cy="312"/>
            </a:xfrm>
            <a:prstGeom prst="line">
              <a:avLst/>
            </a:prstGeom>
            <a:noFill/>
            <a:ln w="9525">
              <a:solidFill>
                <a:srgbClr val="000000"/>
              </a:solidFill>
              <a:round/>
              <a:headEnd/>
              <a:tailEnd type="stealth" w="sm" len="med"/>
            </a:ln>
            <a:extLst>
              <a:ext uri="{909E8E84-426E-40DD-AFC4-6F175D3DCCD1}">
                <a14:hiddenFill xmlns:a14="http://schemas.microsoft.com/office/drawing/2010/main">
                  <a:noFill/>
                </a14:hiddenFill>
              </a:ext>
            </a:extLst>
          </p:spPr>
          <p:txBody>
            <a:bodyPr/>
            <a:lstStyle/>
            <a:p>
              <a:endParaRPr lang="zh-CN" altLang="en-US"/>
            </a:p>
          </p:txBody>
        </p:sp>
        <p:sp>
          <p:nvSpPr>
            <p:cNvPr id="62481" name="Text Box 16"/>
            <p:cNvSpPr txBox="1">
              <a:spLocks noChangeArrowheads="1"/>
            </p:cNvSpPr>
            <p:nvPr/>
          </p:nvSpPr>
          <p:spPr bwMode="auto">
            <a:xfrm>
              <a:off x="4320" y="9396"/>
              <a:ext cx="3240" cy="468"/>
            </a:xfrm>
            <a:prstGeom prst="rect">
              <a:avLst/>
            </a:prstGeom>
            <a:solidFill>
              <a:srgbClr val="FFFFFF"/>
            </a:solidFill>
            <a:ln w="9525">
              <a:solidFill>
                <a:srgbClr val="000000"/>
              </a:solidFill>
              <a:miter lim="800000"/>
              <a:headEnd/>
              <a:tailEnd/>
            </a:ln>
          </p:spPr>
          <p:txBody>
            <a:bodyPr/>
            <a:lstStyle>
              <a:lvl1pPr eaLnBrk="0" hangingPunct="0">
                <a:defRPr kumimoji="1" sz="3600" b="1">
                  <a:solidFill>
                    <a:schemeClr val="tx1"/>
                  </a:solidFill>
                  <a:latin typeface="Arial" charset="0"/>
                  <a:ea typeface="隶书" pitchFamily="49" charset="-122"/>
                </a:defRPr>
              </a:lvl1pPr>
              <a:lvl2pPr marL="742950" indent="-285750" eaLnBrk="0" hangingPunct="0">
                <a:defRPr kumimoji="1" sz="3600" b="1">
                  <a:solidFill>
                    <a:schemeClr val="tx1"/>
                  </a:solidFill>
                  <a:latin typeface="Arial" charset="0"/>
                  <a:ea typeface="隶书" pitchFamily="49" charset="-122"/>
                </a:defRPr>
              </a:lvl2pPr>
              <a:lvl3pPr marL="1143000" indent="-228600" eaLnBrk="0" hangingPunct="0">
                <a:defRPr kumimoji="1" sz="3600" b="1">
                  <a:solidFill>
                    <a:schemeClr val="tx1"/>
                  </a:solidFill>
                  <a:latin typeface="Arial" charset="0"/>
                  <a:ea typeface="隶书" pitchFamily="49" charset="-122"/>
                </a:defRPr>
              </a:lvl3pPr>
              <a:lvl4pPr marL="1600200" indent="-228600" eaLnBrk="0" hangingPunct="0">
                <a:defRPr kumimoji="1" sz="3600" b="1">
                  <a:solidFill>
                    <a:schemeClr val="tx1"/>
                  </a:solidFill>
                  <a:latin typeface="Arial" charset="0"/>
                  <a:ea typeface="隶书" pitchFamily="49" charset="-122"/>
                </a:defRPr>
              </a:lvl4pPr>
              <a:lvl5pPr marL="2057400" indent="-228600" eaLnBrk="0" hangingPunct="0">
                <a:defRPr kumimoji="1" sz="3600" b="1">
                  <a:solidFill>
                    <a:schemeClr val="tx1"/>
                  </a:solidFill>
                  <a:latin typeface="Arial" charset="0"/>
                  <a:ea typeface="隶书" pitchFamily="49" charset="-122"/>
                </a:defRPr>
              </a:lvl5pPr>
              <a:lvl6pPr marL="2514600" indent="-228600" eaLnBrk="0" fontAlgn="base" hangingPunct="0">
                <a:spcBef>
                  <a:spcPct val="0"/>
                </a:spcBef>
                <a:spcAft>
                  <a:spcPct val="0"/>
                </a:spcAft>
                <a:defRPr kumimoji="1" sz="3600" b="1">
                  <a:solidFill>
                    <a:schemeClr val="tx1"/>
                  </a:solidFill>
                  <a:latin typeface="Arial" charset="0"/>
                  <a:ea typeface="隶书" pitchFamily="49" charset="-122"/>
                </a:defRPr>
              </a:lvl6pPr>
              <a:lvl7pPr marL="2971800" indent="-228600" eaLnBrk="0" fontAlgn="base" hangingPunct="0">
                <a:spcBef>
                  <a:spcPct val="0"/>
                </a:spcBef>
                <a:spcAft>
                  <a:spcPct val="0"/>
                </a:spcAft>
                <a:defRPr kumimoji="1" sz="3600" b="1">
                  <a:solidFill>
                    <a:schemeClr val="tx1"/>
                  </a:solidFill>
                  <a:latin typeface="Arial" charset="0"/>
                  <a:ea typeface="隶书" pitchFamily="49" charset="-122"/>
                </a:defRPr>
              </a:lvl7pPr>
              <a:lvl8pPr marL="3429000" indent="-228600" eaLnBrk="0" fontAlgn="base" hangingPunct="0">
                <a:spcBef>
                  <a:spcPct val="0"/>
                </a:spcBef>
                <a:spcAft>
                  <a:spcPct val="0"/>
                </a:spcAft>
                <a:defRPr kumimoji="1" sz="3600" b="1">
                  <a:solidFill>
                    <a:schemeClr val="tx1"/>
                  </a:solidFill>
                  <a:latin typeface="Arial" charset="0"/>
                  <a:ea typeface="隶书" pitchFamily="49" charset="-122"/>
                </a:defRPr>
              </a:lvl8pPr>
              <a:lvl9pPr marL="3886200" indent="-228600" eaLnBrk="0" fontAlgn="base" hangingPunct="0">
                <a:spcBef>
                  <a:spcPct val="0"/>
                </a:spcBef>
                <a:spcAft>
                  <a:spcPct val="0"/>
                </a:spcAft>
                <a:defRPr kumimoji="1" sz="3600" b="1">
                  <a:solidFill>
                    <a:schemeClr val="tx1"/>
                  </a:solidFill>
                  <a:latin typeface="Arial" charset="0"/>
                  <a:ea typeface="隶书" pitchFamily="49" charset="-122"/>
                </a:defRPr>
              </a:lvl9pPr>
            </a:lstStyle>
            <a:p>
              <a:pPr algn="ctr" eaLnBrk="1" hangingPunct="1"/>
              <a:r>
                <a:rPr lang="zh-CN" altLang="en-US" sz="1000" b="0">
                  <a:latin typeface="Times New Roman" pitchFamily="18" charset="0"/>
                  <a:ea typeface="宋体" charset="-122"/>
                  <a:cs typeface="Times New Roman" pitchFamily="18" charset="0"/>
                </a:rPr>
                <a:t>对</a:t>
              </a:r>
              <a:r>
                <a:rPr lang="en-US" altLang="zh-CN" sz="1000" i="1">
                  <a:latin typeface="Times New Roman" pitchFamily="18" charset="0"/>
                  <a:ea typeface="宋体" charset="-122"/>
                  <a:cs typeface="Times New Roman" pitchFamily="18" charset="0"/>
                </a:rPr>
                <a:t>Y</a:t>
              </a:r>
              <a:r>
                <a:rPr lang="en-US" altLang="zh-CN" sz="1000" i="1" baseline="-30000">
                  <a:latin typeface="Times New Roman" pitchFamily="18" charset="0"/>
                  <a:ea typeface="宋体" charset="-122"/>
                  <a:cs typeface="Times New Roman" pitchFamily="18" charset="0"/>
                </a:rPr>
                <a:t>D</a:t>
              </a:r>
              <a:r>
                <a:rPr lang="zh-CN" altLang="en-US" sz="1000" b="0">
                  <a:latin typeface="Times New Roman" pitchFamily="18" charset="0"/>
                  <a:ea typeface="宋体" charset="-122"/>
                  <a:cs typeface="Times New Roman" pitchFamily="18" charset="0"/>
                </a:rPr>
                <a:t>块进行比例缩放及量化</a:t>
              </a:r>
              <a:endParaRPr lang="zh-CN" altLang="en-US" sz="2400" b="0">
                <a:latin typeface="Times New Roman" pitchFamily="18" charset="0"/>
                <a:ea typeface="宋体" charset="-122"/>
                <a:cs typeface="Times New Roman" pitchFamily="18" charset="0"/>
              </a:endParaRPr>
            </a:p>
          </p:txBody>
        </p:sp>
        <p:sp>
          <p:nvSpPr>
            <p:cNvPr id="62482" name="Line 17"/>
            <p:cNvSpPr>
              <a:spLocks noChangeShapeType="1"/>
            </p:cNvSpPr>
            <p:nvPr/>
          </p:nvSpPr>
          <p:spPr bwMode="auto">
            <a:xfrm>
              <a:off x="5940" y="9864"/>
              <a:ext cx="0" cy="624"/>
            </a:xfrm>
            <a:prstGeom prst="line">
              <a:avLst/>
            </a:prstGeom>
            <a:noFill/>
            <a:ln w="9525">
              <a:solidFill>
                <a:srgbClr val="000000"/>
              </a:solidFill>
              <a:round/>
              <a:headEnd/>
              <a:tailEnd type="stealth" w="sm" len="med"/>
            </a:ln>
            <a:extLst>
              <a:ext uri="{909E8E84-426E-40DD-AFC4-6F175D3DCCD1}">
                <a14:hiddenFill xmlns:a14="http://schemas.microsoft.com/office/drawing/2010/main">
                  <a:noFill/>
                </a14:hiddenFill>
              </a:ext>
            </a:extLst>
          </p:spPr>
          <p:txBody>
            <a:bodyPr/>
            <a:lstStyle/>
            <a:p>
              <a:endParaRPr lang="zh-CN" altLang="en-US"/>
            </a:p>
          </p:txBody>
        </p:sp>
        <p:sp>
          <p:nvSpPr>
            <p:cNvPr id="62483" name="Line 18"/>
            <p:cNvSpPr>
              <a:spLocks noChangeShapeType="1"/>
            </p:cNvSpPr>
            <p:nvPr/>
          </p:nvSpPr>
          <p:spPr bwMode="auto">
            <a:xfrm>
              <a:off x="8100" y="7680"/>
              <a:ext cx="900" cy="0"/>
            </a:xfrm>
            <a:prstGeom prst="line">
              <a:avLst/>
            </a:prstGeom>
            <a:noFill/>
            <a:ln w="9525">
              <a:solidFill>
                <a:srgbClr val="000000"/>
              </a:solidFill>
              <a:round/>
              <a:headEnd/>
              <a:tailEnd type="stealth" w="sm" len="med"/>
            </a:ln>
            <a:extLst>
              <a:ext uri="{909E8E84-426E-40DD-AFC4-6F175D3DCCD1}">
                <a14:hiddenFill xmlns:a14="http://schemas.microsoft.com/office/drawing/2010/main">
                  <a:noFill/>
                </a14:hiddenFill>
              </a:ext>
            </a:extLst>
          </p:spPr>
          <p:txBody>
            <a:bodyPr/>
            <a:lstStyle/>
            <a:p>
              <a:endParaRPr lang="zh-CN" altLang="en-US"/>
            </a:p>
          </p:txBody>
        </p:sp>
        <p:sp>
          <p:nvSpPr>
            <p:cNvPr id="62484" name="Line 19"/>
            <p:cNvSpPr>
              <a:spLocks noChangeShapeType="1"/>
            </p:cNvSpPr>
            <p:nvPr/>
          </p:nvSpPr>
          <p:spPr bwMode="auto">
            <a:xfrm>
              <a:off x="9000" y="7680"/>
              <a:ext cx="0" cy="2496"/>
            </a:xfrm>
            <a:prstGeom prst="line">
              <a:avLst/>
            </a:prstGeom>
            <a:noFill/>
            <a:ln w="9525">
              <a:solidFill>
                <a:srgbClr val="000000"/>
              </a:solidFill>
              <a:round/>
              <a:headEnd/>
              <a:tailEnd type="stealth" w="sm" len="med"/>
            </a:ln>
            <a:extLst>
              <a:ext uri="{909E8E84-426E-40DD-AFC4-6F175D3DCCD1}">
                <a14:hiddenFill xmlns:a14="http://schemas.microsoft.com/office/drawing/2010/main">
                  <a:noFill/>
                </a14:hiddenFill>
              </a:ext>
            </a:extLst>
          </p:spPr>
          <p:txBody>
            <a:bodyPr/>
            <a:lstStyle/>
            <a:p>
              <a:endParaRPr lang="zh-CN" altLang="en-US"/>
            </a:p>
          </p:txBody>
        </p:sp>
        <p:sp>
          <p:nvSpPr>
            <p:cNvPr id="62485" name="Line 20"/>
            <p:cNvSpPr>
              <a:spLocks noChangeShapeType="1"/>
            </p:cNvSpPr>
            <p:nvPr/>
          </p:nvSpPr>
          <p:spPr bwMode="auto">
            <a:xfrm flipH="1">
              <a:off x="5940" y="10176"/>
              <a:ext cx="3060" cy="0"/>
            </a:xfrm>
            <a:prstGeom prst="line">
              <a:avLst/>
            </a:prstGeom>
            <a:noFill/>
            <a:ln w="9525">
              <a:solidFill>
                <a:srgbClr val="000000"/>
              </a:solidFill>
              <a:round/>
              <a:headEnd/>
              <a:tailEnd type="stealth" w="sm" len="med"/>
            </a:ln>
            <a:extLst>
              <a:ext uri="{909E8E84-426E-40DD-AFC4-6F175D3DCCD1}">
                <a14:hiddenFill xmlns:a14="http://schemas.microsoft.com/office/drawing/2010/main">
                  <a:noFill/>
                </a14:hiddenFill>
              </a:ext>
            </a:extLst>
          </p:spPr>
          <p:txBody>
            <a:bodyPr/>
            <a:lstStyle/>
            <a:p>
              <a:endParaRPr lang="zh-CN" altLang="en-US"/>
            </a:p>
          </p:txBody>
        </p:sp>
        <p:sp>
          <p:nvSpPr>
            <p:cNvPr id="62486" name="Text Box 21"/>
            <p:cNvSpPr txBox="1">
              <a:spLocks noChangeArrowheads="1"/>
            </p:cNvSpPr>
            <p:nvPr/>
          </p:nvSpPr>
          <p:spPr bwMode="auto">
            <a:xfrm>
              <a:off x="8280" y="7368"/>
              <a:ext cx="180" cy="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3600" b="1">
                  <a:solidFill>
                    <a:schemeClr val="tx1"/>
                  </a:solidFill>
                  <a:latin typeface="Arial" charset="0"/>
                  <a:ea typeface="隶书" pitchFamily="49" charset="-122"/>
                </a:defRPr>
              </a:lvl1pPr>
              <a:lvl2pPr marL="742950" indent="-285750" eaLnBrk="0" hangingPunct="0">
                <a:defRPr kumimoji="1" sz="3600" b="1">
                  <a:solidFill>
                    <a:schemeClr val="tx1"/>
                  </a:solidFill>
                  <a:latin typeface="Arial" charset="0"/>
                  <a:ea typeface="隶书" pitchFamily="49" charset="-122"/>
                </a:defRPr>
              </a:lvl2pPr>
              <a:lvl3pPr marL="1143000" indent="-228600" eaLnBrk="0" hangingPunct="0">
                <a:defRPr kumimoji="1" sz="3600" b="1">
                  <a:solidFill>
                    <a:schemeClr val="tx1"/>
                  </a:solidFill>
                  <a:latin typeface="Arial" charset="0"/>
                  <a:ea typeface="隶书" pitchFamily="49" charset="-122"/>
                </a:defRPr>
              </a:lvl3pPr>
              <a:lvl4pPr marL="1600200" indent="-228600" eaLnBrk="0" hangingPunct="0">
                <a:defRPr kumimoji="1" sz="3600" b="1">
                  <a:solidFill>
                    <a:schemeClr val="tx1"/>
                  </a:solidFill>
                  <a:latin typeface="Arial" charset="0"/>
                  <a:ea typeface="隶书" pitchFamily="49" charset="-122"/>
                </a:defRPr>
              </a:lvl4pPr>
              <a:lvl5pPr marL="2057400" indent="-228600" eaLnBrk="0" hangingPunct="0">
                <a:defRPr kumimoji="1" sz="3600" b="1">
                  <a:solidFill>
                    <a:schemeClr val="tx1"/>
                  </a:solidFill>
                  <a:latin typeface="Arial" charset="0"/>
                  <a:ea typeface="隶书" pitchFamily="49" charset="-122"/>
                </a:defRPr>
              </a:lvl5pPr>
              <a:lvl6pPr marL="2514600" indent="-228600" eaLnBrk="0" fontAlgn="base" hangingPunct="0">
                <a:spcBef>
                  <a:spcPct val="0"/>
                </a:spcBef>
                <a:spcAft>
                  <a:spcPct val="0"/>
                </a:spcAft>
                <a:defRPr kumimoji="1" sz="3600" b="1">
                  <a:solidFill>
                    <a:schemeClr val="tx1"/>
                  </a:solidFill>
                  <a:latin typeface="Arial" charset="0"/>
                  <a:ea typeface="隶书" pitchFamily="49" charset="-122"/>
                </a:defRPr>
              </a:lvl6pPr>
              <a:lvl7pPr marL="2971800" indent="-228600" eaLnBrk="0" fontAlgn="base" hangingPunct="0">
                <a:spcBef>
                  <a:spcPct val="0"/>
                </a:spcBef>
                <a:spcAft>
                  <a:spcPct val="0"/>
                </a:spcAft>
                <a:defRPr kumimoji="1" sz="3600" b="1">
                  <a:solidFill>
                    <a:schemeClr val="tx1"/>
                  </a:solidFill>
                  <a:latin typeface="Arial" charset="0"/>
                  <a:ea typeface="隶书" pitchFamily="49" charset="-122"/>
                </a:defRPr>
              </a:lvl7pPr>
              <a:lvl8pPr marL="3429000" indent="-228600" eaLnBrk="0" fontAlgn="base" hangingPunct="0">
                <a:spcBef>
                  <a:spcPct val="0"/>
                </a:spcBef>
                <a:spcAft>
                  <a:spcPct val="0"/>
                </a:spcAft>
                <a:defRPr kumimoji="1" sz="3600" b="1">
                  <a:solidFill>
                    <a:schemeClr val="tx1"/>
                  </a:solidFill>
                  <a:latin typeface="Arial" charset="0"/>
                  <a:ea typeface="隶书" pitchFamily="49" charset="-122"/>
                </a:defRPr>
              </a:lvl8pPr>
              <a:lvl9pPr marL="3886200" indent="-228600" eaLnBrk="0" fontAlgn="base" hangingPunct="0">
                <a:spcBef>
                  <a:spcPct val="0"/>
                </a:spcBef>
                <a:spcAft>
                  <a:spcPct val="0"/>
                </a:spcAft>
                <a:defRPr kumimoji="1" sz="3600" b="1">
                  <a:solidFill>
                    <a:schemeClr val="tx1"/>
                  </a:solidFill>
                  <a:latin typeface="Arial" charset="0"/>
                  <a:ea typeface="隶书" pitchFamily="49" charset="-122"/>
                </a:defRPr>
              </a:lvl9pPr>
            </a:lstStyle>
            <a:p>
              <a:pPr eaLnBrk="1" hangingPunct="1"/>
              <a:r>
                <a:rPr lang="zh-CN" altLang="en-US" sz="900" b="0">
                  <a:latin typeface="Times New Roman" pitchFamily="18" charset="0"/>
                  <a:ea typeface="宋体" charset="-122"/>
                  <a:cs typeface="Times New Roman" pitchFamily="18" charset="0"/>
                </a:rPr>
                <a:t>否</a:t>
              </a:r>
              <a:endParaRPr lang="zh-CN" altLang="en-US" sz="2400" b="0">
                <a:latin typeface="Times New Roman" pitchFamily="18" charset="0"/>
                <a:ea typeface="宋体" charset="-122"/>
                <a:cs typeface="Times New Roman" pitchFamily="18" charset="0"/>
              </a:endParaRPr>
            </a:p>
          </p:txBody>
        </p:sp>
        <p:sp>
          <p:nvSpPr>
            <p:cNvPr id="62487" name="Text Box 22"/>
            <p:cNvSpPr txBox="1">
              <a:spLocks noChangeArrowheads="1"/>
            </p:cNvSpPr>
            <p:nvPr/>
          </p:nvSpPr>
          <p:spPr bwMode="auto">
            <a:xfrm>
              <a:off x="5400" y="10488"/>
              <a:ext cx="1080" cy="468"/>
            </a:xfrm>
            <a:prstGeom prst="rect">
              <a:avLst/>
            </a:prstGeom>
            <a:solidFill>
              <a:srgbClr val="FFFFFF"/>
            </a:solidFill>
            <a:ln w="9525">
              <a:solidFill>
                <a:srgbClr val="000000"/>
              </a:solidFill>
              <a:miter lim="800000"/>
              <a:headEnd/>
              <a:tailEnd/>
            </a:ln>
          </p:spPr>
          <p:txBody>
            <a:bodyPr/>
            <a:lstStyle>
              <a:lvl1pPr eaLnBrk="0" hangingPunct="0">
                <a:defRPr kumimoji="1" sz="3600" b="1">
                  <a:solidFill>
                    <a:schemeClr val="tx1"/>
                  </a:solidFill>
                  <a:latin typeface="Arial" charset="0"/>
                  <a:ea typeface="隶书" pitchFamily="49" charset="-122"/>
                </a:defRPr>
              </a:lvl1pPr>
              <a:lvl2pPr marL="742950" indent="-285750" eaLnBrk="0" hangingPunct="0">
                <a:defRPr kumimoji="1" sz="3600" b="1">
                  <a:solidFill>
                    <a:schemeClr val="tx1"/>
                  </a:solidFill>
                  <a:latin typeface="Arial" charset="0"/>
                  <a:ea typeface="隶书" pitchFamily="49" charset="-122"/>
                </a:defRPr>
              </a:lvl2pPr>
              <a:lvl3pPr marL="1143000" indent="-228600" eaLnBrk="0" hangingPunct="0">
                <a:defRPr kumimoji="1" sz="3600" b="1">
                  <a:solidFill>
                    <a:schemeClr val="tx1"/>
                  </a:solidFill>
                  <a:latin typeface="Arial" charset="0"/>
                  <a:ea typeface="隶书" pitchFamily="49" charset="-122"/>
                </a:defRPr>
              </a:lvl3pPr>
              <a:lvl4pPr marL="1600200" indent="-228600" eaLnBrk="0" hangingPunct="0">
                <a:defRPr kumimoji="1" sz="3600" b="1">
                  <a:solidFill>
                    <a:schemeClr val="tx1"/>
                  </a:solidFill>
                  <a:latin typeface="Arial" charset="0"/>
                  <a:ea typeface="隶书" pitchFamily="49" charset="-122"/>
                </a:defRPr>
              </a:lvl4pPr>
              <a:lvl5pPr marL="2057400" indent="-228600" eaLnBrk="0" hangingPunct="0">
                <a:defRPr kumimoji="1" sz="3600" b="1">
                  <a:solidFill>
                    <a:schemeClr val="tx1"/>
                  </a:solidFill>
                  <a:latin typeface="Arial" charset="0"/>
                  <a:ea typeface="隶书" pitchFamily="49" charset="-122"/>
                </a:defRPr>
              </a:lvl5pPr>
              <a:lvl6pPr marL="2514600" indent="-228600" eaLnBrk="0" fontAlgn="base" hangingPunct="0">
                <a:spcBef>
                  <a:spcPct val="0"/>
                </a:spcBef>
                <a:spcAft>
                  <a:spcPct val="0"/>
                </a:spcAft>
                <a:defRPr kumimoji="1" sz="3600" b="1">
                  <a:solidFill>
                    <a:schemeClr val="tx1"/>
                  </a:solidFill>
                  <a:latin typeface="Arial" charset="0"/>
                  <a:ea typeface="隶书" pitchFamily="49" charset="-122"/>
                </a:defRPr>
              </a:lvl6pPr>
              <a:lvl7pPr marL="2971800" indent="-228600" eaLnBrk="0" fontAlgn="base" hangingPunct="0">
                <a:spcBef>
                  <a:spcPct val="0"/>
                </a:spcBef>
                <a:spcAft>
                  <a:spcPct val="0"/>
                </a:spcAft>
                <a:defRPr kumimoji="1" sz="3600" b="1">
                  <a:solidFill>
                    <a:schemeClr val="tx1"/>
                  </a:solidFill>
                  <a:latin typeface="Arial" charset="0"/>
                  <a:ea typeface="隶书" pitchFamily="49" charset="-122"/>
                </a:defRPr>
              </a:lvl7pPr>
              <a:lvl8pPr marL="3429000" indent="-228600" eaLnBrk="0" fontAlgn="base" hangingPunct="0">
                <a:spcBef>
                  <a:spcPct val="0"/>
                </a:spcBef>
                <a:spcAft>
                  <a:spcPct val="0"/>
                </a:spcAft>
                <a:defRPr kumimoji="1" sz="3600" b="1">
                  <a:solidFill>
                    <a:schemeClr val="tx1"/>
                  </a:solidFill>
                  <a:latin typeface="Arial" charset="0"/>
                  <a:ea typeface="隶书" pitchFamily="49" charset="-122"/>
                </a:defRPr>
              </a:lvl8pPr>
              <a:lvl9pPr marL="3886200" indent="-228600" eaLnBrk="0" fontAlgn="base" hangingPunct="0">
                <a:spcBef>
                  <a:spcPct val="0"/>
                </a:spcBef>
                <a:spcAft>
                  <a:spcPct val="0"/>
                </a:spcAft>
                <a:defRPr kumimoji="1" sz="3600" b="1">
                  <a:solidFill>
                    <a:schemeClr val="tx1"/>
                  </a:solidFill>
                  <a:latin typeface="Arial" charset="0"/>
                  <a:ea typeface="隶书" pitchFamily="49" charset="-122"/>
                </a:defRPr>
              </a:lvl9pPr>
            </a:lstStyle>
            <a:p>
              <a:pPr algn="ctr" eaLnBrk="1" hangingPunct="1"/>
              <a:r>
                <a:rPr lang="zh-CN" altLang="en-US" sz="1000" b="0">
                  <a:latin typeface="Times New Roman" pitchFamily="18" charset="0"/>
                  <a:ea typeface="宋体" charset="-122"/>
                  <a:cs typeface="Times New Roman" pitchFamily="18" charset="0"/>
                </a:rPr>
                <a:t>输出</a:t>
              </a:r>
              <a:endParaRPr lang="zh-CN" altLang="en-US" sz="2400" b="0">
                <a:latin typeface="Times New Roman" pitchFamily="18" charset="0"/>
                <a:ea typeface="宋体" charset="-122"/>
                <a:cs typeface="Times New Roman" pitchFamily="18" charset="0"/>
              </a:endParaRPr>
            </a:p>
          </p:txBody>
        </p:sp>
      </p:grpSp>
      <p:sp>
        <p:nvSpPr>
          <p:cNvPr id="62469" name="Rectangle 23"/>
          <p:cNvSpPr>
            <a:spLocks noChangeArrowheads="1"/>
          </p:cNvSpPr>
          <p:nvPr/>
        </p:nvSpPr>
        <p:spPr bwMode="auto">
          <a:xfrm>
            <a:off x="5687481" y="5400211"/>
            <a:ext cx="3142207" cy="1123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indent="266700"/>
            <a:r>
              <a:rPr lang="zh-CN" altLang="en-US" sz="1100" b="0" dirty="0"/>
              <a:t/>
            </a:r>
            <a:br>
              <a:rPr lang="zh-CN" altLang="en-US" sz="1100" b="0" dirty="0"/>
            </a:br>
            <a:endParaRPr lang="zh-CN" altLang="en-US" sz="2400" b="0" dirty="0">
              <a:latin typeface="Times New Roman" pitchFamily="18" charset="0"/>
              <a:ea typeface="宋体" charset="-122"/>
            </a:endParaRPr>
          </a:p>
          <a:p>
            <a:pPr indent="266700" eaLnBrk="0" hangingPunct="0"/>
            <a:r>
              <a:rPr lang="zh-CN" altLang="en-US" sz="1600" dirty="0" smtClean="0">
                <a:latin typeface="Times New Roman" pitchFamily="18" charset="0"/>
                <a:ea typeface="楷体_GB2312" pitchFamily="49" charset="-122"/>
                <a:cs typeface="Times New Roman" pitchFamily="18" charset="0"/>
              </a:rPr>
              <a:t>编码器</a:t>
            </a:r>
            <a:r>
              <a:rPr lang="zh-CN" altLang="en-US" sz="1600" dirty="0">
                <a:latin typeface="Times New Roman" pitchFamily="18" charset="0"/>
                <a:ea typeface="楷体_GB2312" pitchFamily="49" charset="-122"/>
                <a:cs typeface="Times New Roman" pitchFamily="18" charset="0"/>
              </a:rPr>
              <a:t>中变换编码及量化过程</a:t>
            </a:r>
            <a:endParaRPr lang="zh-CN" altLang="en-US" sz="1600" dirty="0">
              <a:ea typeface="楷体_GB2312" pitchFamily="49" charset="-122"/>
            </a:endParaRPr>
          </a:p>
          <a:p>
            <a:pPr indent="266700" eaLnBrk="0" hangingPunct="0"/>
            <a:endParaRPr lang="zh-CN" altLang="en-US" sz="1600" b="0" dirty="0">
              <a:latin typeface="Times New Roman" pitchFamily="18" charset="0"/>
              <a:ea typeface="楷体_GB2312" pitchFamily="49" charset="-122"/>
            </a:endParaRPr>
          </a:p>
        </p:txBody>
      </p:sp>
      <p:sp>
        <p:nvSpPr>
          <p:cNvPr id="24" name="标题 1"/>
          <p:cNvSpPr txBox="1">
            <a:spLocks/>
          </p:cNvSpPr>
          <p:nvPr/>
        </p:nvSpPr>
        <p:spPr bwMode="auto">
          <a:xfrm>
            <a:off x="288032" y="188640"/>
            <a:ext cx="4644008" cy="66632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smtClean="0">
                <a:solidFill>
                  <a:srgbClr val="0184B7"/>
                </a:solidFill>
                <a:latin typeface="Arial" pitchFamily="34" charset="0"/>
                <a:ea typeface="宋体" pitchFamily="2" charset="-122"/>
              </a:rPr>
              <a:t>H.264</a:t>
            </a:r>
            <a:r>
              <a:rPr lang="zh-CN" altLang="en-US" sz="3600" b="1" kern="1200" smtClean="0">
                <a:solidFill>
                  <a:srgbClr val="0184B7"/>
                </a:solidFill>
                <a:latin typeface="Arial" pitchFamily="34" charset="0"/>
                <a:ea typeface="宋体" pitchFamily="2" charset="-122"/>
              </a:rPr>
              <a:t>的技术特点</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9108741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algn="l"/>
            <a:r>
              <a:rPr lang="en-US" altLang="zh-CN" sz="3600" b="1" kern="1200" dirty="0" smtClean="0">
                <a:solidFill>
                  <a:srgbClr val="0184B7"/>
                </a:solidFill>
                <a:latin typeface="Arial" pitchFamily="34" charset="0"/>
                <a:ea typeface="宋体" pitchFamily="2" charset="-122"/>
              </a:rPr>
              <a:t>H.264</a:t>
            </a:r>
            <a:r>
              <a:rPr lang="zh-CN" altLang="en-US" sz="3600" b="1" kern="1200" dirty="0" smtClean="0">
                <a:solidFill>
                  <a:srgbClr val="0184B7"/>
                </a:solidFill>
                <a:latin typeface="Arial" pitchFamily="34" charset="0"/>
                <a:ea typeface="宋体" pitchFamily="2" charset="-122"/>
              </a:rPr>
              <a:t>编码器</a:t>
            </a:r>
            <a:endParaRPr lang="en-US" altLang="zh-CN" sz="3600" b="1" kern="1200" dirty="0">
              <a:solidFill>
                <a:srgbClr val="0184B7"/>
              </a:solidFill>
              <a:latin typeface="Arial" pitchFamily="34" charset="0"/>
              <a:ea typeface="宋体" pitchFamily="2" charset="-122"/>
            </a:endParaRPr>
          </a:p>
        </p:txBody>
      </p:sp>
      <p:sp>
        <p:nvSpPr>
          <p:cNvPr id="7171"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endParaRPr lang="zh-CN" altLang="en-US" sz="3200">
              <a:latin typeface="隶书" pitchFamily="49" charset="-122"/>
            </a:endParaRPr>
          </a:p>
        </p:txBody>
      </p:sp>
      <p:sp>
        <p:nvSpPr>
          <p:cNvPr id="7172" name="Rectangle 5"/>
          <p:cNvSpPr>
            <a:spLocks noChangeArrowheads="1"/>
          </p:cNvSpPr>
          <p:nvPr/>
        </p:nvSpPr>
        <p:spPr bwMode="auto">
          <a:xfrm>
            <a:off x="0" y="23336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aphicFrame>
        <p:nvGraphicFramePr>
          <p:cNvPr id="7173" name="Object 4"/>
          <p:cNvGraphicFramePr>
            <a:graphicFrameLocks noChangeAspect="1"/>
          </p:cNvGraphicFramePr>
          <p:nvPr>
            <p:extLst>
              <p:ext uri="{D42A27DB-BD31-4B8C-83A1-F6EECF244321}">
                <p14:modId xmlns:p14="http://schemas.microsoft.com/office/powerpoint/2010/main" val="3839798025"/>
              </p:ext>
            </p:extLst>
          </p:nvPr>
        </p:nvGraphicFramePr>
        <p:xfrm>
          <a:off x="742950" y="1844824"/>
          <a:ext cx="7658100" cy="2987675"/>
        </p:xfrm>
        <a:graphic>
          <a:graphicData uri="http://schemas.openxmlformats.org/presentationml/2006/ole">
            <mc:AlternateContent xmlns:mc="http://schemas.openxmlformats.org/markup-compatibility/2006">
              <mc:Choice xmlns:v="urn:schemas-microsoft-com:vml" Requires="v">
                <p:oleObj spid="_x0000_s7390" name="Visio" r:id="rId4" imgW="5697322" imgH="1960474" progId="Visio.Drawing.11">
                  <p:embed/>
                </p:oleObj>
              </mc:Choice>
              <mc:Fallback>
                <p:oleObj name="Visio" r:id="rId4" imgW="5697322" imgH="1960474"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r="11784" b="98"/>
                      <a:stretch>
                        <a:fillRect/>
                      </a:stretch>
                    </p:blipFill>
                    <p:spPr bwMode="auto">
                      <a:xfrm>
                        <a:off x="742950" y="1844824"/>
                        <a:ext cx="7658100" cy="298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174" name="Rectangle 6"/>
          <p:cNvSpPr>
            <a:spLocks noChangeArrowheads="1"/>
          </p:cNvSpPr>
          <p:nvPr/>
        </p:nvSpPr>
        <p:spPr bwMode="auto">
          <a:xfrm>
            <a:off x="4024313" y="5661025"/>
            <a:ext cx="24907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sz="1600" b="0" dirty="0" smtClean="0">
                <a:latin typeface="Times New Roman" pitchFamily="18" charset="0"/>
                <a:ea typeface="宋体" charset="-122"/>
                <a:cs typeface="Times New Roman" pitchFamily="18" charset="0"/>
              </a:rPr>
              <a:t>H.264</a:t>
            </a:r>
            <a:r>
              <a:rPr lang="zh-CN" altLang="en-US" sz="1600" b="0" dirty="0">
                <a:latin typeface="Times New Roman" pitchFamily="18" charset="0"/>
                <a:ea typeface="宋体" charset="-122"/>
                <a:cs typeface="Times New Roman" pitchFamily="18" charset="0"/>
              </a:rPr>
              <a:t>编码器</a:t>
            </a:r>
          </a:p>
        </p:txBody>
      </p:sp>
    </p:spTree>
    <p:extLst>
      <p:ext uri="{BB962C8B-B14F-4D97-AF65-F5344CB8AC3E}">
        <p14:creationId xmlns:p14="http://schemas.microsoft.com/office/powerpoint/2010/main" val="328617681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endParaRPr lang="zh-CN" altLang="en-US" sz="3200">
              <a:latin typeface="隶书" pitchFamily="49" charset="-122"/>
            </a:endParaRPr>
          </a:p>
        </p:txBody>
      </p:sp>
      <p:sp>
        <p:nvSpPr>
          <p:cNvPr id="8196" name="Rectangle 4"/>
          <p:cNvSpPr>
            <a:spLocks noChangeArrowheads="1"/>
          </p:cNvSpPr>
          <p:nvPr/>
        </p:nvSpPr>
        <p:spPr bwMode="auto">
          <a:xfrm>
            <a:off x="0" y="23336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8197" name="Rectangle 6"/>
          <p:cNvSpPr>
            <a:spLocks noChangeArrowheads="1"/>
          </p:cNvSpPr>
          <p:nvPr/>
        </p:nvSpPr>
        <p:spPr bwMode="auto">
          <a:xfrm>
            <a:off x="3503613" y="5324475"/>
            <a:ext cx="24907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zh-CN" altLang="en-US" sz="1600" b="0" dirty="0" smtClean="0">
                <a:latin typeface="Times New Roman" pitchFamily="18" charset="0"/>
                <a:ea typeface="宋体" charset="-122"/>
                <a:cs typeface="Times New Roman" pitchFamily="18" charset="0"/>
              </a:rPr>
              <a:t>图</a:t>
            </a:r>
            <a:r>
              <a:rPr lang="en-US" altLang="zh-CN" sz="1600" b="0" dirty="0" smtClean="0">
                <a:latin typeface="Times New Roman" pitchFamily="18" charset="0"/>
                <a:ea typeface="宋体" charset="-122"/>
                <a:cs typeface="Times New Roman" pitchFamily="18" charset="0"/>
              </a:rPr>
              <a:t>  </a:t>
            </a:r>
            <a:r>
              <a:rPr lang="en-US" altLang="zh-CN" sz="1600" b="0" dirty="0">
                <a:latin typeface="Times New Roman" pitchFamily="18" charset="0"/>
                <a:ea typeface="宋体" charset="-122"/>
                <a:cs typeface="Times New Roman" pitchFamily="18" charset="0"/>
              </a:rPr>
              <a:t>H.264</a:t>
            </a:r>
            <a:r>
              <a:rPr lang="zh-CN" altLang="en-US" sz="1600" b="0" dirty="0">
                <a:latin typeface="Times New Roman" pitchFamily="18" charset="0"/>
                <a:ea typeface="宋体" charset="-122"/>
                <a:cs typeface="Times New Roman" pitchFamily="18" charset="0"/>
              </a:rPr>
              <a:t>解码器</a:t>
            </a:r>
          </a:p>
        </p:txBody>
      </p:sp>
      <p:sp>
        <p:nvSpPr>
          <p:cNvPr id="8198" name="Rectangle 8"/>
          <p:cNvSpPr>
            <a:spLocks noChangeArrowheads="1"/>
          </p:cNvSpPr>
          <p:nvPr/>
        </p:nvSpPr>
        <p:spPr bwMode="auto">
          <a:xfrm>
            <a:off x="0" y="27241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aphicFrame>
        <p:nvGraphicFramePr>
          <p:cNvPr id="8199" name="Object 7"/>
          <p:cNvGraphicFramePr>
            <a:graphicFrameLocks noChangeAspect="1"/>
          </p:cNvGraphicFramePr>
          <p:nvPr/>
        </p:nvGraphicFramePr>
        <p:xfrm>
          <a:off x="711200" y="2089150"/>
          <a:ext cx="8089900" cy="2622550"/>
        </p:xfrm>
        <a:graphic>
          <a:graphicData uri="http://schemas.openxmlformats.org/presentationml/2006/ole">
            <mc:AlternateContent xmlns:mc="http://schemas.openxmlformats.org/markup-compatibility/2006">
              <mc:Choice xmlns:v="urn:schemas-microsoft-com:vml" Requires="v">
                <p:oleObj spid="_x0000_s8412" name="Visio" r:id="rId4" imgW="5633618" imgH="1408971" progId="Visio.Drawing.11">
                  <p:embed/>
                </p:oleObj>
              </mc:Choice>
              <mc:Fallback>
                <p:oleObj name="Visio" r:id="rId4" imgW="5633618" imgH="1408971"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r="11923"/>
                      <a:stretch>
                        <a:fillRect/>
                      </a:stretch>
                    </p:blipFill>
                    <p:spPr bwMode="auto">
                      <a:xfrm>
                        <a:off x="711200" y="2089150"/>
                        <a:ext cx="8089900" cy="262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1" name="Rectangle 2"/>
          <p:cNvSpPr>
            <a:spLocks noGrp="1" noChangeArrowheads="1"/>
          </p:cNvSpPr>
          <p:nvPr>
            <p:ph type="title"/>
          </p:nvPr>
        </p:nvSpPr>
        <p:spPr>
          <a:xfrm>
            <a:off x="457200" y="274638"/>
            <a:ext cx="8229600" cy="1143000"/>
          </a:xfrm>
        </p:spPr>
        <p:txBody>
          <a:bodyPr/>
          <a:lstStyle/>
          <a:p>
            <a:pPr algn="l"/>
            <a:r>
              <a:rPr lang="en-US" altLang="zh-CN" sz="3600" b="1" kern="1200" dirty="0" smtClean="0">
                <a:solidFill>
                  <a:srgbClr val="0184B7"/>
                </a:solidFill>
                <a:latin typeface="Arial" pitchFamily="34" charset="0"/>
                <a:ea typeface="宋体" pitchFamily="2" charset="-122"/>
              </a:rPr>
              <a:t>H.264</a:t>
            </a:r>
            <a:r>
              <a:rPr lang="zh-CN" altLang="en-US" sz="3600" b="1" kern="1200" dirty="0" smtClean="0">
                <a:solidFill>
                  <a:srgbClr val="0184B7"/>
                </a:solidFill>
                <a:latin typeface="Arial" pitchFamily="34" charset="0"/>
                <a:ea typeface="宋体" pitchFamily="2" charset="-122"/>
              </a:rPr>
              <a:t>解码器</a:t>
            </a:r>
            <a:endParaRPr lang="en-US" altLang="zh-CN" sz="3600" b="1" kern="1200" dirty="0">
              <a:solidFill>
                <a:srgbClr val="0184B7"/>
              </a:solidFill>
              <a:latin typeface="Arial" pitchFamily="34" charset="0"/>
              <a:ea typeface="宋体" pitchFamily="2" charset="-122"/>
            </a:endParaRPr>
          </a:p>
        </p:txBody>
      </p:sp>
    </p:spTree>
    <p:extLst>
      <p:ext uri="{BB962C8B-B14F-4D97-AF65-F5344CB8AC3E}">
        <p14:creationId xmlns:p14="http://schemas.microsoft.com/office/powerpoint/2010/main" val="341572549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endParaRPr lang="zh-CN" altLang="en-US" sz="3200">
              <a:latin typeface="隶书" pitchFamily="49" charset="-122"/>
            </a:endParaRPr>
          </a:p>
        </p:txBody>
      </p:sp>
      <p:sp>
        <p:nvSpPr>
          <p:cNvPr id="8196" name="Rectangle 4"/>
          <p:cNvSpPr>
            <a:spLocks noChangeArrowheads="1"/>
          </p:cNvSpPr>
          <p:nvPr/>
        </p:nvSpPr>
        <p:spPr bwMode="auto">
          <a:xfrm>
            <a:off x="0" y="23336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8198" name="Rectangle 8"/>
          <p:cNvSpPr>
            <a:spLocks noChangeArrowheads="1"/>
          </p:cNvSpPr>
          <p:nvPr/>
        </p:nvSpPr>
        <p:spPr bwMode="auto">
          <a:xfrm>
            <a:off x="26714" y="1695291"/>
            <a:ext cx="9190421" cy="37087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indent="450850">
              <a:lnSpc>
                <a:spcPct val="150000"/>
              </a:lnSpc>
              <a:spcAft>
                <a:spcPts val="1200"/>
              </a:spcAft>
            </a:pPr>
            <a:r>
              <a:rPr lang="zh-CN" altLang="en-US" dirty="0">
                <a:latin typeface="微软雅黑" panose="020B0503020204020204" pitchFamily="34" charset="-122"/>
                <a:ea typeface="微软雅黑" panose="020B0503020204020204" pitchFamily="34" charset="-122"/>
              </a:rPr>
              <a:t>宏块个数的爆发式增加</a:t>
            </a:r>
            <a:endParaRPr lang="en-US" altLang="zh-CN" dirty="0">
              <a:latin typeface="微软雅黑" panose="020B0503020204020204" pitchFamily="34" charset="-122"/>
              <a:ea typeface="微软雅黑" panose="020B0503020204020204" pitchFamily="34" charset="-122"/>
            </a:endParaRPr>
          </a:p>
          <a:p>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标</a:t>
            </a:r>
            <a:r>
              <a:rPr lang="zh-CN" altLang="en-US" b="0" dirty="0">
                <a:latin typeface="微软雅黑" panose="020B0503020204020204" pitchFamily="34" charset="-122"/>
                <a:ea typeface="微软雅黑" panose="020B0503020204020204" pitchFamily="34" charset="-122"/>
              </a:rPr>
              <a:t>清数字视频，比如 </a:t>
            </a:r>
            <a:r>
              <a:rPr lang="en-US" altLang="zh-CN" b="0" dirty="0">
                <a:latin typeface="微软雅黑" panose="020B0503020204020204" pitchFamily="34" charset="-122"/>
                <a:ea typeface="微软雅黑" panose="020B0503020204020204" pitchFamily="34" charset="-122"/>
              </a:rPr>
              <a:t>PAL </a:t>
            </a:r>
            <a:r>
              <a:rPr lang="zh-CN" altLang="en-US" b="0" dirty="0">
                <a:latin typeface="微软雅黑" panose="020B0503020204020204" pitchFamily="34" charset="-122"/>
                <a:ea typeface="微软雅黑" panose="020B0503020204020204" pitchFamily="34" charset="-122"/>
              </a:rPr>
              <a:t>格式的标清为 </a:t>
            </a:r>
            <a:r>
              <a:rPr lang="en-US" altLang="zh-CN" b="0" dirty="0">
                <a:latin typeface="微软雅黑" panose="020B0503020204020204" pitchFamily="34" charset="-122"/>
                <a:ea typeface="微软雅黑" panose="020B0503020204020204" pitchFamily="34" charset="-122"/>
              </a:rPr>
              <a:t>720×57 650 Hz</a:t>
            </a:r>
            <a:r>
              <a:rPr lang="zh-CN" altLang="en-US" b="0" dirty="0" smtClean="0">
                <a:latin typeface="微软雅黑" panose="020B0503020204020204" pitchFamily="34" charset="-122"/>
                <a:ea typeface="微软雅黑" panose="020B0503020204020204" pitchFamily="34" charset="-122"/>
              </a:rPr>
              <a:t>，每</a:t>
            </a:r>
            <a:r>
              <a:rPr lang="zh-CN" altLang="en-US" b="0" dirty="0">
                <a:latin typeface="微软雅黑" panose="020B0503020204020204" pitchFamily="34" charset="-122"/>
                <a:ea typeface="微软雅黑" panose="020B0503020204020204" pitchFamily="34" charset="-122"/>
              </a:rPr>
              <a:t>秒钟的宏块个数为 ：</a:t>
            </a:r>
            <a:r>
              <a:rPr lang="en-US" altLang="zh-CN" b="0" dirty="0" err="1">
                <a:latin typeface="微软雅黑" panose="020B0503020204020204" pitchFamily="34" charset="-122"/>
                <a:ea typeface="微软雅黑" panose="020B0503020204020204" pitchFamily="34" charset="-122"/>
              </a:rPr>
              <a:t>MBs_PAL</a:t>
            </a:r>
            <a:r>
              <a:rPr lang="en-US" altLang="zh-CN" b="0" dirty="0">
                <a:latin typeface="微软雅黑" panose="020B0503020204020204" pitchFamily="34" charset="-122"/>
                <a:ea typeface="微软雅黑" panose="020B0503020204020204" pitchFamily="34" charset="-122"/>
              </a:rPr>
              <a:t>/s=(720×576×25</a:t>
            </a:r>
            <a:r>
              <a:rPr lang="en-US" altLang="zh-CN" b="0" dirty="0" smtClean="0">
                <a:latin typeface="微软雅黑" panose="020B0503020204020204" pitchFamily="34" charset="-122"/>
                <a:ea typeface="微软雅黑" panose="020B0503020204020204" pitchFamily="34" charset="-122"/>
              </a:rPr>
              <a:t>)/256=40500 </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endParaRPr lang="en-US" altLang="zh-CN" b="0" dirty="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一</a:t>
            </a:r>
            <a:r>
              <a:rPr lang="zh-CN" altLang="en-US" b="0" dirty="0">
                <a:latin typeface="微软雅黑" panose="020B0503020204020204" pitchFamily="34" charset="-122"/>
                <a:ea typeface="微软雅黑" panose="020B0503020204020204" pitchFamily="34" charset="-122"/>
              </a:rPr>
              <a:t>个 </a:t>
            </a:r>
            <a:r>
              <a:rPr lang="en-US" altLang="zh-CN" b="0" dirty="0">
                <a:latin typeface="微软雅黑" panose="020B0503020204020204" pitchFamily="34" charset="-122"/>
                <a:ea typeface="微软雅黑" panose="020B0503020204020204" pitchFamily="34" charset="-122"/>
              </a:rPr>
              <a:t>720P 60 f p s </a:t>
            </a:r>
            <a:r>
              <a:rPr lang="zh-CN" altLang="en-US" b="0" dirty="0">
                <a:latin typeface="微软雅黑" panose="020B0503020204020204" pitchFamily="34" charset="-122"/>
                <a:ea typeface="微软雅黑" panose="020B0503020204020204" pitchFamily="34" charset="-122"/>
              </a:rPr>
              <a:t>的数字视频，其每秒钟的宏块个数为 </a:t>
            </a:r>
            <a:endParaRPr lang="en-US" altLang="zh-CN" b="0" dirty="0" smtClean="0">
              <a:latin typeface="微软雅黑" panose="020B0503020204020204" pitchFamily="34" charset="-122"/>
              <a:ea typeface="微软雅黑" panose="020B0503020204020204" pitchFamily="34" charset="-122"/>
            </a:endParaRPr>
          </a:p>
          <a:p>
            <a:r>
              <a:rPr lang="en-US" altLang="zh-CN" b="0" dirty="0" smtClean="0">
                <a:latin typeface="微软雅黑" panose="020B0503020204020204" pitchFamily="34" charset="-122"/>
                <a:ea typeface="微软雅黑" panose="020B0503020204020204" pitchFamily="34" charset="-122"/>
              </a:rPr>
              <a:t>MBs_720P60/s</a:t>
            </a:r>
            <a:r>
              <a:rPr lang="en-US" altLang="zh-CN" b="0" dirty="0">
                <a:latin typeface="微软雅黑" panose="020B0503020204020204" pitchFamily="34" charset="-122"/>
                <a:ea typeface="微软雅黑" panose="020B0503020204020204" pitchFamily="34" charset="-122"/>
              </a:rPr>
              <a:t>=(1280×720×60)/256=216000</a:t>
            </a:r>
            <a:r>
              <a:rPr lang="zh-CN" altLang="en-US" b="0" dirty="0">
                <a:latin typeface="微软雅黑" panose="020B0503020204020204" pitchFamily="34" charset="-122"/>
                <a:ea typeface="微软雅黑" panose="020B0503020204020204" pitchFamily="34" charset="-122"/>
              </a:rPr>
              <a:t>，是 </a:t>
            </a:r>
            <a:r>
              <a:rPr lang="en-US" altLang="zh-CN" b="0" dirty="0">
                <a:latin typeface="微软雅黑" panose="020B0503020204020204" pitchFamily="34" charset="-122"/>
                <a:ea typeface="微软雅黑" panose="020B0503020204020204" pitchFamily="34" charset="-122"/>
              </a:rPr>
              <a:t>PAL </a:t>
            </a:r>
            <a:r>
              <a:rPr lang="zh-CN" altLang="en-US" b="0" dirty="0">
                <a:latin typeface="微软雅黑" panose="020B0503020204020204" pitchFamily="34" charset="-122"/>
                <a:ea typeface="微软雅黑" panose="020B0503020204020204" pitchFamily="34" charset="-122"/>
              </a:rPr>
              <a:t>数字视频的</a:t>
            </a:r>
            <a:r>
              <a:rPr lang="en-US" altLang="zh-CN" b="0" dirty="0">
                <a:latin typeface="微软雅黑" panose="020B0503020204020204" pitchFamily="34" charset="-122"/>
                <a:ea typeface="微软雅黑" panose="020B0503020204020204" pitchFamily="34" charset="-122"/>
              </a:rPr>
              <a:t>5.3 </a:t>
            </a:r>
            <a:r>
              <a:rPr lang="zh-CN" altLang="en-US" b="0" dirty="0">
                <a:latin typeface="微软雅黑" panose="020B0503020204020204" pitchFamily="34" charset="-122"/>
                <a:ea typeface="微软雅黑" panose="020B0503020204020204" pitchFamily="34" charset="-122"/>
              </a:rPr>
              <a:t>倍 </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endParaRPr lang="en-US" altLang="zh-CN" b="0" dirty="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一</a:t>
            </a:r>
            <a:r>
              <a:rPr lang="zh-CN" altLang="en-US" b="0" dirty="0">
                <a:latin typeface="微软雅黑" panose="020B0503020204020204" pitchFamily="34" charset="-122"/>
                <a:ea typeface="微软雅黑" panose="020B0503020204020204" pitchFamily="34" charset="-122"/>
              </a:rPr>
              <a:t>个 </a:t>
            </a:r>
            <a:r>
              <a:rPr lang="en-US" altLang="zh-CN" b="0" dirty="0">
                <a:latin typeface="微软雅黑" panose="020B0503020204020204" pitchFamily="34" charset="-122"/>
                <a:ea typeface="微软雅黑" panose="020B0503020204020204" pitchFamily="34" charset="-122"/>
              </a:rPr>
              <a:t>1080P 60 fps </a:t>
            </a:r>
            <a:r>
              <a:rPr lang="zh-CN" altLang="en-US" b="0" dirty="0">
                <a:latin typeface="微软雅黑" panose="020B0503020204020204" pitchFamily="34" charset="-122"/>
                <a:ea typeface="微软雅黑" panose="020B0503020204020204" pitchFamily="34" charset="-122"/>
              </a:rPr>
              <a:t>的数字视频</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其</a:t>
            </a:r>
            <a:r>
              <a:rPr lang="zh-CN" altLang="en-US" b="0" dirty="0">
                <a:latin typeface="微软雅黑" panose="020B0503020204020204" pitchFamily="34" charset="-122"/>
                <a:ea typeface="微软雅黑" panose="020B0503020204020204" pitchFamily="34" charset="-122"/>
              </a:rPr>
              <a:t>每秒钟的宏块个数为 </a:t>
            </a:r>
            <a:r>
              <a:rPr lang="en-US" altLang="zh-CN" b="0" dirty="0" smtClean="0">
                <a:latin typeface="微软雅黑" panose="020B0503020204020204" pitchFamily="34" charset="-122"/>
                <a:ea typeface="微软雅黑" panose="020B0503020204020204" pitchFamily="34" charset="-122"/>
              </a:rPr>
              <a:t>MBs_1080P60/s</a:t>
            </a:r>
            <a:r>
              <a:rPr lang="en-US" altLang="zh-CN" b="0" dirty="0">
                <a:latin typeface="微软雅黑" panose="020B0503020204020204" pitchFamily="34" charset="-122"/>
                <a:ea typeface="微软雅黑" panose="020B0503020204020204" pitchFamily="34" charset="-122"/>
              </a:rPr>
              <a:t>=(1920×1088×60)/256=489600</a:t>
            </a:r>
            <a:r>
              <a:rPr lang="zh-CN" altLang="en-US" b="0" dirty="0">
                <a:latin typeface="微软雅黑" panose="020B0503020204020204" pitchFamily="34" charset="-122"/>
                <a:ea typeface="微软雅黑" panose="020B0503020204020204" pitchFamily="34" charset="-122"/>
              </a:rPr>
              <a:t>，是 </a:t>
            </a:r>
            <a:r>
              <a:rPr lang="en-US" altLang="zh-CN" b="0" dirty="0">
                <a:latin typeface="微软雅黑" panose="020B0503020204020204" pitchFamily="34" charset="-122"/>
                <a:ea typeface="微软雅黑" panose="020B0503020204020204" pitchFamily="34" charset="-122"/>
              </a:rPr>
              <a:t>PAL </a:t>
            </a:r>
            <a:r>
              <a:rPr lang="zh-CN" altLang="en-US" b="0" dirty="0">
                <a:latin typeface="微软雅黑" panose="020B0503020204020204" pitchFamily="34" charset="-122"/>
                <a:ea typeface="微软雅黑" panose="020B0503020204020204" pitchFamily="34" charset="-122"/>
              </a:rPr>
              <a:t>数字视频 </a:t>
            </a:r>
            <a:r>
              <a:rPr lang="en-US" altLang="zh-CN" b="0" dirty="0">
                <a:latin typeface="微软雅黑" panose="020B0503020204020204" pitchFamily="34" charset="-122"/>
                <a:ea typeface="微软雅黑" panose="020B0503020204020204" pitchFamily="34" charset="-122"/>
              </a:rPr>
              <a:t>12.1 </a:t>
            </a:r>
            <a:r>
              <a:rPr lang="zh-CN" altLang="en-US" b="0" dirty="0">
                <a:latin typeface="微软雅黑" panose="020B0503020204020204" pitchFamily="34" charset="-122"/>
                <a:ea typeface="微软雅黑" panose="020B0503020204020204" pitchFamily="34" charset="-122"/>
              </a:rPr>
              <a:t>倍。</a:t>
            </a:r>
            <a:r>
              <a:rPr lang="zh-CN" altLang="en-US" dirty="0"/>
              <a:t/>
            </a:r>
            <a:br>
              <a:rPr lang="zh-CN" altLang="en-US" dirty="0"/>
            </a:br>
            <a:endParaRPr lang="zh-CN" altLang="en-US" dirty="0"/>
          </a:p>
        </p:txBody>
      </p:sp>
      <p:sp>
        <p:nvSpPr>
          <p:cNvPr id="11" name="Rectangle 2"/>
          <p:cNvSpPr>
            <a:spLocks noGrp="1" noChangeArrowheads="1"/>
          </p:cNvSpPr>
          <p:nvPr>
            <p:ph type="title"/>
          </p:nvPr>
        </p:nvSpPr>
        <p:spPr>
          <a:xfrm>
            <a:off x="457200" y="274638"/>
            <a:ext cx="8229600" cy="1143000"/>
          </a:xfrm>
        </p:spPr>
        <p:txBody>
          <a:bodyPr/>
          <a:lstStyle/>
          <a:p>
            <a:pPr algn="l"/>
            <a:r>
              <a:rPr lang="en-US" altLang="zh-CN" sz="3600" b="1" kern="1200" dirty="0" smtClean="0">
                <a:solidFill>
                  <a:srgbClr val="0184B7"/>
                </a:solidFill>
                <a:latin typeface="Arial" pitchFamily="34" charset="0"/>
                <a:ea typeface="宋体" pitchFamily="2" charset="-122"/>
              </a:rPr>
              <a:t>H.264</a:t>
            </a:r>
            <a:r>
              <a:rPr lang="zh-CN" altLang="en-US" sz="3600" b="1" kern="1200" dirty="0" smtClean="0">
                <a:solidFill>
                  <a:srgbClr val="0184B7"/>
                </a:solidFill>
                <a:latin typeface="Arial" pitchFamily="34" charset="0"/>
                <a:ea typeface="宋体" pitchFamily="2" charset="-122"/>
              </a:rPr>
              <a:t>不足</a:t>
            </a:r>
            <a:endParaRPr lang="en-US" altLang="zh-CN" sz="3600" b="1" kern="1200" dirty="0">
              <a:solidFill>
                <a:srgbClr val="0184B7"/>
              </a:solidFill>
              <a:latin typeface="Arial" pitchFamily="34" charset="0"/>
              <a:ea typeface="宋体" pitchFamily="2" charset="-122"/>
            </a:endParaRPr>
          </a:p>
        </p:txBody>
      </p:sp>
    </p:spTree>
    <p:extLst>
      <p:ext uri="{BB962C8B-B14F-4D97-AF65-F5344CB8AC3E}">
        <p14:creationId xmlns:p14="http://schemas.microsoft.com/office/powerpoint/2010/main" val="26033887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endParaRPr lang="zh-CN" altLang="en-US" sz="3200">
              <a:latin typeface="隶书" pitchFamily="49" charset="-122"/>
            </a:endParaRPr>
          </a:p>
        </p:txBody>
      </p:sp>
      <p:sp>
        <p:nvSpPr>
          <p:cNvPr id="8196" name="Rectangle 4"/>
          <p:cNvSpPr>
            <a:spLocks noChangeArrowheads="1"/>
          </p:cNvSpPr>
          <p:nvPr/>
        </p:nvSpPr>
        <p:spPr bwMode="auto">
          <a:xfrm>
            <a:off x="0" y="23336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11" name="Rectangle 2"/>
          <p:cNvSpPr>
            <a:spLocks noGrp="1" noChangeArrowheads="1"/>
          </p:cNvSpPr>
          <p:nvPr>
            <p:ph type="title"/>
          </p:nvPr>
        </p:nvSpPr>
        <p:spPr>
          <a:xfrm>
            <a:off x="457200" y="274638"/>
            <a:ext cx="8229600" cy="1143000"/>
          </a:xfrm>
        </p:spPr>
        <p:txBody>
          <a:bodyPr/>
          <a:lstStyle/>
          <a:p>
            <a:pPr algn="l"/>
            <a:r>
              <a:rPr lang="en-US" altLang="zh-CN" sz="3600" b="1" kern="1200" dirty="0" smtClean="0">
                <a:solidFill>
                  <a:srgbClr val="0184B7"/>
                </a:solidFill>
                <a:latin typeface="Arial" pitchFamily="34" charset="0"/>
                <a:ea typeface="宋体" pitchFamily="2" charset="-122"/>
              </a:rPr>
              <a:t>H.264</a:t>
            </a:r>
            <a:r>
              <a:rPr lang="zh-CN" altLang="en-US" sz="3600" b="1" kern="1200" dirty="0" smtClean="0">
                <a:solidFill>
                  <a:srgbClr val="0184B7"/>
                </a:solidFill>
                <a:latin typeface="Arial" pitchFamily="34" charset="0"/>
                <a:ea typeface="宋体" pitchFamily="2" charset="-122"/>
              </a:rPr>
              <a:t>不足</a:t>
            </a:r>
            <a:endParaRPr lang="en-US" altLang="zh-CN" sz="3600" b="1" kern="1200" dirty="0">
              <a:solidFill>
                <a:srgbClr val="0184B7"/>
              </a:solidFill>
              <a:latin typeface="Arial" pitchFamily="34" charset="0"/>
              <a:ea typeface="宋体" pitchFamily="2" charset="-122"/>
            </a:endParaRPr>
          </a:p>
        </p:txBody>
      </p:sp>
      <p:sp>
        <p:nvSpPr>
          <p:cNvPr id="2" name="矩形 1"/>
          <p:cNvSpPr/>
          <p:nvPr/>
        </p:nvSpPr>
        <p:spPr>
          <a:xfrm>
            <a:off x="323528" y="1772816"/>
            <a:ext cx="9169611" cy="3416320"/>
          </a:xfrm>
          <a:prstGeom prst="rect">
            <a:avLst/>
          </a:prstGeom>
        </p:spPr>
        <p:txBody>
          <a:bodyPr wrap="square">
            <a:spAutoFit/>
          </a:bodyPr>
          <a:lstStyle/>
          <a:p>
            <a:r>
              <a:rPr lang="en-US" altLang="zh-CN" dirty="0"/>
              <a:t> </a:t>
            </a:r>
            <a:r>
              <a:rPr lang="en-US" altLang="zh-CN" dirty="0" smtClean="0"/>
              <a:t>    </a:t>
            </a:r>
            <a:r>
              <a:rPr lang="zh-CN" altLang="en-US" dirty="0" smtClean="0">
                <a:latin typeface="微软雅黑" panose="020B0503020204020204" pitchFamily="34" charset="-122"/>
                <a:ea typeface="微软雅黑" panose="020B0503020204020204" pitchFamily="34" charset="-122"/>
              </a:rPr>
              <a:t>宏</a:t>
            </a:r>
            <a:r>
              <a:rPr lang="zh-CN" altLang="en-US" dirty="0">
                <a:latin typeface="微软雅黑" panose="020B0503020204020204" pitchFamily="34" charset="-122"/>
                <a:ea typeface="微软雅黑" panose="020B0503020204020204" pitchFamily="34" charset="-122"/>
              </a:rPr>
              <a:t>块内容复杂度的降低</a:t>
            </a:r>
            <a:r>
              <a:rPr lang="zh-CN" altLang="en-US" dirty="0" smtClean="0">
                <a:latin typeface="微软雅黑" panose="020B0503020204020204" pitchFamily="34" charset="-122"/>
                <a:ea typeface="微软雅黑" panose="020B0503020204020204" pitchFamily="34" charset="-122"/>
              </a:rPr>
              <a:t>化</a:t>
            </a:r>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r>
              <a:rPr lang="zh-CN" altLang="en-US" b="0" dirty="0">
                <a:latin typeface="微软雅黑" panose="020B0503020204020204" pitchFamily="34" charset="-122"/>
                <a:ea typeface="微软雅黑" panose="020B0503020204020204" pitchFamily="34" charset="-122"/>
              </a:rPr>
              <a:t>以前的标清数字视频，需要在一个有限的分辨率画面中包含尽可能多的画面内容</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因此</a:t>
            </a:r>
            <a:r>
              <a:rPr lang="zh-CN" altLang="en-US" b="0" dirty="0">
                <a:latin typeface="微软雅黑" panose="020B0503020204020204" pitchFamily="34" charset="-122"/>
                <a:ea typeface="微软雅黑" panose="020B0503020204020204" pitchFamily="34" charset="-122"/>
              </a:rPr>
              <a:t>平均分配到一个宏块中的画面内容就会比较</a:t>
            </a:r>
            <a:r>
              <a:rPr lang="zh-CN" altLang="en-US" b="0" dirty="0" smtClean="0">
                <a:latin typeface="微软雅黑" panose="020B0503020204020204" pitchFamily="34" charset="-122"/>
                <a:ea typeface="微软雅黑" panose="020B0503020204020204" pitchFamily="34" charset="-122"/>
              </a:rPr>
              <a:t>复杂；</a:t>
            </a: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而</a:t>
            </a:r>
            <a:r>
              <a:rPr lang="zh-CN" altLang="en-US" b="0" dirty="0">
                <a:latin typeface="微软雅黑" panose="020B0503020204020204" pitchFamily="34" charset="-122"/>
                <a:ea typeface="微软雅黑" panose="020B0503020204020204" pitchFamily="34" charset="-122"/>
              </a:rPr>
              <a:t>进入高清数字视频之后，</a:t>
            </a:r>
            <a:r>
              <a:rPr lang="zh-CN" altLang="en-US" b="0" dirty="0" smtClean="0">
                <a:latin typeface="微软雅黑" panose="020B0503020204020204" pitchFamily="34" charset="-122"/>
                <a:ea typeface="微软雅黑" panose="020B0503020204020204" pitchFamily="34" charset="-122"/>
              </a:rPr>
              <a:t>摄像头</a:t>
            </a:r>
            <a:r>
              <a:rPr lang="zh-CN" altLang="en-US" b="0" dirty="0">
                <a:latin typeface="微软雅黑" panose="020B0503020204020204" pitchFamily="34" charset="-122"/>
                <a:ea typeface="微软雅黑" panose="020B0503020204020204" pitchFamily="34" charset="-122"/>
              </a:rPr>
              <a:t>的摄像角度基本上没有太多的增加，但是</a:t>
            </a:r>
            <a:r>
              <a:rPr lang="zh-CN" altLang="en-US" b="0" dirty="0" smtClean="0">
                <a:latin typeface="微软雅黑" panose="020B0503020204020204" pitchFamily="34" charset="-122"/>
                <a:ea typeface="微软雅黑" panose="020B0503020204020204" pitchFamily="34" charset="-122"/>
              </a:rPr>
              <a:t>由于</a:t>
            </a: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分辨率</a:t>
            </a:r>
            <a:r>
              <a:rPr lang="zh-CN" altLang="en-US" b="0" dirty="0">
                <a:latin typeface="微软雅黑" panose="020B0503020204020204" pitchFamily="34" charset="-122"/>
                <a:ea typeface="微软雅黑" panose="020B0503020204020204" pitchFamily="34" charset="-122"/>
              </a:rPr>
              <a:t>的增加，因此平均分配到每个宏块中的</a:t>
            </a:r>
            <a:r>
              <a:rPr lang="zh-CN" altLang="en-US" b="0" dirty="0" smtClean="0">
                <a:latin typeface="微软雅黑" panose="020B0503020204020204" pitchFamily="34" charset="-122"/>
                <a:ea typeface="微软雅黑" panose="020B0503020204020204" pitchFamily="34" charset="-122"/>
              </a:rPr>
              <a:t>画面内容</a:t>
            </a:r>
            <a:r>
              <a:rPr lang="zh-CN" altLang="en-US" b="0" dirty="0">
                <a:latin typeface="微软雅黑" panose="020B0503020204020204" pitchFamily="34" charset="-122"/>
                <a:ea typeface="微软雅黑" panose="020B0503020204020204" pitchFamily="34" charset="-122"/>
              </a:rPr>
              <a:t>相对会更加</a:t>
            </a:r>
            <a:r>
              <a:rPr lang="zh-CN" altLang="en-US" b="0" dirty="0" smtClean="0">
                <a:latin typeface="微软雅黑" panose="020B0503020204020204" pitchFamily="34" charset="-122"/>
                <a:ea typeface="微软雅黑" panose="020B0503020204020204" pitchFamily="34" charset="-122"/>
              </a:rPr>
              <a:t>简单。</a:t>
            </a: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如</a:t>
            </a:r>
            <a:r>
              <a:rPr lang="zh-CN" altLang="en-US" b="0" dirty="0">
                <a:latin typeface="微软雅黑" panose="020B0503020204020204" pitchFamily="34" charset="-122"/>
                <a:ea typeface="微软雅黑" panose="020B0503020204020204" pitchFamily="34" charset="-122"/>
              </a:rPr>
              <a:t>图 </a:t>
            </a:r>
            <a:r>
              <a:rPr lang="zh-CN" altLang="en-US" b="0" dirty="0" smtClean="0">
                <a:latin typeface="微软雅黑" panose="020B0503020204020204" pitchFamily="34" charset="-122"/>
                <a:ea typeface="微软雅黑" panose="020B0503020204020204" pitchFamily="34" charset="-122"/>
              </a:rPr>
              <a:t>所</a:t>
            </a:r>
            <a:r>
              <a:rPr lang="zh-CN" altLang="en-US" b="0" dirty="0">
                <a:latin typeface="微软雅黑" panose="020B0503020204020204" pitchFamily="34" charset="-122"/>
                <a:ea typeface="微软雅黑" panose="020B0503020204020204" pitchFamily="34" charset="-122"/>
              </a:rPr>
              <a:t>示，左侧为低</a:t>
            </a:r>
            <a:r>
              <a:rPr lang="zh-CN" altLang="en-US" b="0" dirty="0" smtClean="0">
                <a:latin typeface="微软雅黑" panose="020B0503020204020204" pitchFamily="34" charset="-122"/>
                <a:ea typeface="微软雅黑" panose="020B0503020204020204" pitchFamily="34" charset="-122"/>
              </a:rPr>
              <a:t>分辨率</a:t>
            </a:r>
            <a:r>
              <a:rPr lang="zh-CN" altLang="en-US" b="0" dirty="0">
                <a:latin typeface="微软雅黑" panose="020B0503020204020204" pitchFamily="34" charset="-122"/>
                <a:ea typeface="微软雅黑" panose="020B0503020204020204" pitchFamily="34" charset="-122"/>
              </a:rPr>
              <a:t>中一个宏块包含的内容</a:t>
            </a:r>
            <a:r>
              <a:rPr lang="zh-CN" altLang="en-US" b="0" dirty="0" smtClean="0">
                <a:latin typeface="微软雅黑" panose="020B0503020204020204" pitchFamily="34" charset="-122"/>
                <a:ea typeface="微软雅黑" panose="020B0503020204020204" pitchFamily="34" charset="-122"/>
              </a:rPr>
              <a:t>，右侧</a:t>
            </a:r>
            <a:r>
              <a:rPr lang="zh-CN" altLang="en-US" b="0" dirty="0">
                <a:latin typeface="微软雅黑" panose="020B0503020204020204" pitchFamily="34" charset="-122"/>
                <a:ea typeface="微软雅黑" panose="020B0503020204020204" pitchFamily="34" charset="-122"/>
              </a:rPr>
              <a:t>为高分辨率下</a:t>
            </a:r>
            <a:r>
              <a:rPr lang="zh-CN" altLang="en-US" b="0" dirty="0" smtClean="0">
                <a:latin typeface="微软雅黑" panose="020B0503020204020204" pitchFamily="34" charset="-122"/>
                <a:ea typeface="微软雅黑" panose="020B0503020204020204" pitchFamily="34" charset="-122"/>
              </a:rPr>
              <a:t>同样的</a:t>
            </a: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内容</a:t>
            </a:r>
            <a:r>
              <a:rPr lang="zh-CN" altLang="en-US" b="0" dirty="0">
                <a:latin typeface="微软雅黑" panose="020B0503020204020204" pitchFamily="34" charset="-122"/>
                <a:ea typeface="微软雅黑" panose="020B0503020204020204" pitchFamily="34" charset="-122"/>
              </a:rPr>
              <a:t>分到多个宏块中了</a:t>
            </a:r>
            <a:r>
              <a:rPr lang="zh-CN" altLang="en-US" b="0" dirty="0" smtClean="0">
                <a:latin typeface="微软雅黑" panose="020B0503020204020204" pitchFamily="34" charset="-122"/>
                <a:ea typeface="微软雅黑" panose="020B0503020204020204" pitchFamily="34" charset="-122"/>
              </a:rPr>
              <a:t>，相对</a:t>
            </a:r>
            <a:r>
              <a:rPr lang="zh-CN" altLang="en-US" b="0" dirty="0">
                <a:latin typeface="微软雅黑" panose="020B0503020204020204" pitchFamily="34" charset="-122"/>
                <a:ea typeface="微软雅黑" panose="020B0503020204020204" pitchFamily="34" charset="-122"/>
              </a:rPr>
              <a:t>来说每个宏块的</a:t>
            </a:r>
            <a:r>
              <a:rPr lang="zh-CN" altLang="en-US" b="0" dirty="0" smtClean="0">
                <a:latin typeface="微软雅黑" panose="020B0503020204020204" pitchFamily="34" charset="-122"/>
                <a:ea typeface="微软雅黑" panose="020B0503020204020204" pitchFamily="34" charset="-122"/>
              </a:rPr>
              <a:t>内容</a:t>
            </a:r>
            <a:r>
              <a:rPr lang="zh-CN" altLang="en-US" b="0" dirty="0">
                <a:latin typeface="微软雅黑" panose="020B0503020204020204" pitchFamily="34" charset="-122"/>
                <a:ea typeface="微软雅黑" panose="020B0503020204020204" pitchFamily="34" charset="-122"/>
              </a:rPr>
              <a:t>复杂度已经大大降低</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单个</a:t>
            </a:r>
            <a:r>
              <a:rPr lang="zh-CN" altLang="en-US" b="0" dirty="0">
                <a:latin typeface="微软雅黑" panose="020B0503020204020204" pitchFamily="34" charset="-122"/>
                <a:ea typeface="微软雅黑" panose="020B0503020204020204" pitchFamily="34" charset="-122"/>
              </a:rPr>
              <a:t>宏块的编码效率是</a:t>
            </a:r>
            <a:r>
              <a:rPr lang="zh-CN" altLang="en-US" b="0" dirty="0" smtClean="0">
                <a:latin typeface="微软雅黑" panose="020B0503020204020204" pitchFamily="34" charset="-122"/>
                <a:ea typeface="微软雅黑" panose="020B0503020204020204" pitchFamily="34" charset="-122"/>
              </a:rPr>
              <a:t>可以</a:t>
            </a:r>
            <a:r>
              <a:rPr lang="zh-CN" altLang="en-US" b="0" dirty="0">
                <a:latin typeface="微软雅黑" panose="020B0503020204020204" pitchFamily="34" charset="-122"/>
                <a:ea typeface="微软雅黑" panose="020B0503020204020204" pitchFamily="34" charset="-122"/>
              </a:rPr>
              <a:t>提高</a:t>
            </a:r>
            <a:r>
              <a:rPr lang="zh-CN" altLang="en-US" b="0" dirty="0" smtClean="0">
                <a:latin typeface="微软雅黑" panose="020B0503020204020204" pitchFamily="34" charset="-122"/>
                <a:ea typeface="微软雅黑" panose="020B0503020204020204" pitchFamily="34" charset="-122"/>
              </a:rPr>
              <a:t>的。</a:t>
            </a:r>
            <a:r>
              <a:rPr lang="zh-CN" altLang="en-US" dirty="0"/>
              <a:t/>
            </a:r>
            <a:br>
              <a:rPr lang="zh-CN" altLang="en-US" dirty="0"/>
            </a:br>
            <a:r>
              <a:rPr lang="zh-CN" altLang="en-US" dirty="0"/>
              <a:t/>
            </a:r>
            <a:br>
              <a:rPr lang="zh-CN" altLang="en-US" dirty="0"/>
            </a:br>
            <a:r>
              <a:rPr lang="zh-CN" altLang="en-US" dirty="0"/>
              <a:t/>
            </a:r>
            <a:br>
              <a:rPr lang="zh-CN" altLang="en-US" dirty="0"/>
            </a:br>
            <a:endParaRPr lang="zh-CN" altLang="en-US" dirty="0"/>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760" y="4365104"/>
            <a:ext cx="6445748" cy="2232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401569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endParaRPr lang="zh-CN" altLang="en-US" sz="3200">
              <a:latin typeface="隶书" pitchFamily="49" charset="-122"/>
            </a:endParaRPr>
          </a:p>
        </p:txBody>
      </p:sp>
      <p:sp>
        <p:nvSpPr>
          <p:cNvPr id="8196" name="Rectangle 4"/>
          <p:cNvSpPr>
            <a:spLocks noChangeArrowheads="1"/>
          </p:cNvSpPr>
          <p:nvPr/>
        </p:nvSpPr>
        <p:spPr bwMode="auto">
          <a:xfrm>
            <a:off x="0" y="23336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8198" name="Rectangle 8"/>
          <p:cNvSpPr>
            <a:spLocks noChangeArrowheads="1"/>
          </p:cNvSpPr>
          <p:nvPr/>
        </p:nvSpPr>
        <p:spPr bwMode="auto">
          <a:xfrm>
            <a:off x="34945" y="1955352"/>
            <a:ext cx="4382101"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r>
              <a:rPr lang="zh-CN" altLang="en-US" dirty="0" smtClean="0">
                <a:latin typeface="微软雅黑" panose="020B0503020204020204" pitchFamily="34" charset="-122"/>
                <a:ea typeface="微软雅黑" panose="020B0503020204020204" pitchFamily="34" charset="-122"/>
              </a:rPr>
              <a:t>运动</a:t>
            </a:r>
            <a:r>
              <a:rPr lang="zh-CN" altLang="en-US" dirty="0">
                <a:latin typeface="微软雅黑" panose="020B0503020204020204" pitchFamily="34" charset="-122"/>
                <a:ea typeface="微软雅黑" panose="020B0503020204020204" pitchFamily="34" charset="-122"/>
              </a:rPr>
              <a:t>矢量数值的大幅度</a:t>
            </a:r>
            <a:r>
              <a:rPr lang="zh-CN" altLang="en-US" dirty="0" smtClean="0">
                <a:latin typeface="微软雅黑" panose="020B0503020204020204" pitchFamily="34" charset="-122"/>
                <a:ea typeface="微软雅黑" panose="020B0503020204020204" pitchFamily="34" charset="-122"/>
              </a:rPr>
              <a:t>增加</a:t>
            </a:r>
            <a:endParaRPr lang="en-US" altLang="zh-CN" dirty="0" smtClean="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b="0" dirty="0">
                <a:latin typeface="微软雅黑" panose="020B0503020204020204" pitchFamily="34" charset="-122"/>
                <a:ea typeface="微软雅黑" panose="020B0503020204020204" pitchFamily="34" charset="-122"/>
              </a:rPr>
              <a:t>相对于一个</a:t>
            </a:r>
            <a:r>
              <a:rPr lang="en-US" altLang="zh-CN" b="0" dirty="0">
                <a:latin typeface="微软雅黑" panose="020B0503020204020204" pitchFamily="34" charset="-122"/>
                <a:ea typeface="微软雅黑" panose="020B0503020204020204" pitchFamily="34" charset="-122"/>
              </a:rPr>
              <a:t>PAL</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720×576</a:t>
            </a:r>
            <a:r>
              <a:rPr lang="zh-CN" altLang="en-US" b="0" dirty="0">
                <a:latin typeface="微软雅黑" panose="020B0503020204020204" pitchFamily="34" charset="-122"/>
                <a:ea typeface="微软雅黑" panose="020B0503020204020204" pitchFamily="34" charset="-122"/>
              </a:rPr>
              <a:t>）的标清数字视频，如果物体在</a:t>
            </a:r>
            <a:r>
              <a:rPr lang="zh-CN" altLang="en-US" b="0" dirty="0" smtClean="0">
                <a:latin typeface="微软雅黑" panose="020B0503020204020204" pitchFamily="34" charset="-122"/>
                <a:ea typeface="微软雅黑" panose="020B0503020204020204" pitchFamily="34" charset="-122"/>
              </a:rPr>
              <a:t>两帧</a:t>
            </a:r>
            <a:r>
              <a:rPr lang="zh-CN" altLang="en-US" b="0" dirty="0">
                <a:latin typeface="微软雅黑" panose="020B0503020204020204" pitchFamily="34" charset="-122"/>
                <a:ea typeface="微软雅黑" panose="020B0503020204020204" pitchFamily="34" charset="-122"/>
              </a:rPr>
              <a:t>时间内从画面左侧高速运动到画面右侧，其</a:t>
            </a:r>
            <a:r>
              <a:rPr lang="zh-CN" altLang="en-US" b="0" dirty="0" smtClean="0">
                <a:latin typeface="微软雅黑" panose="020B0503020204020204" pitchFamily="34" charset="-122"/>
                <a:ea typeface="微软雅黑" panose="020B0503020204020204" pitchFamily="34" charset="-122"/>
              </a:rPr>
              <a:t>运动矢量</a:t>
            </a:r>
            <a:r>
              <a:rPr lang="zh-CN" altLang="en-US" b="0" dirty="0">
                <a:latin typeface="微软雅黑" panose="020B0503020204020204" pitchFamily="34" charset="-122"/>
                <a:ea typeface="微软雅黑" panose="020B0503020204020204" pitchFamily="34" charset="-122"/>
              </a:rPr>
              <a:t>就是 </a:t>
            </a:r>
            <a:r>
              <a:rPr lang="en-US" altLang="zh-CN" b="0" dirty="0">
                <a:latin typeface="微软雅黑" panose="020B0503020204020204" pitchFamily="34" charset="-122"/>
                <a:ea typeface="微软雅黑" panose="020B0503020204020204" pitchFamily="34" charset="-122"/>
              </a:rPr>
              <a:t>720</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但是</a:t>
            </a:r>
            <a:r>
              <a:rPr lang="zh-CN" altLang="en-US" b="0" dirty="0">
                <a:latin typeface="微软雅黑" panose="020B0503020204020204" pitchFamily="34" charset="-122"/>
                <a:ea typeface="微软雅黑" panose="020B0503020204020204" pitchFamily="34" charset="-122"/>
              </a:rPr>
              <a:t>对于 </a:t>
            </a:r>
            <a:r>
              <a:rPr lang="en-US" altLang="zh-CN" b="0" dirty="0">
                <a:latin typeface="微软雅黑" panose="020B0503020204020204" pitchFamily="34" charset="-122"/>
                <a:ea typeface="微软雅黑" panose="020B0503020204020204" pitchFamily="34" charset="-122"/>
              </a:rPr>
              <a:t>1080P</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1920×1080</a:t>
            </a:r>
            <a:r>
              <a:rPr lang="zh-CN" altLang="en-US" b="0" dirty="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的高清</a:t>
            </a:r>
            <a:r>
              <a:rPr lang="zh-CN" altLang="en-US" b="0" dirty="0">
                <a:latin typeface="微软雅黑" panose="020B0503020204020204" pitchFamily="34" charset="-122"/>
                <a:ea typeface="微软雅黑" panose="020B0503020204020204" pitchFamily="34" charset="-122"/>
              </a:rPr>
              <a:t>数字视频，如果物体在两帧时间内从画面</a:t>
            </a:r>
            <a:r>
              <a:rPr lang="zh-CN" altLang="en-US" b="0" dirty="0" smtClean="0">
                <a:latin typeface="微软雅黑" panose="020B0503020204020204" pitchFamily="34" charset="-122"/>
                <a:ea typeface="微软雅黑" panose="020B0503020204020204" pitchFamily="34" charset="-122"/>
              </a:rPr>
              <a:t>左侧高速</a:t>
            </a:r>
            <a:r>
              <a:rPr lang="zh-CN" altLang="en-US" b="0" dirty="0">
                <a:latin typeface="微软雅黑" panose="020B0503020204020204" pitchFamily="34" charset="-122"/>
                <a:ea typeface="微软雅黑" panose="020B0503020204020204" pitchFamily="34" charset="-122"/>
              </a:rPr>
              <a:t>运动到画面右侧，其运动矢量就是 </a:t>
            </a:r>
            <a:r>
              <a:rPr lang="en-US" altLang="zh-CN" b="0" dirty="0">
                <a:latin typeface="微软雅黑" panose="020B0503020204020204" pitchFamily="34" charset="-122"/>
                <a:ea typeface="微软雅黑" panose="020B0503020204020204" pitchFamily="34" charset="-122"/>
              </a:rPr>
              <a:t>1920 </a:t>
            </a:r>
            <a:r>
              <a:rPr lang="zh-CN" altLang="en-US" b="0" dirty="0">
                <a:latin typeface="微软雅黑" panose="020B0503020204020204" pitchFamily="34" charset="-122"/>
                <a:ea typeface="微软雅黑" panose="020B0503020204020204" pitchFamily="34" charset="-122"/>
              </a:rPr>
              <a:t>了</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如图</a:t>
            </a:r>
            <a:r>
              <a:rPr lang="en-US" altLang="zh-CN" b="0" dirty="0" smtClean="0">
                <a:latin typeface="微软雅黑" panose="020B0503020204020204" pitchFamily="34" charset="-122"/>
                <a:ea typeface="微软雅黑" panose="020B0503020204020204" pitchFamily="34" charset="-122"/>
              </a:rPr>
              <a:t> </a:t>
            </a:r>
            <a:r>
              <a:rPr lang="zh-CN" altLang="en-US" b="0" dirty="0">
                <a:latin typeface="微软雅黑" panose="020B0503020204020204" pitchFamily="34" charset="-122"/>
                <a:ea typeface="微软雅黑" panose="020B0503020204020204" pitchFamily="34" charset="-122"/>
              </a:rPr>
              <a:t>所示，左侧画面为一个水平分辨率为 </a:t>
            </a:r>
            <a:r>
              <a:rPr lang="en-US" altLang="zh-CN" b="0" dirty="0">
                <a:latin typeface="微软雅黑" panose="020B0503020204020204" pitchFamily="34" charset="-122"/>
                <a:ea typeface="微软雅黑" panose="020B0503020204020204" pitchFamily="34" charset="-122"/>
              </a:rPr>
              <a:t>704 </a:t>
            </a:r>
            <a:r>
              <a:rPr lang="zh-CN" altLang="en-US" b="0" dirty="0">
                <a:latin typeface="微软雅黑" panose="020B0503020204020204" pitchFamily="34" charset="-122"/>
                <a:ea typeface="微软雅黑" panose="020B0503020204020204" pitchFamily="34" charset="-122"/>
              </a:rPr>
              <a:t>的</a:t>
            </a:r>
            <a:r>
              <a:rPr lang="zh-CN" altLang="en-US" b="0" dirty="0" smtClean="0">
                <a:latin typeface="微软雅黑" panose="020B0503020204020204" pitchFamily="34" charset="-122"/>
                <a:ea typeface="微软雅黑" panose="020B0503020204020204" pitchFamily="34" charset="-122"/>
              </a:rPr>
              <a:t>数字</a:t>
            </a:r>
            <a:r>
              <a:rPr lang="zh-CN" altLang="en-US" b="0" dirty="0">
                <a:latin typeface="微软雅黑" panose="020B0503020204020204" pitchFamily="34" charset="-122"/>
                <a:ea typeface="微软雅黑" panose="020B0503020204020204" pitchFamily="34" charset="-122"/>
              </a:rPr>
              <a:t>视频画面，右侧画面为一个水平分辨率为 </a:t>
            </a:r>
            <a:r>
              <a:rPr lang="en-US" altLang="zh-CN" b="0" dirty="0">
                <a:latin typeface="微软雅黑" panose="020B0503020204020204" pitchFamily="34" charset="-122"/>
                <a:ea typeface="微软雅黑" panose="020B0503020204020204" pitchFamily="34" charset="-122"/>
              </a:rPr>
              <a:t>1280 </a:t>
            </a:r>
            <a:r>
              <a:rPr lang="zh-CN" altLang="en-US" b="0" dirty="0" smtClean="0">
                <a:latin typeface="微软雅黑" panose="020B0503020204020204" pitchFamily="34" charset="-122"/>
                <a:ea typeface="微软雅黑" panose="020B0503020204020204" pitchFamily="34" charset="-122"/>
              </a:rPr>
              <a:t>的画面。</a:t>
            </a:r>
            <a:endParaRPr lang="zh-CN" altLang="en-US" dirty="0"/>
          </a:p>
        </p:txBody>
      </p:sp>
      <p:sp>
        <p:nvSpPr>
          <p:cNvPr id="11" name="Rectangle 2"/>
          <p:cNvSpPr>
            <a:spLocks noGrp="1" noChangeArrowheads="1"/>
          </p:cNvSpPr>
          <p:nvPr>
            <p:ph type="title"/>
          </p:nvPr>
        </p:nvSpPr>
        <p:spPr>
          <a:xfrm>
            <a:off x="457200" y="274638"/>
            <a:ext cx="8229600" cy="1143000"/>
          </a:xfrm>
        </p:spPr>
        <p:txBody>
          <a:bodyPr/>
          <a:lstStyle/>
          <a:p>
            <a:pPr algn="l"/>
            <a:r>
              <a:rPr lang="en-US" altLang="zh-CN" sz="3600" b="1" kern="1200" dirty="0" smtClean="0">
                <a:solidFill>
                  <a:srgbClr val="0184B7"/>
                </a:solidFill>
                <a:latin typeface="Arial" pitchFamily="34" charset="0"/>
                <a:ea typeface="宋体" pitchFamily="2" charset="-122"/>
              </a:rPr>
              <a:t>H.264</a:t>
            </a:r>
            <a:r>
              <a:rPr lang="zh-CN" altLang="en-US" sz="3600" b="1" kern="1200" dirty="0" smtClean="0">
                <a:solidFill>
                  <a:srgbClr val="0184B7"/>
                </a:solidFill>
                <a:latin typeface="Arial" pitchFamily="34" charset="0"/>
                <a:ea typeface="宋体" pitchFamily="2" charset="-122"/>
              </a:rPr>
              <a:t>不足</a:t>
            </a:r>
            <a:endParaRPr lang="en-US" altLang="zh-CN" sz="3600" b="1" kern="1200" dirty="0">
              <a:solidFill>
                <a:srgbClr val="0184B7"/>
              </a:solidFill>
              <a:latin typeface="Arial" pitchFamily="34" charset="0"/>
              <a:ea typeface="宋体" pitchFamily="2" charset="-122"/>
            </a:endParaRPr>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97571" y="1262856"/>
            <a:ext cx="4718050" cy="481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9277421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endParaRPr lang="zh-CN" altLang="en-US" sz="3200">
              <a:latin typeface="隶书" pitchFamily="49" charset="-122"/>
            </a:endParaRPr>
          </a:p>
        </p:txBody>
      </p:sp>
      <p:sp>
        <p:nvSpPr>
          <p:cNvPr id="11" name="Rectangle 2"/>
          <p:cNvSpPr>
            <a:spLocks noGrp="1" noChangeArrowheads="1"/>
          </p:cNvSpPr>
          <p:nvPr>
            <p:ph type="title"/>
          </p:nvPr>
        </p:nvSpPr>
        <p:spPr>
          <a:xfrm>
            <a:off x="457200" y="274638"/>
            <a:ext cx="8229600" cy="1143000"/>
          </a:xfrm>
        </p:spPr>
        <p:txBody>
          <a:bodyPr/>
          <a:lstStyle/>
          <a:p>
            <a:pPr algn="l"/>
            <a:r>
              <a:rPr lang="en-US" altLang="zh-CN" sz="3600" b="1" kern="1200" dirty="0" smtClean="0">
                <a:solidFill>
                  <a:srgbClr val="0184B7"/>
                </a:solidFill>
                <a:latin typeface="Arial" pitchFamily="34" charset="0"/>
                <a:ea typeface="宋体" pitchFamily="2" charset="-122"/>
              </a:rPr>
              <a:t>H.264</a:t>
            </a:r>
            <a:r>
              <a:rPr lang="zh-CN" altLang="en-US" sz="3600" b="1" kern="1200" dirty="0" smtClean="0">
                <a:solidFill>
                  <a:srgbClr val="0184B7"/>
                </a:solidFill>
                <a:latin typeface="Arial" pitchFamily="34" charset="0"/>
                <a:ea typeface="宋体" pitchFamily="2" charset="-122"/>
              </a:rPr>
              <a:t>不足</a:t>
            </a:r>
            <a:endParaRPr lang="en-US" altLang="zh-CN" sz="3600" b="1" kern="1200" dirty="0">
              <a:solidFill>
                <a:srgbClr val="0184B7"/>
              </a:solidFill>
              <a:latin typeface="Arial" pitchFamily="34" charset="0"/>
              <a:ea typeface="宋体" pitchFamily="2" charset="-122"/>
            </a:endParaRPr>
          </a:p>
        </p:txBody>
      </p:sp>
      <p:sp>
        <p:nvSpPr>
          <p:cNvPr id="2" name="矩形 1"/>
          <p:cNvSpPr/>
          <p:nvPr/>
        </p:nvSpPr>
        <p:spPr>
          <a:xfrm>
            <a:off x="179512" y="1556792"/>
            <a:ext cx="8856984" cy="4247317"/>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H.264 </a:t>
            </a:r>
            <a:r>
              <a:rPr lang="zh-CN" altLang="en-US" dirty="0">
                <a:latin typeface="微软雅黑" panose="020B0503020204020204" pitchFamily="34" charset="-122"/>
                <a:ea typeface="微软雅黑" panose="020B0503020204020204" pitchFamily="34" charset="-122"/>
              </a:rPr>
              <a:t>是以 </a:t>
            </a:r>
            <a:r>
              <a:rPr lang="en-US" altLang="zh-CN" dirty="0">
                <a:latin typeface="微软雅黑" panose="020B0503020204020204" pitchFamily="34" charset="-122"/>
                <a:ea typeface="微软雅黑" panose="020B0503020204020204" pitchFamily="34" charset="-122"/>
              </a:rPr>
              <a:t>16×16 </a:t>
            </a:r>
            <a:r>
              <a:rPr lang="zh-CN" altLang="en-US" dirty="0">
                <a:latin typeface="微软雅黑" panose="020B0503020204020204" pitchFamily="34" charset="-122"/>
                <a:ea typeface="微软雅黑" panose="020B0503020204020204" pitchFamily="34" charset="-122"/>
              </a:rPr>
              <a:t>的宏块</a:t>
            </a:r>
            <a:r>
              <a:rPr lang="zh-CN" altLang="en-US" dirty="0" smtClean="0">
                <a:latin typeface="微软雅黑" panose="020B0503020204020204" pitchFamily="34" charset="-122"/>
                <a:ea typeface="微软雅黑" panose="020B0503020204020204" pitchFamily="34" charset="-122"/>
              </a:rPr>
              <a:t>单位</a:t>
            </a:r>
            <a:r>
              <a:rPr lang="zh-CN" altLang="en-US" dirty="0">
                <a:latin typeface="微软雅黑" panose="020B0503020204020204" pitchFamily="34" charset="-122"/>
                <a:ea typeface="微软雅黑" panose="020B0503020204020204" pitchFamily="34" charset="-122"/>
              </a:rPr>
              <a:t>进行编码的，所以</a:t>
            </a:r>
            <a:r>
              <a:rPr lang="zh-CN" altLang="en-US" dirty="0" smtClean="0">
                <a:latin typeface="微软雅黑" panose="020B0503020204020204" pitchFamily="34" charset="-122"/>
                <a:ea typeface="微软雅黑" panose="020B0503020204020204" pitchFamily="34" charset="-122"/>
              </a:rPr>
              <a:t>对于超高</a:t>
            </a:r>
            <a:r>
              <a:rPr lang="zh-CN" altLang="en-US" dirty="0">
                <a:latin typeface="微软雅黑" panose="020B0503020204020204" pitchFamily="34" charset="-122"/>
                <a:ea typeface="微软雅黑" panose="020B0503020204020204" pitchFamily="34" charset="-122"/>
              </a:rPr>
              <a:t>清数字视频图像具有</a:t>
            </a:r>
            <a:r>
              <a:rPr lang="zh-CN" altLang="en-US" dirty="0" smtClean="0">
                <a:latin typeface="微软雅黑" panose="020B0503020204020204" pitchFamily="34" charset="-122"/>
                <a:ea typeface="微软雅黑" panose="020B0503020204020204" pitchFamily="34" charset="-122"/>
              </a:rPr>
              <a:t>如下不足</a:t>
            </a:r>
            <a:endParaRPr lang="en-US" altLang="zh-CN" dirty="0" smtClean="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
            </a:r>
            <a:br>
              <a:rPr lang="zh-CN" altLang="en-US" dirty="0">
                <a:latin typeface="微软雅黑" panose="020B0503020204020204" pitchFamily="34" charset="-122"/>
                <a:ea typeface="微软雅黑" panose="020B0503020204020204" pitchFamily="34" charset="-122"/>
              </a:rPr>
            </a:br>
            <a:r>
              <a:rPr lang="zh-CN" altLang="en-US" b="0" dirty="0">
                <a:latin typeface="微软雅黑" panose="020B0503020204020204" pitchFamily="34" charset="-122"/>
                <a:ea typeface="微软雅黑" panose="020B0503020204020204" pitchFamily="34" charset="-122"/>
              </a:rPr>
              <a:t>①宏块个数的爆发式增长，会导致每个编码宏块的预测模式、运动矢量、参考帧索引和量化级等宏块级的参数信息在海量的高清数字视频宏块个数</a:t>
            </a:r>
            <a:br>
              <a:rPr lang="zh-CN" altLang="en-US" b="0" dirty="0">
                <a:latin typeface="微软雅黑" panose="020B0503020204020204" pitchFamily="34" charset="-122"/>
                <a:ea typeface="微软雅黑" panose="020B0503020204020204" pitchFamily="34" charset="-122"/>
              </a:rPr>
            </a:br>
            <a:r>
              <a:rPr lang="zh-CN" altLang="en-US" b="0" dirty="0">
                <a:latin typeface="微软雅黑" panose="020B0503020204020204" pitchFamily="34" charset="-122"/>
                <a:ea typeface="微软雅黑" panose="020B0503020204020204" pitchFamily="34" charset="-122"/>
              </a:rPr>
              <a:t>中，占用太多的码流资源，在有限的带宽资源中，分配给真正描述图像内容的残差系数信息的可用带宽明显减少了。</a:t>
            </a:r>
            <a:br>
              <a:rPr lang="zh-CN" altLang="en-US" b="0" dirty="0">
                <a:latin typeface="微软雅黑" panose="020B0503020204020204" pitchFamily="34" charset="-122"/>
                <a:ea typeface="微软雅黑" panose="020B0503020204020204" pitchFamily="34" charset="-122"/>
              </a:rPr>
            </a:b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②</a:t>
            </a:r>
            <a:r>
              <a:rPr lang="zh-CN" altLang="en-US" b="0" dirty="0">
                <a:latin typeface="微软雅黑" panose="020B0503020204020204" pitchFamily="34" charset="-122"/>
                <a:ea typeface="微软雅黑" panose="020B0503020204020204" pitchFamily="34" charset="-122"/>
              </a:rPr>
              <a:t>单个宏块内容复杂度的降低化，导致一个</a:t>
            </a:r>
            <a:r>
              <a:rPr lang="en-US" altLang="zh-CN" b="0" dirty="0">
                <a:latin typeface="微软雅黑" panose="020B0503020204020204" pitchFamily="34" charset="-122"/>
                <a:ea typeface="微软雅黑" panose="020B0503020204020204" pitchFamily="34" charset="-122"/>
              </a:rPr>
              <a:t>4×4 </a:t>
            </a:r>
            <a:r>
              <a:rPr lang="zh-CN" altLang="en-US" b="0" dirty="0">
                <a:latin typeface="微软雅黑" panose="020B0503020204020204" pitchFamily="34" charset="-122"/>
                <a:ea typeface="微软雅黑" panose="020B0503020204020204" pitchFamily="34" charset="-122"/>
              </a:rPr>
              <a:t>或 </a:t>
            </a:r>
            <a:r>
              <a:rPr lang="en-US" altLang="zh-CN" b="0" dirty="0">
                <a:latin typeface="微软雅黑" panose="020B0503020204020204" pitchFamily="34" charset="-122"/>
                <a:ea typeface="微软雅黑" panose="020B0503020204020204" pitchFamily="34" charset="-122"/>
              </a:rPr>
              <a:t>8×8 </a:t>
            </a:r>
            <a:r>
              <a:rPr lang="zh-CN" altLang="en-US" b="0" dirty="0">
                <a:latin typeface="微软雅黑" panose="020B0503020204020204" pitchFamily="34" charset="-122"/>
                <a:ea typeface="微软雅黑" panose="020B0503020204020204" pitchFamily="34" charset="-122"/>
              </a:rPr>
              <a:t>块内的变换系数也倾向于低频化，相邻的 </a:t>
            </a:r>
            <a:r>
              <a:rPr lang="en-US" altLang="zh-CN" b="0" dirty="0">
                <a:latin typeface="微软雅黑" panose="020B0503020204020204" pitchFamily="34" charset="-122"/>
                <a:ea typeface="微软雅黑" panose="020B0503020204020204" pitchFamily="34" charset="-122"/>
              </a:rPr>
              <a:t>4×4 </a:t>
            </a:r>
            <a:r>
              <a:rPr lang="zh-CN" altLang="en-US" b="0" dirty="0">
                <a:latin typeface="微软雅黑" panose="020B0503020204020204" pitchFamily="34" charset="-122"/>
                <a:ea typeface="微软雅黑" panose="020B0503020204020204" pitchFamily="34" charset="-122"/>
              </a:rPr>
              <a:t>或 </a:t>
            </a:r>
            <a:r>
              <a:rPr lang="en-US" altLang="zh-CN" b="0" dirty="0">
                <a:latin typeface="微软雅黑" panose="020B0503020204020204" pitchFamily="34" charset="-122"/>
                <a:ea typeface="微软雅黑" panose="020B0503020204020204" pitchFamily="34" charset="-122"/>
              </a:rPr>
              <a:t>8×8 </a:t>
            </a:r>
            <a:r>
              <a:rPr lang="zh-CN" altLang="en-US" b="0" dirty="0">
                <a:latin typeface="微软雅黑" panose="020B0503020204020204" pitchFamily="34" charset="-122"/>
                <a:ea typeface="微软雅黑" panose="020B0503020204020204" pitchFamily="34" charset="-122"/>
              </a:rPr>
              <a:t>块变换后的低频系数相似程度也大大提高，也就是说，以 </a:t>
            </a:r>
            <a:r>
              <a:rPr lang="en-US" altLang="zh-CN" b="0" dirty="0">
                <a:latin typeface="微软雅黑" panose="020B0503020204020204" pitchFamily="34" charset="-122"/>
                <a:ea typeface="微软雅黑" panose="020B0503020204020204" pitchFamily="34" charset="-122"/>
              </a:rPr>
              <a:t>4×4 </a:t>
            </a:r>
            <a:r>
              <a:rPr lang="zh-CN" altLang="en-US" b="0" dirty="0">
                <a:latin typeface="微软雅黑" panose="020B0503020204020204" pitchFamily="34" charset="-122"/>
                <a:ea typeface="微软雅黑" panose="020B0503020204020204" pitchFamily="34" charset="-122"/>
              </a:rPr>
              <a:t>或 </a:t>
            </a:r>
            <a:r>
              <a:rPr lang="en-US" altLang="zh-CN" b="0" dirty="0">
                <a:latin typeface="微软雅黑" panose="020B0503020204020204" pitchFamily="34" charset="-122"/>
                <a:ea typeface="微软雅黑" panose="020B0503020204020204" pitchFamily="34" charset="-122"/>
              </a:rPr>
              <a:t>8×8 </a:t>
            </a:r>
            <a:r>
              <a:rPr lang="zh-CN" altLang="en-US" b="0" dirty="0">
                <a:latin typeface="微软雅黑" panose="020B0503020204020204" pitchFamily="34" charset="-122"/>
                <a:ea typeface="微软雅黑" panose="020B0503020204020204" pitchFamily="34" charset="-122"/>
              </a:rPr>
              <a:t>为单位的变换并不能提高低频系数的压缩效率，由于变换块的颗粒度太小，会导致高清数字视频编码时，在相邻的变换块之间出现大量的数值比较接近的低频系数。</a:t>
            </a:r>
            <a:br>
              <a:rPr lang="zh-CN" altLang="en-US" b="0" dirty="0">
                <a:latin typeface="微软雅黑" panose="020B0503020204020204" pitchFamily="34" charset="-122"/>
                <a:ea typeface="微软雅黑" panose="020B0503020204020204" pitchFamily="34" charset="-122"/>
              </a:rPr>
            </a:br>
            <a:r>
              <a:rPr lang="zh-CN" altLang="en-US" dirty="0"/>
              <a:t/>
            </a:r>
            <a:br>
              <a:rPr lang="zh-CN" altLang="en-US" dirty="0"/>
            </a:br>
            <a:endParaRPr lang="zh-CN" altLang="en-US" dirty="0"/>
          </a:p>
        </p:txBody>
      </p:sp>
    </p:spTree>
    <p:extLst>
      <p:ext uri="{BB962C8B-B14F-4D97-AF65-F5344CB8AC3E}">
        <p14:creationId xmlns:p14="http://schemas.microsoft.com/office/powerpoint/2010/main" val="1936877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7171" name="矩形 2"/>
          <p:cNvSpPr>
            <a:spLocks noChangeArrowheads="1"/>
          </p:cNvSpPr>
          <p:nvPr/>
        </p:nvSpPr>
        <p:spPr bwMode="auto">
          <a:xfrm>
            <a:off x="675008" y="1870897"/>
            <a:ext cx="8145464" cy="4113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lnSpc>
                <a:spcPct val="150000"/>
              </a:lnSpc>
              <a:spcAft>
                <a:spcPts val="1200"/>
              </a:spcAft>
              <a:buClr>
                <a:srgbClr val="0070C0"/>
              </a:buClr>
              <a:buFont typeface="Wingdings" panose="05000000000000000000" pitchFamily="2" charset="2"/>
              <a:buChar char="l"/>
            </a:pPr>
            <a:r>
              <a:rPr lang="en-US" altLang="zh-CN" sz="2000" dirty="0">
                <a:solidFill>
                  <a:srgbClr val="000000"/>
                </a:solidFill>
                <a:latin typeface="微软雅黑" pitchFamily="34" charset="-122"/>
                <a:ea typeface="微软雅黑" pitchFamily="34" charset="-122"/>
              </a:rPr>
              <a:t>UHD </a:t>
            </a:r>
            <a:r>
              <a:rPr lang="zh-CN" altLang="en-US" sz="2000" dirty="0">
                <a:solidFill>
                  <a:srgbClr val="000000"/>
                </a:solidFill>
                <a:latin typeface="微软雅黑" pitchFamily="34" charset="-122"/>
                <a:ea typeface="微软雅黑" pitchFamily="34" charset="-122"/>
              </a:rPr>
              <a:t>超高清电视具备了两个优点 </a:t>
            </a:r>
            <a:r>
              <a:rPr lang="en-US" altLang="zh-CN" sz="2000" dirty="0">
                <a:solidFill>
                  <a:srgbClr val="000000"/>
                </a:solidFill>
                <a:latin typeface="微软雅黑" pitchFamily="34" charset="-122"/>
                <a:ea typeface="微软雅黑" pitchFamily="34" charset="-122"/>
              </a:rPr>
              <a:t>:</a:t>
            </a:r>
            <a:br>
              <a:rPr lang="en-US" altLang="zh-CN" sz="2000" dirty="0">
                <a:solidFill>
                  <a:srgbClr val="000000"/>
                </a:solidFill>
                <a:latin typeface="微软雅黑" pitchFamily="34" charset="-122"/>
                <a:ea typeface="微软雅黑" pitchFamily="34" charset="-122"/>
              </a:rPr>
            </a:br>
            <a:r>
              <a:rPr lang="zh-CN" altLang="en-US" b="0" dirty="0">
                <a:latin typeface="微软雅黑" panose="020B0503020204020204" pitchFamily="34" charset="-122"/>
                <a:ea typeface="微软雅黑" panose="020B0503020204020204" pitchFamily="34" charset="-122"/>
              </a:rPr>
              <a:t>第一、</a:t>
            </a:r>
            <a:r>
              <a:rPr lang="en-US" altLang="zh-CN" b="0" dirty="0">
                <a:latin typeface="微软雅黑" panose="020B0503020204020204" pitchFamily="34" charset="-122"/>
                <a:ea typeface="微软雅黑" panose="020B0503020204020204" pitchFamily="34" charset="-122"/>
              </a:rPr>
              <a:t>UHD </a:t>
            </a:r>
            <a:r>
              <a:rPr lang="zh-CN" altLang="en-US" b="0" dirty="0">
                <a:latin typeface="微软雅黑" panose="020B0503020204020204" pitchFamily="34" charset="-122"/>
                <a:ea typeface="微软雅黑" panose="020B0503020204020204" pitchFamily="34" charset="-122"/>
              </a:rPr>
              <a:t>超高清技术能够最好地还原画面的真实 </a:t>
            </a:r>
            <a:r>
              <a:rPr lang="en-US" altLang="zh-CN" b="0" dirty="0">
                <a:latin typeface="微软雅黑" panose="020B0503020204020204" pitchFamily="34" charset="-122"/>
                <a:ea typeface="微软雅黑" panose="020B0503020204020204" pitchFamily="34" charset="-122"/>
              </a:rPr>
              <a:t>, </a:t>
            </a:r>
            <a:r>
              <a:rPr lang="zh-CN" altLang="en-US" b="0" dirty="0">
                <a:latin typeface="微软雅黑" panose="020B0503020204020204" pitchFamily="34" charset="-122"/>
                <a:ea typeface="微软雅黑" panose="020B0503020204020204" pitchFamily="34" charset="-122"/>
              </a:rPr>
              <a:t>观众在使用超高清技术观看电视时，展现出 </a:t>
            </a:r>
            <a:r>
              <a:rPr lang="en-US" altLang="zh-CN" b="0" dirty="0">
                <a:latin typeface="微软雅黑" panose="020B0503020204020204" pitchFamily="34" charset="-122"/>
                <a:ea typeface="微软雅黑" panose="020B0503020204020204" pitchFamily="34" charset="-122"/>
              </a:rPr>
              <a:t>4 </a:t>
            </a:r>
            <a:r>
              <a:rPr lang="zh-CN" altLang="en-US" b="0" dirty="0">
                <a:latin typeface="微软雅黑" panose="020B0503020204020204" pitchFamily="34" charset="-122"/>
                <a:ea typeface="微软雅黑" panose="020B0503020204020204" pitchFamily="34" charset="-122"/>
              </a:rPr>
              <a:t>倍于全高清的画面信息量，画质更加清晰细腻，细节表现更加充分，消费者可以得到更逼真的观感，</a:t>
            </a:r>
            <a:br>
              <a:rPr lang="zh-CN" altLang="en-US" b="0" dirty="0">
                <a:latin typeface="微软雅黑" panose="020B0503020204020204" pitchFamily="34" charset="-122"/>
                <a:ea typeface="微软雅黑" panose="020B0503020204020204" pitchFamily="34" charset="-122"/>
              </a:rPr>
            </a:br>
            <a:r>
              <a:rPr lang="zh-CN" altLang="en-US" b="0" dirty="0">
                <a:latin typeface="微软雅黑" panose="020B0503020204020204" pitchFamily="34" charset="-122"/>
                <a:ea typeface="微软雅黑" panose="020B0503020204020204" pitchFamily="34" charset="-122"/>
              </a:rPr>
              <a:t>会产生与肉眼直接观看类似的效果。</a:t>
            </a:r>
            <a:endParaRPr lang="en-US" altLang="zh-CN" b="0" dirty="0">
              <a:latin typeface="微软雅黑" panose="020B0503020204020204" pitchFamily="34" charset="-122"/>
              <a:ea typeface="微软雅黑" panose="020B0503020204020204" pitchFamily="34" charset="-122"/>
            </a:endParaRPr>
          </a:p>
          <a:p>
            <a:pPr marL="342900" indent="-342900">
              <a:lnSpc>
                <a:spcPts val="3400"/>
              </a:lnSpc>
              <a:buClr>
                <a:srgbClr val="0070C0"/>
              </a:buClr>
              <a:buFont typeface="Wingdings" pitchFamily="2" charset="2"/>
              <a:buChar char="n"/>
            </a:pPr>
            <a:r>
              <a:rPr lang="zh-CN" altLang="en-US" b="0" dirty="0">
                <a:latin typeface="微软雅黑" panose="020B0503020204020204" pitchFamily="34" charset="-122"/>
                <a:ea typeface="微软雅黑" panose="020B0503020204020204" pitchFamily="34" charset="-122"/>
              </a:rPr>
              <a:t>第二、</a:t>
            </a:r>
            <a:r>
              <a:rPr lang="en-US" altLang="zh-CN" b="0" dirty="0">
                <a:latin typeface="微软雅黑" panose="020B0503020204020204" pitchFamily="34" charset="-122"/>
                <a:ea typeface="微软雅黑" panose="020B0503020204020204" pitchFamily="34" charset="-122"/>
              </a:rPr>
              <a:t>UHD </a:t>
            </a:r>
            <a:r>
              <a:rPr lang="zh-CN" altLang="en-US" b="0" dirty="0">
                <a:latin typeface="微软雅黑" panose="020B0503020204020204" pitchFamily="34" charset="-122"/>
                <a:ea typeface="微软雅黑" panose="020B0503020204020204" pitchFamily="34" charset="-122"/>
              </a:rPr>
              <a:t>超高清技术打破了超大屏幕与超高清一直以来无法兼得的限制。超高清大尺寸，能够真正地满足消费者对电视画质日趋日上的需求，也为电视厂商寻求到新的业绩增长点。</a:t>
            </a:r>
            <a:r>
              <a:rPr lang="zh-CN" altLang="en-US" sz="2000" dirty="0"/>
              <a:t/>
            </a:r>
            <a:br>
              <a:rPr lang="zh-CN" altLang="en-US" sz="2000" dirty="0"/>
            </a:br>
            <a:endParaRPr lang="en-US" altLang="zh-CN" sz="2000" dirty="0">
              <a:solidFill>
                <a:srgbClr val="000000"/>
              </a:solidFill>
              <a:latin typeface="微软雅黑" pitchFamily="34" charset="-122"/>
              <a:ea typeface="微软雅黑" pitchFamily="34" charset="-122"/>
            </a:endParaRPr>
          </a:p>
        </p:txBody>
      </p:sp>
      <p:sp>
        <p:nvSpPr>
          <p:cNvPr id="5"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en-US" altLang="zh-CN" sz="3600" dirty="0" smtClean="0">
                <a:solidFill>
                  <a:srgbClr val="000000"/>
                </a:solidFill>
                <a:latin typeface="微软雅黑" pitchFamily="34" charset="-122"/>
                <a:ea typeface="微软雅黑" pitchFamily="34" charset="-122"/>
              </a:rPr>
              <a:t>4K</a:t>
            </a:r>
            <a:r>
              <a:rPr lang="zh-CN" altLang="en-US" sz="3600" dirty="0" smtClean="0">
                <a:solidFill>
                  <a:srgbClr val="000000"/>
                </a:solidFill>
                <a:latin typeface="微软雅黑" pitchFamily="34" charset="-122"/>
                <a:ea typeface="微软雅黑" pitchFamily="34" charset="-122"/>
              </a:rPr>
              <a:t>显示技术发展的需求</a:t>
            </a:r>
            <a:endParaRPr lang="en-US" altLang="zh-CN" sz="3600" dirty="0">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val="209437982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ChangeArrowheads="1"/>
          </p:cNvSpPr>
          <p:nvPr/>
        </p:nvSpPr>
        <p:spPr bwMode="auto">
          <a:xfrm>
            <a:off x="533400" y="914400"/>
            <a:ext cx="80010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685800" indent="-685800">
              <a:lnSpc>
                <a:spcPct val="80000"/>
              </a:lnSpc>
              <a:spcBef>
                <a:spcPct val="20000"/>
              </a:spcBef>
            </a:pPr>
            <a:endParaRPr lang="zh-CN" altLang="en-US" sz="3200">
              <a:latin typeface="隶书" pitchFamily="49" charset="-122"/>
            </a:endParaRPr>
          </a:p>
        </p:txBody>
      </p:sp>
      <p:sp>
        <p:nvSpPr>
          <p:cNvPr id="11" name="Rectangle 2"/>
          <p:cNvSpPr>
            <a:spLocks noGrp="1" noChangeArrowheads="1"/>
          </p:cNvSpPr>
          <p:nvPr>
            <p:ph type="title"/>
          </p:nvPr>
        </p:nvSpPr>
        <p:spPr>
          <a:xfrm>
            <a:off x="457200" y="274638"/>
            <a:ext cx="8229600" cy="1143000"/>
          </a:xfrm>
        </p:spPr>
        <p:txBody>
          <a:bodyPr/>
          <a:lstStyle/>
          <a:p>
            <a:pPr algn="l"/>
            <a:r>
              <a:rPr lang="en-US" altLang="zh-CN" sz="3600" b="1" kern="1200" dirty="0" smtClean="0">
                <a:solidFill>
                  <a:srgbClr val="0184B7"/>
                </a:solidFill>
                <a:latin typeface="Arial" pitchFamily="34" charset="0"/>
                <a:ea typeface="宋体" pitchFamily="2" charset="-122"/>
              </a:rPr>
              <a:t>H.264</a:t>
            </a:r>
            <a:r>
              <a:rPr lang="zh-CN" altLang="en-US" sz="3600" b="1" kern="1200" dirty="0" smtClean="0">
                <a:solidFill>
                  <a:srgbClr val="0184B7"/>
                </a:solidFill>
                <a:latin typeface="Arial" pitchFamily="34" charset="0"/>
                <a:ea typeface="宋体" pitchFamily="2" charset="-122"/>
              </a:rPr>
              <a:t>不足</a:t>
            </a:r>
            <a:endParaRPr lang="en-US" altLang="zh-CN" sz="3600" b="1" kern="1200" dirty="0">
              <a:solidFill>
                <a:srgbClr val="0184B7"/>
              </a:solidFill>
              <a:latin typeface="Arial" pitchFamily="34" charset="0"/>
              <a:ea typeface="宋体" pitchFamily="2" charset="-122"/>
            </a:endParaRPr>
          </a:p>
        </p:txBody>
      </p:sp>
      <p:sp>
        <p:nvSpPr>
          <p:cNvPr id="2" name="矩形 1"/>
          <p:cNvSpPr/>
          <p:nvPr/>
        </p:nvSpPr>
        <p:spPr>
          <a:xfrm>
            <a:off x="179512" y="1268760"/>
            <a:ext cx="8856984" cy="3970318"/>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H.264 </a:t>
            </a:r>
            <a:r>
              <a:rPr lang="zh-CN" altLang="en-US" dirty="0">
                <a:latin typeface="微软雅黑" panose="020B0503020204020204" pitchFamily="34" charset="-122"/>
                <a:ea typeface="微软雅黑" panose="020B0503020204020204" pitchFamily="34" charset="-122"/>
              </a:rPr>
              <a:t>是以 </a:t>
            </a:r>
            <a:r>
              <a:rPr lang="en-US" altLang="zh-CN" dirty="0">
                <a:latin typeface="微软雅黑" panose="020B0503020204020204" pitchFamily="34" charset="-122"/>
                <a:ea typeface="微软雅黑" panose="020B0503020204020204" pitchFamily="34" charset="-122"/>
              </a:rPr>
              <a:t>16×16 </a:t>
            </a:r>
            <a:r>
              <a:rPr lang="zh-CN" altLang="en-US" dirty="0">
                <a:latin typeface="微软雅黑" panose="020B0503020204020204" pitchFamily="34" charset="-122"/>
                <a:ea typeface="微软雅黑" panose="020B0503020204020204" pitchFamily="34" charset="-122"/>
              </a:rPr>
              <a:t>的宏块单位进行编码的，所以对于超高清数字视频图像具有如下</a:t>
            </a:r>
            <a:r>
              <a:rPr lang="zh-CN" altLang="en-US" dirty="0" smtClean="0">
                <a:latin typeface="微软雅黑" panose="020B0503020204020204" pitchFamily="34" charset="-122"/>
                <a:ea typeface="微软雅黑" panose="020B0503020204020204" pitchFamily="34" charset="-122"/>
              </a:rPr>
              <a:t>不足。</a:t>
            </a:r>
            <a:r>
              <a:rPr lang="zh-CN" altLang="en-US" dirty="0">
                <a:latin typeface="微软雅黑" panose="020B0503020204020204" pitchFamily="34" charset="-122"/>
                <a:ea typeface="微软雅黑" panose="020B0503020204020204" pitchFamily="34" charset="-122"/>
              </a:rPr>
              <a:t/>
            </a:r>
            <a:br>
              <a:rPr lang="zh-CN" altLang="en-US" dirty="0">
                <a:latin typeface="微软雅黑" panose="020B0503020204020204" pitchFamily="34" charset="-122"/>
                <a:ea typeface="微软雅黑" panose="020B0503020204020204" pitchFamily="34" charset="-122"/>
              </a:rPr>
            </a:br>
            <a:r>
              <a:rPr lang="zh-CN" altLang="en-US" b="0" dirty="0">
                <a:latin typeface="微软雅黑" panose="020B0503020204020204" pitchFamily="34" charset="-122"/>
                <a:ea typeface="微软雅黑" panose="020B0503020204020204" pitchFamily="34" charset="-122"/>
              </a:rPr>
              <a:t/>
            </a:r>
            <a:br>
              <a:rPr lang="zh-CN" altLang="en-US" b="0" dirty="0">
                <a:latin typeface="微软雅黑" panose="020B0503020204020204" pitchFamily="34" charset="-122"/>
                <a:ea typeface="微软雅黑" panose="020B0503020204020204" pitchFamily="34" charset="-122"/>
              </a:rPr>
            </a:br>
            <a:r>
              <a:rPr lang="zh-CN" altLang="en-US" b="0" dirty="0">
                <a:latin typeface="微软雅黑" panose="020B0503020204020204" pitchFamily="34" charset="-122"/>
                <a:ea typeface="微软雅黑" panose="020B0503020204020204" pitchFamily="34" charset="-122"/>
              </a:rPr>
              <a:t>③ </a:t>
            </a:r>
            <a:r>
              <a:rPr lang="en-US" altLang="zh-CN" b="0" dirty="0">
                <a:latin typeface="微软雅黑" panose="020B0503020204020204" pitchFamily="34" charset="-122"/>
                <a:ea typeface="微软雅黑" panose="020B0503020204020204" pitchFamily="34" charset="-122"/>
              </a:rPr>
              <a:t>H.264 </a:t>
            </a:r>
            <a:r>
              <a:rPr lang="zh-CN" altLang="en-US" b="0" dirty="0">
                <a:latin typeface="微软雅黑" panose="020B0503020204020204" pitchFamily="34" charset="-122"/>
                <a:ea typeface="微软雅黑" panose="020B0503020204020204" pitchFamily="34" charset="-122"/>
              </a:rPr>
              <a:t>的宏块信息中，前文已经提到，对于一个单向预测的宏块，</a:t>
            </a:r>
            <a:r>
              <a:rPr lang="en-US" altLang="zh-CN" b="0" dirty="0">
                <a:latin typeface="微软雅黑" panose="020B0503020204020204" pitchFamily="34" charset="-122"/>
                <a:ea typeface="微软雅黑" panose="020B0503020204020204" pitchFamily="34" charset="-122"/>
              </a:rPr>
              <a:t>H .264 </a:t>
            </a:r>
            <a:r>
              <a:rPr lang="zh-CN" altLang="en-US" b="0" dirty="0">
                <a:latin typeface="微软雅黑" panose="020B0503020204020204" pitchFamily="34" charset="-122"/>
                <a:ea typeface="微软雅黑" panose="020B0503020204020204" pitchFamily="34" charset="-122"/>
              </a:rPr>
              <a:t>的运动矢量水平和垂直加起来最少 </a:t>
            </a:r>
            <a:r>
              <a:rPr lang="en-US" altLang="zh-CN" b="0" dirty="0">
                <a:latin typeface="微软雅黑" panose="020B0503020204020204" pitchFamily="34" charset="-122"/>
                <a:ea typeface="微软雅黑" panose="020B0503020204020204" pitchFamily="34" charset="-122"/>
              </a:rPr>
              <a:t>2 </a:t>
            </a:r>
            <a:r>
              <a:rPr lang="zh-CN" altLang="en-US" b="0" dirty="0">
                <a:latin typeface="微软雅黑" panose="020B0503020204020204" pitchFamily="34" charset="-122"/>
                <a:ea typeface="微软雅黑" panose="020B0503020204020204" pitchFamily="34" charset="-122"/>
              </a:rPr>
              <a:t>个最大 </a:t>
            </a:r>
            <a:r>
              <a:rPr lang="en-US" altLang="zh-CN" b="0" dirty="0">
                <a:latin typeface="微软雅黑" panose="020B0503020204020204" pitchFamily="34" charset="-122"/>
                <a:ea typeface="微软雅黑" panose="020B0503020204020204" pitchFamily="34" charset="-122"/>
              </a:rPr>
              <a:t>32 </a:t>
            </a:r>
            <a:r>
              <a:rPr lang="zh-CN" altLang="en-US" b="0" dirty="0">
                <a:latin typeface="微软雅黑" panose="020B0503020204020204" pitchFamily="34" charset="-122"/>
                <a:ea typeface="微软雅黑" panose="020B0503020204020204" pitchFamily="34" charset="-122"/>
              </a:rPr>
              <a:t>个，对运动矢量预测值使用的是哥伦布指数编码，该编码方式的特点是数值越小使用的比特数越少，由于高清数字视频的应用，运动矢量数值会大幅度增加，导致的结果就是用来描述运动矢量数值的比特数也大幅度增加。</a:t>
            </a:r>
            <a:br>
              <a:rPr lang="zh-CN" altLang="en-US" b="0" dirty="0">
                <a:latin typeface="微软雅黑" panose="020B0503020204020204" pitchFamily="34" charset="-122"/>
                <a:ea typeface="微软雅黑" panose="020B0503020204020204" pitchFamily="34" charset="-122"/>
              </a:rPr>
            </a:br>
            <a:endParaRPr lang="en-US" altLang="zh-CN" b="0" dirty="0" smtClean="0">
              <a:latin typeface="微软雅黑" panose="020B0503020204020204" pitchFamily="34" charset="-122"/>
              <a:ea typeface="微软雅黑" panose="020B0503020204020204" pitchFamily="34" charset="-122"/>
            </a:endParaRPr>
          </a:p>
          <a:p>
            <a:r>
              <a:rPr lang="zh-CN" altLang="en-US" b="0" dirty="0" smtClean="0">
                <a:latin typeface="微软雅黑" panose="020B0503020204020204" pitchFamily="34" charset="-122"/>
                <a:ea typeface="微软雅黑" panose="020B0503020204020204" pitchFamily="34" charset="-122"/>
              </a:rPr>
              <a:t>④ </a:t>
            </a:r>
            <a:r>
              <a:rPr lang="en-US" altLang="zh-CN" b="0" dirty="0">
                <a:latin typeface="微软雅黑" panose="020B0503020204020204" pitchFamily="34" charset="-122"/>
                <a:ea typeface="微软雅黑" panose="020B0503020204020204" pitchFamily="34" charset="-122"/>
              </a:rPr>
              <a:t>H.264 </a:t>
            </a:r>
            <a:r>
              <a:rPr lang="zh-CN" altLang="en-US" b="0" dirty="0">
                <a:latin typeface="微软雅黑" panose="020B0503020204020204" pitchFamily="34" charset="-122"/>
                <a:ea typeface="微软雅黑" panose="020B0503020204020204" pitchFamily="34" charset="-122"/>
              </a:rPr>
              <a:t>使 用 的 熵 编 码 方 式 为 </a:t>
            </a:r>
            <a:r>
              <a:rPr lang="en-US" altLang="zh-CN" b="0" dirty="0">
                <a:latin typeface="微软雅黑" panose="020B0503020204020204" pitchFamily="34" charset="-122"/>
                <a:ea typeface="微软雅黑" panose="020B0503020204020204" pitchFamily="34" charset="-122"/>
              </a:rPr>
              <a:t>CAVLC </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CABAC 2 </a:t>
            </a:r>
            <a:r>
              <a:rPr lang="zh-CN" altLang="en-US" b="0" dirty="0">
                <a:latin typeface="微软雅黑" panose="020B0503020204020204" pitchFamily="34" charset="-122"/>
                <a:ea typeface="微软雅黑" panose="020B0503020204020204" pitchFamily="34" charset="-122"/>
              </a:rPr>
              <a:t>种，这 </a:t>
            </a:r>
            <a:r>
              <a:rPr lang="en-US" altLang="zh-CN" b="0" dirty="0">
                <a:latin typeface="微软雅黑" panose="020B0503020204020204" pitchFamily="34" charset="-122"/>
                <a:ea typeface="微软雅黑" panose="020B0503020204020204" pitchFamily="34" charset="-122"/>
              </a:rPr>
              <a:t>2 </a:t>
            </a:r>
            <a:r>
              <a:rPr lang="zh-CN" altLang="en-US" b="0" dirty="0">
                <a:latin typeface="微软雅黑" panose="020B0503020204020204" pitchFamily="34" charset="-122"/>
                <a:ea typeface="微软雅黑" panose="020B0503020204020204" pitchFamily="34" charset="-122"/>
              </a:rPr>
              <a:t>种都是基于上下文的编码方法，都要求编码过程为串行编码，由于并行度太低，这种方式在 </a:t>
            </a:r>
            <a:r>
              <a:rPr lang="en-US" altLang="zh-CN" b="0" dirty="0">
                <a:latin typeface="微软雅黑" panose="020B0503020204020204" pitchFamily="34" charset="-122"/>
                <a:ea typeface="微软雅黑" panose="020B0503020204020204" pitchFamily="34" charset="-122"/>
              </a:rPr>
              <a:t>H .264 </a:t>
            </a:r>
            <a:r>
              <a:rPr lang="zh-CN" altLang="en-US" b="0" dirty="0">
                <a:latin typeface="微软雅黑" panose="020B0503020204020204" pitchFamily="34" charset="-122"/>
                <a:ea typeface="微软雅黑" panose="020B0503020204020204" pitchFamily="34" charset="-122"/>
              </a:rPr>
              <a:t>的产业化实现过程中，特别是针对</a:t>
            </a:r>
            <a:r>
              <a:rPr lang="en-US" altLang="zh-CN" b="0" dirty="0">
                <a:latin typeface="微软雅黑" panose="020B0503020204020204" pitchFamily="34" charset="-122"/>
                <a:ea typeface="微软雅黑" panose="020B0503020204020204" pitchFamily="34" charset="-122"/>
              </a:rPr>
              <a:t>GPU/DSP/FPGA/ASIC </a:t>
            </a:r>
            <a:r>
              <a:rPr lang="zh-CN" altLang="en-US" b="0" dirty="0">
                <a:latin typeface="微软雅黑" panose="020B0503020204020204" pitchFamily="34" charset="-122"/>
                <a:ea typeface="微软雅黑" panose="020B0503020204020204" pitchFamily="34" charset="-122"/>
              </a:rPr>
              <a:t>等并行化程度非常高的</a:t>
            </a:r>
            <a:r>
              <a:rPr lang="en-US" altLang="zh-CN" b="0" dirty="0" smtClean="0">
                <a:latin typeface="微软雅黑" panose="020B0503020204020204" pitchFamily="34" charset="-122"/>
                <a:ea typeface="微软雅黑" panose="020B0503020204020204" pitchFamily="34" charset="-122"/>
              </a:rPr>
              <a:t>CPU</a:t>
            </a:r>
            <a:r>
              <a:rPr lang="zh-CN" altLang="en-US" b="0" dirty="0">
                <a:latin typeface="微软雅黑" panose="020B0503020204020204" pitchFamily="34" charset="-122"/>
                <a:ea typeface="微软雅黑" panose="020B0503020204020204" pitchFamily="34" charset="-122"/>
              </a:rPr>
              <a:t>，熵编码和熵解码的串行化处理是非常浪费资源。</a:t>
            </a:r>
            <a:r>
              <a:rPr lang="zh-CN" altLang="en-US" dirty="0"/>
              <a:t/>
            </a:r>
            <a:br>
              <a:rPr lang="zh-CN" altLang="en-US" dirty="0"/>
            </a:br>
            <a:r>
              <a:rPr lang="zh-CN" altLang="en-US" dirty="0"/>
              <a:t/>
            </a:r>
            <a:br>
              <a:rPr lang="zh-CN" altLang="en-US" dirty="0"/>
            </a:br>
            <a:endParaRPr lang="zh-CN" altLang="en-US" dirty="0"/>
          </a:p>
        </p:txBody>
      </p:sp>
    </p:spTree>
    <p:extLst>
      <p:ext uri="{BB962C8B-B14F-4D97-AF65-F5344CB8AC3E}">
        <p14:creationId xmlns:p14="http://schemas.microsoft.com/office/powerpoint/2010/main" val="172220053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032" y="188640"/>
            <a:ext cx="3275856" cy="666328"/>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应运而生</a:t>
            </a: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79512" y="1328856"/>
            <a:ext cx="8728522" cy="5124480"/>
          </a:xfrm>
          <a:prstGeom prst="rect">
            <a:avLst/>
          </a:prstGeom>
        </p:spPr>
        <p:txBody>
          <a:bodyPr wrap="square">
            <a:spAutoFit/>
          </a:bodyPr>
          <a:lstStyle/>
          <a:p>
            <a:pPr indent="450850" algn="l">
              <a:lnSpc>
                <a:spcPct val="150000"/>
              </a:lnSpc>
              <a:spcAft>
                <a:spcPts val="1200"/>
              </a:spcAft>
            </a:pPr>
            <a:r>
              <a:rPr lang="zh-CN" altLang="en-US" sz="1800" b="0" dirty="0" smtClean="0">
                <a:latin typeface="微软雅黑" panose="020B0503020204020204" pitchFamily="34" charset="-122"/>
                <a:ea typeface="微软雅黑" panose="020B0503020204020204" pitchFamily="34" charset="-122"/>
              </a:rPr>
              <a:t>基于以上应用发展趋势和</a:t>
            </a:r>
            <a:r>
              <a:rPr lang="en-US" altLang="zh-CN" sz="1800" b="0" dirty="0" smtClean="0">
                <a:latin typeface="微软雅黑" panose="020B0503020204020204" pitchFamily="34" charset="-122"/>
                <a:ea typeface="微软雅黑" panose="020B0503020204020204" pitchFamily="34" charset="-122"/>
              </a:rPr>
              <a:t>H.264</a:t>
            </a:r>
            <a:r>
              <a:rPr lang="zh-CN" altLang="en-US" sz="1800" b="0" dirty="0" smtClean="0">
                <a:latin typeface="微软雅黑" panose="020B0503020204020204" pitchFamily="34" charset="-122"/>
                <a:ea typeface="微软雅黑" panose="020B0503020204020204" pitchFamily="34" charset="-122"/>
              </a:rPr>
              <a:t>的局限性，</a:t>
            </a:r>
            <a:r>
              <a:rPr lang="zh-CN" altLang="zh-CN" sz="1800" b="0" dirty="0">
                <a:latin typeface="微软雅黑" panose="020B0503020204020204" pitchFamily="34" charset="-122"/>
                <a:ea typeface="微软雅黑" panose="020B0503020204020204" pitchFamily="34" charset="-122"/>
              </a:rPr>
              <a:t>面向更高清晰度、更高帧率、更高</a:t>
            </a:r>
            <a:r>
              <a:rPr lang="zh-CN" altLang="zh-CN" sz="1800" b="0" dirty="0" smtClean="0">
                <a:latin typeface="微软雅黑" panose="020B0503020204020204" pitchFamily="34" charset="-122"/>
                <a:ea typeface="微软雅黑" panose="020B0503020204020204" pitchFamily="34" charset="-122"/>
              </a:rPr>
              <a:t>压缩率的</a:t>
            </a:r>
            <a:r>
              <a:rPr lang="zh-CN" altLang="zh-CN" sz="1800" b="0" dirty="0">
                <a:latin typeface="微软雅黑" panose="020B0503020204020204" pitchFamily="34" charset="-122"/>
                <a:ea typeface="微软雅黑" panose="020B0503020204020204" pitchFamily="34" charset="-122"/>
              </a:rPr>
              <a:t>高效视频编码标准</a:t>
            </a:r>
            <a:r>
              <a:rPr lang="en-US" altLang="zh-CN" sz="1800" b="0" dirty="0">
                <a:latin typeface="微软雅黑" panose="020B0503020204020204" pitchFamily="34" charset="-122"/>
                <a:ea typeface="微软雅黑" panose="020B0503020204020204" pitchFamily="34" charset="-122"/>
              </a:rPr>
              <a:t>(High Efficiency Video Coding</a:t>
            </a:r>
            <a:r>
              <a:rPr lang="zh-CN" altLang="en-US" sz="1800" b="0" dirty="0">
                <a:latin typeface="微软雅黑" panose="020B0503020204020204" pitchFamily="34" charset="-122"/>
                <a:ea typeface="微软雅黑" panose="020B0503020204020204" pitchFamily="34" charset="-122"/>
              </a:rPr>
              <a:t>）</a:t>
            </a:r>
            <a:r>
              <a:rPr lang="en-US" altLang="zh-CN" sz="1800" b="0" dirty="0" smtClean="0">
                <a:latin typeface="微软雅黑" panose="020B0503020204020204" pitchFamily="34" charset="-122"/>
                <a:ea typeface="微软雅黑" panose="020B0503020204020204" pitchFamily="34" charset="-122"/>
              </a:rPr>
              <a:t>HEVC (</a:t>
            </a:r>
            <a:r>
              <a:rPr lang="en-US" altLang="zh-CN" sz="1800" b="0" dirty="0">
                <a:latin typeface="微软雅黑" panose="020B0503020204020204" pitchFamily="34" charset="-122"/>
                <a:ea typeface="微软雅黑" panose="020B0503020204020204" pitchFamily="34" charset="-122"/>
              </a:rPr>
              <a:t>H.265)</a:t>
            </a:r>
            <a:r>
              <a:rPr lang="zh-CN" altLang="zh-CN" sz="1800" b="0" dirty="0">
                <a:latin typeface="微软雅黑" panose="020B0503020204020204" pitchFamily="34" charset="-122"/>
                <a:ea typeface="微软雅黑" panose="020B0503020204020204" pitchFamily="34" charset="-122"/>
              </a:rPr>
              <a:t>协议标准应运而生</a:t>
            </a:r>
            <a:r>
              <a:rPr lang="zh-CN" altLang="zh-CN" sz="1800" b="0" dirty="0" smtClean="0">
                <a:latin typeface="微软雅黑" panose="020B0503020204020204" pitchFamily="34" charset="-122"/>
                <a:ea typeface="微软雅黑" panose="020B0503020204020204" pitchFamily="34" charset="-122"/>
              </a:rPr>
              <a:t>。</a:t>
            </a:r>
            <a:r>
              <a:rPr lang="en-US" altLang="zh-CN" sz="1800" b="0" dirty="0">
                <a:latin typeface="微软雅黑" panose="020B0503020204020204" pitchFamily="34" charset="-122"/>
                <a:ea typeface="微软雅黑" panose="020B0503020204020204" pitchFamily="34" charset="-122"/>
              </a:rPr>
              <a:t> HEVC</a:t>
            </a:r>
            <a:r>
              <a:rPr lang="zh-CN" altLang="zh-CN" sz="1800" b="0" dirty="0" smtClean="0">
                <a:latin typeface="微软雅黑" panose="020B0503020204020204" pitchFamily="34" charset="-122"/>
                <a:ea typeface="微软雅黑" panose="020B0503020204020204" pitchFamily="34" charset="-122"/>
              </a:rPr>
              <a:t>的</a:t>
            </a:r>
            <a:r>
              <a:rPr lang="en-US" altLang="zh-CN" sz="1800" b="0" dirty="0">
                <a:latin typeface="微软雅黑" panose="020B0503020204020204" pitchFamily="34" charset="-122"/>
                <a:ea typeface="微软雅黑" panose="020B0503020204020204" pitchFamily="34" charset="-122"/>
              </a:rPr>
              <a:t>:</a:t>
            </a:r>
          </a:p>
          <a:p>
            <a:pPr marL="285750" indent="-285750" algn="l">
              <a:lnSpc>
                <a:spcPct val="150000"/>
              </a:lnSpc>
              <a:spcAft>
                <a:spcPts val="1200"/>
              </a:spcAft>
              <a:buFont typeface="Wingdings" panose="05000000000000000000" pitchFamily="2" charset="2"/>
              <a:buChar char="l"/>
            </a:pPr>
            <a:r>
              <a:rPr lang="zh-CN" altLang="en-US" sz="1800" dirty="0">
                <a:latin typeface="微软雅黑" panose="020B0503020204020204" pitchFamily="34" charset="-122"/>
                <a:ea typeface="微软雅黑" panose="020B0503020204020204" pitchFamily="34" charset="-122"/>
              </a:rPr>
              <a:t>核心</a:t>
            </a:r>
            <a:r>
              <a:rPr lang="zh-CN" altLang="zh-CN" sz="1800" dirty="0" smtClean="0">
                <a:latin typeface="微软雅黑" panose="020B0503020204020204" pitchFamily="34" charset="-122"/>
                <a:ea typeface="微软雅黑" panose="020B0503020204020204" pitchFamily="34" charset="-122"/>
              </a:rPr>
              <a:t>目标</a:t>
            </a:r>
            <a:r>
              <a:rPr lang="zh-CN" altLang="en-US" sz="1800" dirty="0" smtClean="0">
                <a:latin typeface="微软雅黑" panose="020B0503020204020204" pitchFamily="34" charset="-122"/>
                <a:ea typeface="微软雅黑" panose="020B0503020204020204" pitchFamily="34" charset="-122"/>
              </a:rPr>
              <a:t>：</a:t>
            </a:r>
            <a:r>
              <a:rPr lang="zh-CN" altLang="zh-CN" sz="1800" b="0" dirty="0" smtClean="0">
                <a:latin typeface="微软雅黑" panose="020B0503020204020204" pitchFamily="34" charset="-122"/>
                <a:ea typeface="微软雅黑" panose="020B0503020204020204" pitchFamily="34" charset="-122"/>
              </a:rPr>
              <a:t>在</a:t>
            </a:r>
            <a:r>
              <a:rPr lang="en-US" altLang="zh-CN" sz="1800" b="0" dirty="0">
                <a:latin typeface="微软雅黑" panose="020B0503020204020204" pitchFamily="34" charset="-122"/>
                <a:ea typeface="微软雅黑" panose="020B0503020204020204" pitchFamily="34" charset="-122"/>
              </a:rPr>
              <a:t>H.264/AVC high profile</a:t>
            </a:r>
            <a:r>
              <a:rPr lang="zh-CN" altLang="zh-CN" sz="1800" b="0" dirty="0">
                <a:latin typeface="微软雅黑" panose="020B0503020204020204" pitchFamily="34" charset="-122"/>
                <a:ea typeface="微软雅黑" panose="020B0503020204020204" pitchFamily="34" charset="-122"/>
              </a:rPr>
              <a:t>的基础上</a:t>
            </a:r>
            <a:r>
              <a:rPr lang="zh-CN" altLang="zh-CN" sz="1800" b="0" dirty="0" smtClean="0">
                <a:latin typeface="微软雅黑" panose="020B0503020204020204" pitchFamily="34" charset="-122"/>
                <a:ea typeface="微软雅黑" panose="020B0503020204020204" pitchFamily="34" charset="-122"/>
              </a:rPr>
              <a:t>，保证相同视频质量</a:t>
            </a:r>
            <a:r>
              <a:rPr lang="zh-CN" altLang="zh-CN" sz="1800" b="0" dirty="0">
                <a:latin typeface="微软雅黑" panose="020B0503020204020204" pitchFamily="34" charset="-122"/>
                <a:ea typeface="微软雅黑" panose="020B0503020204020204" pitchFamily="34" charset="-122"/>
              </a:rPr>
              <a:t>的前提下，视频流的码率减少</a:t>
            </a:r>
            <a:r>
              <a:rPr lang="en-US" altLang="zh-CN" sz="1800" b="0" dirty="0">
                <a:latin typeface="微软雅黑" panose="020B0503020204020204" pitchFamily="34" charset="-122"/>
                <a:ea typeface="微软雅黑" panose="020B0503020204020204" pitchFamily="34" charset="-122"/>
              </a:rPr>
              <a:t>50%</a:t>
            </a:r>
            <a:r>
              <a:rPr lang="zh-CN" altLang="zh-CN" sz="1800" b="0" dirty="0">
                <a:latin typeface="微软雅黑" panose="020B0503020204020204" pitchFamily="34" charset="-122"/>
                <a:ea typeface="微软雅黑" panose="020B0503020204020204" pitchFamily="34" charset="-122"/>
              </a:rPr>
              <a:t>。在提高压缩效率的同时</a:t>
            </a:r>
            <a:r>
              <a:rPr lang="zh-CN" altLang="zh-CN" sz="1800" b="0" dirty="0" smtClean="0">
                <a:latin typeface="微软雅黑" panose="020B0503020204020204" pitchFamily="34" charset="-122"/>
                <a:ea typeface="微软雅黑" panose="020B0503020204020204" pitchFamily="34" charset="-122"/>
              </a:rPr>
              <a:t>，允许</a:t>
            </a:r>
            <a:r>
              <a:rPr lang="zh-CN" altLang="zh-CN" sz="1800" b="0" dirty="0">
                <a:latin typeface="微软雅黑" panose="020B0503020204020204" pitchFamily="34" charset="-122"/>
                <a:ea typeface="微软雅黑" panose="020B0503020204020204" pitchFamily="34" charset="-122"/>
              </a:rPr>
              <a:t>编码端适当提高复杂</a:t>
            </a:r>
            <a:r>
              <a:rPr lang="zh-CN" altLang="zh-CN" sz="1800" b="0" dirty="0" smtClean="0">
                <a:latin typeface="微软雅黑" panose="020B0503020204020204" pitchFamily="34" charset="-122"/>
                <a:ea typeface="微软雅黑" panose="020B0503020204020204" pitchFamily="34" charset="-122"/>
              </a:rPr>
              <a:t>度</a:t>
            </a:r>
            <a:r>
              <a:rPr lang="zh-CN" altLang="en-US" sz="1800" b="0" dirty="0">
                <a:latin typeface="微软雅黑" panose="020B0503020204020204" pitchFamily="34" charset="-122"/>
                <a:ea typeface="微软雅黑" panose="020B0503020204020204" pitchFamily="34" charset="-122"/>
              </a:rPr>
              <a:t>（</a:t>
            </a:r>
            <a:r>
              <a:rPr lang="zh-CN" altLang="zh-CN" sz="1800" b="0" dirty="0">
                <a:latin typeface="微软雅黑" panose="020B0503020204020204" pitchFamily="34" charset="-122"/>
                <a:ea typeface="微软雅黑" panose="020B0503020204020204" pitchFamily="34" charset="-122"/>
              </a:rPr>
              <a:t>三倍计算复杂性下</a:t>
            </a:r>
            <a:r>
              <a:rPr lang="zh-CN" altLang="en-US" sz="1800" b="0" dirty="0">
                <a:latin typeface="微软雅黑" panose="020B0503020204020204" pitchFamily="34" charset="-122"/>
                <a:ea typeface="微软雅黑" panose="020B0503020204020204" pitchFamily="34" charset="-122"/>
              </a:rPr>
              <a:t>）</a:t>
            </a:r>
            <a:r>
              <a:rPr lang="zh-CN" altLang="zh-CN" sz="1800" b="0" dirty="0">
                <a:latin typeface="微软雅黑" panose="020B0503020204020204" pitchFamily="34" charset="-122"/>
                <a:ea typeface="微软雅黑" panose="020B0503020204020204" pitchFamily="34" charset="-122"/>
              </a:rPr>
              <a:t>。</a:t>
            </a:r>
            <a:endParaRPr lang="en-US" altLang="zh-CN" sz="1800" b="0" dirty="0">
              <a:latin typeface="微软雅黑" panose="020B0503020204020204" pitchFamily="34" charset="-122"/>
              <a:ea typeface="微软雅黑" panose="020B0503020204020204" pitchFamily="34" charset="-122"/>
            </a:endParaRPr>
          </a:p>
          <a:p>
            <a:pPr marL="285750" indent="-285750" algn="l">
              <a:lnSpc>
                <a:spcPct val="150000"/>
              </a:lnSpc>
              <a:spcAft>
                <a:spcPts val="1200"/>
              </a:spcAft>
              <a:buFont typeface="Wingdings" panose="05000000000000000000" pitchFamily="2" charset="2"/>
              <a:buChar char="l"/>
            </a:pPr>
            <a:r>
              <a:rPr lang="zh-CN" altLang="zh-CN" sz="1800" dirty="0">
                <a:latin typeface="微软雅黑" panose="020B0503020204020204" pitchFamily="34" charset="-122"/>
                <a:ea typeface="微软雅黑" panose="020B0503020204020204" pitchFamily="34" charset="-122"/>
              </a:rPr>
              <a:t>编码</a:t>
            </a:r>
            <a:r>
              <a:rPr lang="zh-CN" altLang="zh-CN" sz="1800" dirty="0" smtClean="0">
                <a:latin typeface="微软雅黑" panose="020B0503020204020204" pitchFamily="34" charset="-122"/>
                <a:ea typeface="微软雅黑" panose="020B0503020204020204" pitchFamily="34" charset="-122"/>
              </a:rPr>
              <a:t>框架</a:t>
            </a:r>
            <a:r>
              <a:rPr lang="zh-CN" altLang="en-US" sz="1800" dirty="0" smtClean="0">
                <a:latin typeface="微软雅黑" panose="020B0503020204020204" pitchFamily="34" charset="-122"/>
                <a:ea typeface="微软雅黑" panose="020B0503020204020204" pitchFamily="34" charset="-122"/>
              </a:rPr>
              <a:t>：</a:t>
            </a:r>
            <a:r>
              <a:rPr lang="zh-CN" altLang="zh-CN" sz="1800" b="0" dirty="0" smtClean="0">
                <a:latin typeface="微软雅黑" panose="020B0503020204020204" pitchFamily="34" charset="-122"/>
                <a:ea typeface="微软雅黑" panose="020B0503020204020204" pitchFamily="34" charset="-122"/>
              </a:rPr>
              <a:t>沿用</a:t>
            </a:r>
            <a:r>
              <a:rPr lang="en-US" altLang="zh-CN" sz="1800" b="0" dirty="0" smtClean="0">
                <a:latin typeface="微软雅黑" panose="020B0503020204020204" pitchFamily="34" charset="-122"/>
                <a:ea typeface="微软雅黑" panose="020B0503020204020204" pitchFamily="34" charset="-122"/>
              </a:rPr>
              <a:t>H.26x</a:t>
            </a:r>
            <a:r>
              <a:rPr lang="zh-CN" altLang="zh-CN" sz="1800" b="0" dirty="0" smtClean="0">
                <a:latin typeface="微软雅黑" panose="020B0503020204020204" pitchFamily="34" charset="-122"/>
                <a:ea typeface="微软雅黑" panose="020B0503020204020204" pitchFamily="34" charset="-122"/>
              </a:rPr>
              <a:t>的</a:t>
            </a:r>
            <a:r>
              <a:rPr lang="zh-CN" altLang="zh-CN" sz="1800" b="0" dirty="0">
                <a:latin typeface="微软雅黑" panose="020B0503020204020204" pitchFamily="34" charset="-122"/>
                <a:ea typeface="微软雅黑" panose="020B0503020204020204" pitchFamily="34" charset="-122"/>
              </a:rPr>
              <a:t>混合编码框架，即用帧间和帧内预测编码消除时间域和空间域的相关性，对残差进行变换编码以消除空间相关性，熵编码消除统计上的冗余度。</a:t>
            </a:r>
            <a:r>
              <a:rPr lang="en-US" altLang="zh-CN" sz="1800" b="0" dirty="0" smtClean="0">
                <a:latin typeface="微软雅黑" panose="020B0503020204020204" pitchFamily="34" charset="-122"/>
                <a:ea typeface="微软雅黑" panose="020B0503020204020204" pitchFamily="34" charset="-122"/>
              </a:rPr>
              <a:t>HEVC</a:t>
            </a:r>
            <a:r>
              <a:rPr lang="zh-CN" altLang="zh-CN" sz="1800" b="0" dirty="0" smtClean="0">
                <a:latin typeface="微软雅黑" panose="020B0503020204020204" pitchFamily="34" charset="-122"/>
                <a:ea typeface="微软雅黑" panose="020B0503020204020204" pitchFamily="34" charset="-122"/>
              </a:rPr>
              <a:t>在</a:t>
            </a:r>
            <a:r>
              <a:rPr lang="zh-CN" altLang="zh-CN" sz="1800" b="0" dirty="0">
                <a:latin typeface="微软雅黑" panose="020B0503020204020204" pitchFamily="34" charset="-122"/>
                <a:ea typeface="微软雅黑" panose="020B0503020204020204" pitchFamily="34" charset="-122"/>
              </a:rPr>
              <a:t>混合编码框架内，着力研究新的编码工具或技术，提高视频压缩效率</a:t>
            </a:r>
            <a:r>
              <a:rPr lang="zh-CN" altLang="zh-CN" sz="1800" b="0" dirty="0" smtClean="0">
                <a:latin typeface="微软雅黑" panose="020B0503020204020204" pitchFamily="34" charset="-122"/>
                <a:ea typeface="微软雅黑" panose="020B0503020204020204" pitchFamily="34" charset="-122"/>
              </a:rPr>
              <a:t>。</a:t>
            </a:r>
            <a:endParaRPr lang="en-US" altLang="zh-CN" sz="1800" b="0" dirty="0" smtClean="0">
              <a:latin typeface="微软雅黑" panose="020B0503020204020204" pitchFamily="34" charset="-122"/>
              <a:ea typeface="微软雅黑" panose="020B0503020204020204" pitchFamily="34" charset="-122"/>
            </a:endParaRPr>
          </a:p>
          <a:p>
            <a:pPr marL="285750" indent="-285750" algn="l">
              <a:lnSpc>
                <a:spcPct val="150000"/>
              </a:lnSpc>
              <a:spcAft>
                <a:spcPts val="1200"/>
              </a:spcAft>
              <a:buFont typeface="Wingdings" panose="05000000000000000000" pitchFamily="2" charset="2"/>
              <a:buChar char="l"/>
            </a:pPr>
            <a:r>
              <a:rPr lang="zh-CN" altLang="zh-CN" sz="1800" dirty="0" smtClean="0">
                <a:latin typeface="微软雅黑" panose="020B0503020204020204" pitchFamily="34" charset="-122"/>
                <a:ea typeface="微软雅黑" panose="020B0503020204020204" pitchFamily="34" charset="-122"/>
              </a:rPr>
              <a:t>技术创新</a:t>
            </a:r>
            <a:r>
              <a:rPr lang="zh-CN" altLang="en-US" sz="1800" dirty="0" smtClean="0">
                <a:latin typeface="微软雅黑" panose="020B0503020204020204" pitchFamily="34" charset="-122"/>
                <a:ea typeface="微软雅黑" panose="020B0503020204020204" pitchFamily="34" charset="-122"/>
              </a:rPr>
              <a:t>：</a:t>
            </a:r>
            <a:r>
              <a:rPr lang="zh-CN" altLang="zh-CN" sz="1800" b="0" dirty="0" smtClean="0">
                <a:latin typeface="微软雅黑" panose="020B0503020204020204" pitchFamily="34" charset="-122"/>
                <a:ea typeface="微软雅黑" panose="020B0503020204020204" pitchFamily="34" charset="-122"/>
              </a:rPr>
              <a:t>基于</a:t>
            </a:r>
            <a:r>
              <a:rPr lang="zh-CN" altLang="zh-CN" sz="1800" b="0" dirty="0">
                <a:latin typeface="微软雅黑" panose="020B0503020204020204" pitchFamily="34" charset="-122"/>
                <a:ea typeface="微软雅黑" panose="020B0503020204020204" pitchFamily="34" charset="-122"/>
              </a:rPr>
              <a:t>大尺寸四叉树结构的分割技术，多角度帧内预测技术，运动估计融合技术，高精度运动补偿技术，自适应环路滤波技术以及基于语义的熵编码技术。</a:t>
            </a:r>
            <a:endParaRPr lang="zh-CN" altLang="en-US" sz="1800" b="0"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51</a:t>
            </a:fld>
            <a:endParaRPr lang="en-US" altLang="zh-CN" sz="1400"/>
          </a:p>
        </p:txBody>
      </p:sp>
    </p:spTree>
    <p:extLst>
      <p:ext uri="{BB962C8B-B14F-4D97-AF65-F5344CB8AC3E}">
        <p14:creationId xmlns:p14="http://schemas.microsoft.com/office/powerpoint/2010/main" val="23235590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ChangeArrowheads="1"/>
          </p:cNvSpPr>
          <p:nvPr/>
        </p:nvSpPr>
        <p:spPr bwMode="auto">
          <a:xfrm>
            <a:off x="533400" y="1196752"/>
            <a:ext cx="8229600" cy="551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1066800" lvl="1" indent="-609600">
              <a:lnSpc>
                <a:spcPct val="150000"/>
              </a:lnSpc>
              <a:spcBef>
                <a:spcPct val="20000"/>
              </a:spcBef>
              <a:buFontTx/>
              <a:buChar char="–"/>
            </a:pPr>
            <a:r>
              <a:rPr lang="zh-CN" altLang="zh-CN" b="0" dirty="0">
                <a:latin typeface="微软雅黑" panose="020B0503020204020204" pitchFamily="34" charset="-122"/>
                <a:ea typeface="微软雅黑" panose="020B0503020204020204" pitchFamily="34" charset="-122"/>
              </a:rPr>
              <a:t>在同等的图像质量下，</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的数据压缩比是</a:t>
            </a:r>
            <a:r>
              <a:rPr lang="en-US" altLang="zh-CN" b="0" dirty="0">
                <a:latin typeface="微软雅黑" panose="020B0503020204020204" pitchFamily="34" charset="-122"/>
                <a:ea typeface="微软雅黑" panose="020B0503020204020204" pitchFamily="34" charset="-122"/>
              </a:rPr>
              <a:t>MPEG-4</a:t>
            </a:r>
            <a:r>
              <a:rPr lang="zh-CN" altLang="zh-CN" b="0" dirty="0">
                <a:latin typeface="微软雅黑" panose="020B0503020204020204" pitchFamily="34" charset="-122"/>
                <a:ea typeface="微软雅黑" panose="020B0503020204020204" pitchFamily="34" charset="-122"/>
              </a:rPr>
              <a:t>的</a:t>
            </a:r>
            <a:r>
              <a:rPr lang="en-US" altLang="zh-CN" b="0" dirty="0">
                <a:latin typeface="微软雅黑" panose="020B0503020204020204" pitchFamily="34" charset="-122"/>
                <a:ea typeface="微软雅黑" panose="020B0503020204020204" pitchFamily="34" charset="-122"/>
              </a:rPr>
              <a:t>1.5-2</a:t>
            </a:r>
            <a:r>
              <a:rPr lang="zh-CN" altLang="zh-CN" b="0" dirty="0">
                <a:latin typeface="微软雅黑" panose="020B0503020204020204" pitchFamily="34" charset="-122"/>
                <a:ea typeface="微软雅黑" panose="020B0503020204020204" pitchFamily="34" charset="-122"/>
              </a:rPr>
              <a:t>倍，而且在网络传输中其需要更少的带宽，大概只需</a:t>
            </a:r>
            <a:r>
              <a:rPr lang="en-US" altLang="zh-CN" b="0" dirty="0">
                <a:latin typeface="微软雅黑" panose="020B0503020204020204" pitchFamily="34" charset="-122"/>
                <a:ea typeface="微软雅黑" panose="020B0503020204020204" pitchFamily="34" charset="-122"/>
              </a:rPr>
              <a:t>1Mbps-2Mbps</a:t>
            </a:r>
            <a:r>
              <a:rPr lang="zh-CN" altLang="zh-CN" b="0" dirty="0">
                <a:latin typeface="微软雅黑" panose="020B0503020204020204" pitchFamily="34" charset="-122"/>
                <a:ea typeface="微软雅黑" panose="020B0503020204020204" pitchFamily="34" charset="-122"/>
              </a:rPr>
              <a:t>的</a:t>
            </a:r>
            <a:r>
              <a:rPr lang="zh-CN" altLang="zh-CN" b="0" dirty="0" smtClean="0">
                <a:latin typeface="微软雅黑" panose="020B0503020204020204" pitchFamily="34" charset="-122"/>
                <a:ea typeface="微软雅黑" panose="020B0503020204020204" pitchFamily="34" charset="-122"/>
              </a:rPr>
              <a:t>传输速率</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1066800" lvl="1" indent="-609600">
              <a:lnSpc>
                <a:spcPct val="150000"/>
              </a:lnSpc>
              <a:spcBef>
                <a:spcPct val="20000"/>
              </a:spcBef>
              <a:buFontTx/>
              <a:buChar char="–"/>
            </a:pPr>
            <a:r>
              <a:rPr lang="en-US" altLang="zh-CN" b="0" dirty="0">
                <a:latin typeface="微软雅黑" panose="020B0503020204020204" pitchFamily="34" charset="-122"/>
                <a:ea typeface="微软雅黑" panose="020B0503020204020204" pitchFamily="34" charset="-122"/>
              </a:rPr>
              <a:t>H.265</a:t>
            </a:r>
            <a:r>
              <a:rPr lang="zh-CN" altLang="zh-CN" b="0" dirty="0">
                <a:latin typeface="微软雅黑" panose="020B0503020204020204" pitchFamily="34" charset="-122"/>
                <a:ea typeface="微软雅黑" panose="020B0503020204020204" pitchFamily="34" charset="-122"/>
              </a:rPr>
              <a:t>标准更比</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先进，所需带宽仅为</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的</a:t>
            </a:r>
            <a:r>
              <a:rPr lang="en-US" altLang="zh-CN" b="0" dirty="0">
                <a:latin typeface="微软雅黑" panose="020B0503020204020204" pitchFamily="34" charset="-122"/>
                <a:ea typeface="微软雅黑" panose="020B0503020204020204" pitchFamily="34" charset="-122"/>
              </a:rPr>
              <a:t>1/2</a:t>
            </a:r>
            <a:r>
              <a:rPr lang="zh-CN" altLang="zh-CN" b="0" dirty="0">
                <a:latin typeface="微软雅黑" panose="020B0503020204020204" pitchFamily="34" charset="-122"/>
                <a:ea typeface="微软雅黑" panose="020B0503020204020204" pitchFamily="34" charset="-122"/>
              </a:rPr>
              <a:t>。从技术上来讲，</a:t>
            </a:r>
            <a:r>
              <a:rPr lang="en-US" altLang="zh-CN" b="0" dirty="0">
                <a:latin typeface="微软雅黑" panose="020B0503020204020204" pitchFamily="34" charset="-122"/>
                <a:ea typeface="微软雅黑" panose="020B0503020204020204" pitchFamily="34" charset="-122"/>
              </a:rPr>
              <a:t>H.265</a:t>
            </a:r>
            <a:r>
              <a:rPr lang="zh-CN" altLang="zh-CN" b="0" dirty="0">
                <a:latin typeface="微软雅黑" panose="020B0503020204020204" pitchFamily="34" charset="-122"/>
                <a:ea typeface="微软雅黑" panose="020B0503020204020204" pitchFamily="34" charset="-122"/>
              </a:rPr>
              <a:t>已经在很多的技术上实现了对</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的全面超越</a:t>
            </a:r>
            <a:r>
              <a:rPr lang="zh-CN" altLang="zh-CN" b="0" dirty="0" smtClean="0">
                <a:latin typeface="微软雅黑" panose="020B0503020204020204" pitchFamily="34" charset="-122"/>
                <a:ea typeface="微软雅黑" panose="020B0503020204020204" pitchFamily="34" charset="-122"/>
              </a:rPr>
              <a:t>，</a:t>
            </a:r>
            <a:r>
              <a:rPr lang="en-US" altLang="zh-CN" b="0" dirty="0" smtClean="0">
                <a:latin typeface="微软雅黑" panose="020B0503020204020204" pitchFamily="34" charset="-122"/>
                <a:ea typeface="微软雅黑" panose="020B0503020204020204" pitchFamily="34" charset="-122"/>
              </a:rPr>
              <a:t>H.265</a:t>
            </a:r>
            <a:r>
              <a:rPr lang="zh-CN" altLang="zh-CN" b="0" dirty="0">
                <a:latin typeface="微软雅黑" panose="020B0503020204020204" pitchFamily="34" charset="-122"/>
                <a:ea typeface="微软雅黑" panose="020B0503020204020204" pitchFamily="34" charset="-122"/>
              </a:rPr>
              <a:t>通过先进画面预测模式与精准编码架构，将压缩比提高至</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的两倍，达到</a:t>
            </a:r>
            <a:r>
              <a:rPr lang="en-US" altLang="zh-CN" b="0" dirty="0">
                <a:latin typeface="微软雅黑" panose="020B0503020204020204" pitchFamily="34" charset="-122"/>
                <a:ea typeface="微软雅黑" panose="020B0503020204020204" pitchFamily="34" charset="-122"/>
              </a:rPr>
              <a:t>400:1</a:t>
            </a:r>
            <a:r>
              <a:rPr lang="zh-CN" altLang="zh-CN" b="0" dirty="0">
                <a:latin typeface="微软雅黑" panose="020B0503020204020204" pitchFamily="34" charset="-122"/>
                <a:ea typeface="微软雅黑" panose="020B0503020204020204" pitchFamily="34" charset="-122"/>
              </a:rPr>
              <a:t>水准，除可缩短</a:t>
            </a:r>
            <a:r>
              <a:rPr lang="en-US" altLang="zh-CN" b="0" dirty="0">
                <a:latin typeface="微软雅黑" panose="020B0503020204020204" pitchFamily="34" charset="-122"/>
                <a:ea typeface="微软雅黑" panose="020B0503020204020204" pitchFamily="34" charset="-122"/>
              </a:rPr>
              <a:t>50%</a:t>
            </a:r>
            <a:r>
              <a:rPr lang="zh-CN" altLang="zh-CN" b="0" dirty="0">
                <a:latin typeface="微软雅黑" panose="020B0503020204020204" pitchFamily="34" charset="-122"/>
                <a:ea typeface="微软雅黑" panose="020B0503020204020204" pitchFamily="34" charset="-122"/>
              </a:rPr>
              <a:t>视频压缩时间，减轻系统工作负担与功耗外，亦大幅增进网络频宽利用率。</a:t>
            </a:r>
          </a:p>
          <a:p>
            <a:pPr marL="1066800" lvl="1" indent="-609600">
              <a:lnSpc>
                <a:spcPct val="150000"/>
              </a:lnSpc>
              <a:spcBef>
                <a:spcPct val="20000"/>
              </a:spcBef>
              <a:buFontTx/>
              <a:buChar char="–"/>
            </a:pPr>
            <a:r>
              <a:rPr lang="zh-CN" altLang="zh-CN" b="0" dirty="0" smtClean="0">
                <a:latin typeface="微软雅黑" panose="020B0503020204020204" pitchFamily="34" charset="-122"/>
                <a:ea typeface="微软雅黑" panose="020B0503020204020204" pitchFamily="34" charset="-122"/>
              </a:rPr>
              <a:t>与</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相比，</a:t>
            </a:r>
            <a:r>
              <a:rPr lang="en-US" altLang="zh-CN" b="0" dirty="0">
                <a:latin typeface="微软雅黑" panose="020B0503020204020204" pitchFamily="34" charset="-122"/>
                <a:ea typeface="微软雅黑" panose="020B0503020204020204" pitchFamily="34" charset="-122"/>
              </a:rPr>
              <a:t>H.265</a:t>
            </a:r>
            <a:r>
              <a:rPr lang="zh-CN" altLang="zh-CN" b="0" dirty="0">
                <a:latin typeface="微软雅黑" panose="020B0503020204020204" pitchFamily="34" charset="-122"/>
                <a:ea typeface="微软雅黑" panose="020B0503020204020204" pitchFamily="34" charset="-122"/>
              </a:rPr>
              <a:t>的最大本领是可以在维持画质基本不变的前提下，让数据传输带宽减少至</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的一半</a:t>
            </a:r>
            <a:r>
              <a:rPr lang="en-US" altLang="zh-CN" b="0" dirty="0">
                <a:latin typeface="微软雅黑" panose="020B0503020204020204" pitchFamily="34" charset="-122"/>
                <a:ea typeface="微软雅黑" panose="020B0503020204020204" pitchFamily="34" charset="-122"/>
              </a:rPr>
              <a:t>,</a:t>
            </a:r>
            <a:r>
              <a:rPr lang="zh-CN" altLang="zh-CN" b="0" dirty="0">
                <a:latin typeface="微软雅黑" panose="020B0503020204020204" pitchFamily="34" charset="-122"/>
                <a:ea typeface="微软雅黑" panose="020B0503020204020204" pitchFamily="34" charset="-122"/>
              </a:rPr>
              <a:t>这样在低带宽的情况下，</a:t>
            </a:r>
            <a:r>
              <a:rPr lang="en-US" altLang="zh-CN" b="0" dirty="0">
                <a:latin typeface="微软雅黑" panose="020B0503020204020204" pitchFamily="34" charset="-122"/>
                <a:ea typeface="微软雅黑" panose="020B0503020204020204" pitchFamily="34" charset="-122"/>
              </a:rPr>
              <a:t>H.265</a:t>
            </a:r>
            <a:r>
              <a:rPr lang="zh-CN" altLang="zh-CN" b="0" dirty="0">
                <a:latin typeface="微软雅黑" panose="020B0503020204020204" pitchFamily="34" charset="-122"/>
                <a:ea typeface="微软雅黑" panose="020B0503020204020204" pitchFamily="34" charset="-122"/>
              </a:rPr>
              <a:t>也可以让你获得纤毫毕现的细腻画质，丰富绝伦的图像细节，流畅自然的播放效果。</a:t>
            </a:r>
          </a:p>
          <a:p>
            <a:pPr marL="1066800" lvl="1" indent="-609600">
              <a:lnSpc>
                <a:spcPct val="150000"/>
              </a:lnSpc>
              <a:spcBef>
                <a:spcPct val="20000"/>
              </a:spcBef>
              <a:buFontTx/>
              <a:buChar char="–"/>
            </a:pPr>
            <a:endParaRPr lang="zh-CN" altLang="en-US" b="0" dirty="0">
              <a:latin typeface="微软雅黑" panose="020B0503020204020204" pitchFamily="34" charset="-122"/>
              <a:ea typeface="微软雅黑" panose="020B0503020204020204" pitchFamily="34" charset="-122"/>
            </a:endParaRPr>
          </a:p>
        </p:txBody>
      </p:sp>
      <p:sp>
        <p:nvSpPr>
          <p:cNvPr id="6" name="标题 1"/>
          <p:cNvSpPr>
            <a:spLocks noGrp="1"/>
          </p:cNvSpPr>
          <p:nvPr>
            <p:ph type="title"/>
          </p:nvPr>
        </p:nvSpPr>
        <p:spPr>
          <a:xfrm>
            <a:off x="288032" y="188640"/>
            <a:ext cx="3275856" cy="666328"/>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应运而生</a:t>
            </a:r>
          </a:p>
        </p:txBody>
      </p:sp>
    </p:spTree>
    <p:extLst>
      <p:ext uri="{BB962C8B-B14F-4D97-AF65-F5344CB8AC3E}">
        <p14:creationId xmlns:p14="http://schemas.microsoft.com/office/powerpoint/2010/main" val="17105762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1196" y="169049"/>
            <a:ext cx="8229600" cy="1143000"/>
          </a:xfrm>
        </p:spPr>
        <p:txBody>
          <a:bodyPr/>
          <a:lstStyle/>
          <a:p>
            <a:pPr algn="l"/>
            <a:r>
              <a:rPr lang="en-US" altLang="zh-CN" sz="3600" b="1" kern="1200" dirty="0">
                <a:solidFill>
                  <a:srgbClr val="0184B7"/>
                </a:solidFill>
                <a:latin typeface="Arial" pitchFamily="34" charset="0"/>
                <a:ea typeface="宋体" pitchFamily="2" charset="-122"/>
              </a:rPr>
              <a:t>H.265</a:t>
            </a:r>
            <a:r>
              <a:rPr lang="zh-CN" altLang="en-US" sz="3600" b="1" kern="1200" dirty="0" smtClean="0">
                <a:solidFill>
                  <a:srgbClr val="0184B7"/>
                </a:solidFill>
                <a:latin typeface="Arial" pitchFamily="34" charset="0"/>
                <a:ea typeface="宋体" pitchFamily="2" charset="-122"/>
                <a:cs typeface="+mn-cs"/>
              </a:rPr>
              <a:t>主要</a:t>
            </a:r>
            <a:r>
              <a:rPr lang="zh-CN" altLang="en-US" sz="3600" b="1" kern="1200" dirty="0">
                <a:solidFill>
                  <a:srgbClr val="0184B7"/>
                </a:solidFill>
                <a:latin typeface="Arial" pitchFamily="34" charset="0"/>
                <a:ea typeface="宋体" pitchFamily="2" charset="-122"/>
                <a:cs typeface="+mn-cs"/>
              </a:rPr>
              <a:t>特征</a:t>
            </a:r>
          </a:p>
        </p:txBody>
      </p:sp>
      <p:sp>
        <p:nvSpPr>
          <p:cNvPr id="4" name="TextBox 3"/>
          <p:cNvSpPr txBox="1"/>
          <p:nvPr/>
        </p:nvSpPr>
        <p:spPr>
          <a:xfrm>
            <a:off x="323528" y="1340768"/>
            <a:ext cx="8424936" cy="4755148"/>
          </a:xfrm>
          <a:prstGeom prst="rect">
            <a:avLst/>
          </a:prstGeom>
          <a:noFill/>
        </p:spPr>
        <p:txBody>
          <a:bodyPr wrap="square" rtlCol="0">
            <a:spAutoFit/>
          </a:bodyPr>
          <a:lstStyle/>
          <a:p>
            <a:pPr indent="450850">
              <a:lnSpc>
                <a:spcPct val="150000"/>
              </a:lnSpc>
              <a:spcAft>
                <a:spcPts val="1200"/>
              </a:spcAft>
            </a:pPr>
            <a:r>
              <a:rPr lang="en-US" b="0" dirty="0">
                <a:latin typeface="微软雅黑" panose="020B0503020204020204" pitchFamily="34" charset="-122"/>
                <a:ea typeface="微软雅黑" panose="020B0503020204020204" pitchFamily="34" charset="-122"/>
              </a:rPr>
              <a:t>HEVC</a:t>
            </a:r>
            <a:r>
              <a:rPr lang="zh-CN" altLang="en-US" b="0" dirty="0">
                <a:latin typeface="微软雅黑" panose="020B0503020204020204" pitchFamily="34" charset="-122"/>
                <a:ea typeface="微软雅黑" panose="020B0503020204020204" pitchFamily="34" charset="-122"/>
              </a:rPr>
              <a:t>新视频编码方案依然沿用</a:t>
            </a:r>
            <a:r>
              <a:rPr lang="en-US" b="0" dirty="0">
                <a:latin typeface="微软雅黑" panose="020B0503020204020204" pitchFamily="34" charset="-122"/>
                <a:ea typeface="微软雅黑" panose="020B0503020204020204" pitchFamily="34" charset="-122"/>
              </a:rPr>
              <a:t>MPEGX</a:t>
            </a:r>
            <a:r>
              <a:rPr lang="zh-CN" altLang="en-US" b="0" dirty="0">
                <a:latin typeface="微软雅黑" panose="020B0503020204020204" pitchFamily="34" charset="-122"/>
                <a:ea typeface="微软雅黑" panose="020B0503020204020204" pitchFamily="34" charset="-122"/>
              </a:rPr>
              <a:t>和</a:t>
            </a:r>
            <a:r>
              <a:rPr lang="en-US" b="0" dirty="0">
                <a:latin typeface="微软雅黑" panose="020B0503020204020204" pitchFamily="34" charset="-122"/>
                <a:ea typeface="微软雅黑" panose="020B0503020204020204" pitchFamily="34" charset="-122"/>
              </a:rPr>
              <a:t>H.26X</a:t>
            </a:r>
            <a:r>
              <a:rPr lang="zh-CN" altLang="en-US" b="0" dirty="0">
                <a:latin typeface="微软雅黑" panose="020B0503020204020204" pitchFamily="34" charset="-122"/>
                <a:ea typeface="微软雅黑" panose="020B0503020204020204" pitchFamily="34" charset="-122"/>
              </a:rPr>
              <a:t>系列采用的混合编码框架。</a:t>
            </a:r>
            <a:endParaRPr lang="en-US" altLang="zh-CN" b="0" dirty="0">
              <a:latin typeface="微软雅黑" panose="020B0503020204020204" pitchFamily="34" charset="-122"/>
              <a:ea typeface="微软雅黑" panose="020B0503020204020204" pitchFamily="34" charset="-122"/>
            </a:endParaRPr>
          </a:p>
          <a:p>
            <a:pPr marL="627063" indent="450850">
              <a:lnSpc>
                <a:spcPct val="150000"/>
              </a:lnSpc>
              <a:spcAft>
                <a:spcPts val="1200"/>
              </a:spcAft>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帧间和帧内预测编码：消除时间域和空间域的相关性。变换编码：对残差进行变换编码以消除空间相关性 。熵编码：消除统计上的冗余度。</a:t>
            </a:r>
            <a:endParaRPr lang="en-US" altLang="zh-CN" b="0" dirty="0">
              <a:latin typeface="微软雅黑" panose="020B0503020204020204" pitchFamily="34" charset="-122"/>
              <a:ea typeface="微软雅黑" panose="020B0503020204020204" pitchFamily="34" charset="-122"/>
            </a:endParaRPr>
          </a:p>
          <a:p>
            <a:pPr marL="627063" indent="450850">
              <a:lnSpc>
                <a:spcPct val="150000"/>
              </a:lnSpc>
              <a:spcAft>
                <a:spcPts val="1200"/>
              </a:spcAft>
              <a:buFont typeface="Wingdings" panose="05000000000000000000" pitchFamily="2" charset="2"/>
              <a:buChar char="l"/>
            </a:pPr>
            <a:r>
              <a:rPr lang="en-US" b="0" dirty="0">
                <a:latin typeface="微软雅黑" panose="020B0503020204020204" pitchFamily="34" charset="-122"/>
                <a:ea typeface="微软雅黑" panose="020B0503020204020204" pitchFamily="34" charset="-122"/>
              </a:rPr>
              <a:t>HEVC</a:t>
            </a:r>
            <a:r>
              <a:rPr lang="zh-CN" altLang="en-US" b="0" dirty="0">
                <a:latin typeface="微软雅黑" panose="020B0503020204020204" pitchFamily="34" charset="-122"/>
                <a:ea typeface="微软雅黑" panose="020B0503020204020204" pitchFamily="34" charset="-122"/>
              </a:rPr>
              <a:t>将在混合编码框架内，着力研究新的编码工具或技术，提高视频压缩效率，相较于以往的视频编码技术，将会有更多的优越性：</a:t>
            </a:r>
            <a:endParaRPr lang="en-US" altLang="zh-CN" b="0" dirty="0">
              <a:latin typeface="微软雅黑" panose="020B0503020204020204" pitchFamily="34" charset="-122"/>
              <a:ea typeface="微软雅黑" panose="020B0503020204020204" pitchFamily="34" charset="-122"/>
            </a:endParaRPr>
          </a:p>
          <a:p>
            <a:pPr marL="627063" indent="450850">
              <a:lnSpc>
                <a:spcPct val="150000"/>
              </a:lnSpc>
              <a:spcAft>
                <a:spcPts val="1200"/>
              </a:spcAft>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1</a:t>
            </a:r>
            <a:r>
              <a:rPr lang="zh-CN" altLang="en-US" b="0" dirty="0">
                <a:latin typeface="微软雅黑" panose="020B0503020204020204" pitchFamily="34" charset="-122"/>
                <a:ea typeface="微软雅黑" panose="020B0503020204020204" pitchFamily="34" charset="-122"/>
              </a:rPr>
              <a:t>）压缩效率更高</a:t>
            </a:r>
            <a:endParaRPr lang="en-US" altLang="zh-CN" b="0" dirty="0">
              <a:latin typeface="微软雅黑" panose="020B0503020204020204" pitchFamily="34" charset="-122"/>
              <a:ea typeface="微软雅黑" panose="020B0503020204020204" pitchFamily="34" charset="-122"/>
            </a:endParaRPr>
          </a:p>
          <a:p>
            <a:pPr marL="627063" indent="450850">
              <a:lnSpc>
                <a:spcPct val="150000"/>
              </a:lnSpc>
              <a:spcAft>
                <a:spcPts val="1200"/>
              </a:spcAft>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2</a:t>
            </a:r>
            <a:r>
              <a:rPr lang="zh-CN" altLang="en-US" b="0" dirty="0">
                <a:latin typeface="微软雅黑" panose="020B0503020204020204" pitchFamily="34" charset="-122"/>
                <a:ea typeface="微软雅黑" panose="020B0503020204020204" pitchFamily="34" charset="-122"/>
              </a:rPr>
              <a:t>）视频质量更高</a:t>
            </a:r>
            <a:endParaRPr lang="en-US" altLang="zh-CN" b="0" dirty="0">
              <a:latin typeface="微软雅黑" panose="020B0503020204020204" pitchFamily="34" charset="-122"/>
              <a:ea typeface="微软雅黑" panose="020B0503020204020204" pitchFamily="34" charset="-122"/>
            </a:endParaRPr>
          </a:p>
          <a:p>
            <a:pPr marL="627063" indent="450850">
              <a:lnSpc>
                <a:spcPct val="150000"/>
              </a:lnSpc>
              <a:spcAft>
                <a:spcPts val="1200"/>
              </a:spcAft>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3</a:t>
            </a:r>
            <a:r>
              <a:rPr lang="zh-CN" altLang="en-US" b="0" dirty="0">
                <a:latin typeface="微软雅黑" panose="020B0503020204020204" pitchFamily="34" charset="-122"/>
                <a:ea typeface="微软雅黑" panose="020B0503020204020204" pitchFamily="34" charset="-122"/>
              </a:rPr>
              <a:t>）健壮性更好</a:t>
            </a:r>
            <a:endParaRPr lang="en-US" altLang="zh-CN" b="0" dirty="0">
              <a:latin typeface="微软雅黑" panose="020B0503020204020204" pitchFamily="34" charset="-122"/>
              <a:ea typeface="微软雅黑" panose="020B0503020204020204" pitchFamily="34" charset="-122"/>
            </a:endParaRPr>
          </a:p>
          <a:p>
            <a:pPr marL="627063" indent="450850">
              <a:lnSpc>
                <a:spcPct val="150000"/>
              </a:lnSpc>
              <a:spcAft>
                <a:spcPts val="1200"/>
              </a:spcAft>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4</a:t>
            </a:r>
            <a:r>
              <a:rPr lang="zh-CN" altLang="en-US" b="0" dirty="0">
                <a:latin typeface="微软雅黑" panose="020B0503020204020204" pitchFamily="34" charset="-122"/>
                <a:ea typeface="微软雅黑" panose="020B0503020204020204" pitchFamily="34" charset="-122"/>
              </a:rPr>
              <a:t>）对</a:t>
            </a:r>
            <a:r>
              <a:rPr lang="en-US" b="0" dirty="0">
                <a:latin typeface="微软雅黑" panose="020B0503020204020204" pitchFamily="34" charset="-122"/>
                <a:ea typeface="微软雅黑" panose="020B0503020204020204" pitchFamily="34" charset="-122"/>
              </a:rPr>
              <a:t>IP</a:t>
            </a:r>
            <a:r>
              <a:rPr lang="zh-CN" altLang="en-US" b="0" dirty="0">
                <a:latin typeface="微软雅黑" panose="020B0503020204020204" pitchFamily="34" charset="-122"/>
                <a:ea typeface="微软雅黑" panose="020B0503020204020204" pitchFamily="34" charset="-122"/>
              </a:rPr>
              <a:t>网络的友好性好</a:t>
            </a:r>
          </a:p>
        </p:txBody>
      </p:sp>
    </p:spTree>
    <p:extLst>
      <p:ext uri="{BB962C8B-B14F-4D97-AF65-F5344CB8AC3E}">
        <p14:creationId xmlns:p14="http://schemas.microsoft.com/office/powerpoint/2010/main" val="132560396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标准</a:t>
            </a:r>
            <a:r>
              <a:rPr lang="zh-CN" altLang="en-US" sz="3600" b="1" kern="1200" dirty="0">
                <a:solidFill>
                  <a:srgbClr val="0184B7"/>
                </a:solidFill>
                <a:latin typeface="Arial" pitchFamily="34" charset="0"/>
                <a:ea typeface="宋体" pitchFamily="2" charset="-122"/>
                <a:cs typeface="+mn-cs"/>
              </a:rPr>
              <a:t>完成时间点</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54</a:t>
            </a:fld>
            <a:endParaRPr lang="en-US" altLang="zh-CN"/>
          </a:p>
        </p:txBody>
      </p:sp>
      <p:sp>
        <p:nvSpPr>
          <p:cNvPr id="6" name="矩形 5"/>
          <p:cNvSpPr/>
          <p:nvPr/>
        </p:nvSpPr>
        <p:spPr>
          <a:xfrm>
            <a:off x="129759" y="1556792"/>
            <a:ext cx="8712968" cy="3785652"/>
          </a:xfrm>
          <a:prstGeom prst="rect">
            <a:avLst/>
          </a:prstGeom>
        </p:spPr>
        <p:txBody>
          <a:bodyPr wrap="square">
            <a:spAutoFit/>
          </a:bodyPr>
          <a:lstStyle/>
          <a:p>
            <a:pPr marL="627063" indent="-354013" algn="l">
              <a:lnSpc>
                <a:spcPct val="150000"/>
              </a:lnSpc>
              <a:spcAft>
                <a:spcPts val="1200"/>
              </a:spcAft>
              <a:buFont typeface="Wingdings" panose="05000000000000000000" pitchFamily="2" charset="2"/>
              <a:buChar char="l"/>
            </a:pPr>
            <a:r>
              <a:rPr lang="en-US" altLang="zh-CN" sz="2000" b="0" dirty="0" smtClean="0">
                <a:latin typeface="微软雅黑" panose="020B0503020204020204" pitchFamily="34" charset="-122"/>
                <a:ea typeface="微软雅黑" panose="020B0503020204020204" pitchFamily="34" charset="-122"/>
              </a:rPr>
              <a:t>2010</a:t>
            </a:r>
            <a:r>
              <a:rPr lang="zh-CN" altLang="zh-CN" sz="2000" b="0" dirty="0">
                <a:latin typeface="微软雅黑" panose="020B0503020204020204" pitchFamily="34" charset="-122"/>
                <a:ea typeface="微软雅黑" panose="020B0503020204020204" pitchFamily="34" charset="-122"/>
              </a:rPr>
              <a:t>年</a:t>
            </a:r>
            <a:r>
              <a:rPr lang="en-US" altLang="zh-CN" sz="2000" b="0" dirty="0">
                <a:latin typeface="微软雅黑" panose="020B0503020204020204" pitchFamily="34" charset="-122"/>
                <a:ea typeface="微软雅黑" panose="020B0503020204020204" pitchFamily="34" charset="-122"/>
              </a:rPr>
              <a:t>1</a:t>
            </a:r>
            <a:r>
              <a:rPr lang="zh-CN" altLang="zh-CN" sz="2000" b="0" dirty="0">
                <a:latin typeface="微软雅黑" panose="020B0503020204020204" pitchFamily="34" charset="-122"/>
                <a:ea typeface="微软雅黑" panose="020B0503020204020204" pitchFamily="34" charset="-122"/>
              </a:rPr>
              <a:t>月，</a:t>
            </a:r>
            <a:r>
              <a:rPr lang="en-US" altLang="zh-CN" sz="2000" b="0" dirty="0">
                <a:latin typeface="微软雅黑" panose="020B0503020204020204" pitchFamily="34" charset="-122"/>
                <a:ea typeface="微软雅黑" panose="020B0503020204020204" pitchFamily="34" charset="-122"/>
              </a:rPr>
              <a:t>ITU-T VCEG(Video Coding Experts Group) </a:t>
            </a:r>
            <a:r>
              <a:rPr lang="zh-CN" altLang="zh-CN" sz="2000" b="0" dirty="0">
                <a:latin typeface="微软雅黑" panose="020B0503020204020204" pitchFamily="34" charset="-122"/>
                <a:ea typeface="微软雅黑" panose="020B0503020204020204" pitchFamily="34" charset="-122"/>
              </a:rPr>
              <a:t>和</a:t>
            </a:r>
            <a:r>
              <a:rPr lang="en-US" altLang="zh-CN" sz="2000" b="0" dirty="0">
                <a:latin typeface="微软雅黑" panose="020B0503020204020204" pitchFamily="34" charset="-122"/>
                <a:ea typeface="微软雅黑" panose="020B0503020204020204" pitchFamily="34" charset="-122"/>
              </a:rPr>
              <a:t>ISO/IEC MPEG(Moving Picture Experts Group)</a:t>
            </a:r>
            <a:r>
              <a:rPr lang="zh-CN" altLang="zh-CN" sz="2000" b="0" dirty="0">
                <a:latin typeface="微软雅黑" panose="020B0503020204020204" pitchFamily="34" charset="-122"/>
                <a:ea typeface="微软雅黑" panose="020B0503020204020204" pitchFamily="34" charset="-122"/>
              </a:rPr>
              <a:t>联合成立</a:t>
            </a:r>
            <a:r>
              <a:rPr lang="en-US" altLang="zh-CN" sz="2000" b="0" dirty="0">
                <a:latin typeface="微软雅黑" panose="020B0503020204020204" pitchFamily="34" charset="-122"/>
                <a:ea typeface="微软雅黑" panose="020B0503020204020204" pitchFamily="34" charset="-122"/>
              </a:rPr>
              <a:t>JCT-VC(Joint Collaborative Team on Video Coding)</a:t>
            </a:r>
            <a:r>
              <a:rPr lang="zh-CN" altLang="zh-CN" sz="2000" b="0" dirty="0">
                <a:latin typeface="微软雅黑" panose="020B0503020204020204" pitchFamily="34" charset="-122"/>
                <a:ea typeface="微软雅黑" panose="020B0503020204020204" pitchFamily="34" charset="-122"/>
              </a:rPr>
              <a:t>了联合组织，统一制定下一代编码标准：</a:t>
            </a:r>
            <a:r>
              <a:rPr lang="en-US" altLang="zh-CN" sz="2000" b="0" dirty="0">
                <a:latin typeface="微软雅黑" panose="020B0503020204020204" pitchFamily="34" charset="-122"/>
                <a:ea typeface="微软雅黑" panose="020B0503020204020204" pitchFamily="34" charset="-122"/>
              </a:rPr>
              <a:t>HEVC(High Efficiency Video Coding)</a:t>
            </a:r>
            <a:r>
              <a:rPr lang="zh-CN" altLang="zh-CN" sz="2000" b="0" dirty="0" smtClean="0">
                <a:latin typeface="微软雅黑" panose="020B0503020204020204" pitchFamily="34" charset="-122"/>
                <a:ea typeface="微软雅黑" panose="020B0503020204020204" pitchFamily="34" charset="-122"/>
              </a:rPr>
              <a:t>。</a:t>
            </a:r>
            <a:endParaRPr lang="en-US" altLang="zh-CN" sz="2000" b="0" dirty="0" smtClean="0">
              <a:latin typeface="微软雅黑" panose="020B0503020204020204" pitchFamily="34" charset="-122"/>
              <a:ea typeface="微软雅黑" panose="020B0503020204020204" pitchFamily="34" charset="-122"/>
            </a:endParaRPr>
          </a:p>
          <a:p>
            <a:pPr marL="627063" indent="-354013" algn="l">
              <a:lnSpc>
                <a:spcPct val="150000"/>
              </a:lnSpc>
              <a:spcAft>
                <a:spcPts val="1200"/>
              </a:spcAft>
              <a:buFont typeface="Wingdings" panose="05000000000000000000" pitchFamily="2" charset="2"/>
              <a:buChar char="l"/>
            </a:pPr>
            <a:r>
              <a:rPr lang="en-US" altLang="zh-CN" sz="2000" b="0" dirty="0" smtClean="0">
                <a:latin typeface="微软雅黑" panose="020B0503020204020204" pitchFamily="34" charset="-122"/>
                <a:ea typeface="微软雅黑" panose="020B0503020204020204" pitchFamily="34" charset="-122"/>
              </a:rPr>
              <a:t>2012.2</a:t>
            </a:r>
            <a:r>
              <a:rPr lang="zh-CN" altLang="zh-CN" sz="2000" b="0" dirty="0">
                <a:latin typeface="微软雅黑" panose="020B0503020204020204" pitchFamily="34" charset="-122"/>
                <a:ea typeface="微软雅黑" panose="020B0503020204020204" pitchFamily="34" charset="-122"/>
              </a:rPr>
              <a:t>：委员会草案（标准草案完成稿）</a:t>
            </a:r>
            <a:r>
              <a:rPr lang="zh-CN" altLang="zh-CN" sz="2000" b="0" dirty="0" smtClean="0">
                <a:latin typeface="微软雅黑" panose="020B0503020204020204" pitchFamily="34" charset="-122"/>
                <a:ea typeface="微软雅黑" panose="020B0503020204020204" pitchFamily="34" charset="-122"/>
              </a:rPr>
              <a:t>；</a:t>
            </a:r>
            <a:r>
              <a:rPr lang="en-US" altLang="zh-CN" sz="2000" b="0" dirty="0">
                <a:latin typeface="微软雅黑" panose="020B0503020204020204" pitchFamily="34" charset="-122"/>
                <a:ea typeface="微软雅黑" panose="020B0503020204020204" pitchFamily="34" charset="-122"/>
              </a:rPr>
              <a:t>HEVC</a:t>
            </a:r>
            <a:r>
              <a:rPr lang="zh-CN" altLang="zh-CN" sz="2000" b="0" dirty="0">
                <a:latin typeface="微软雅黑" panose="020B0503020204020204" pitchFamily="34" charset="-122"/>
                <a:ea typeface="微软雅黑" panose="020B0503020204020204" pitchFamily="34" charset="-122"/>
              </a:rPr>
              <a:t>委员会草案获得通过</a:t>
            </a:r>
            <a:r>
              <a:rPr lang="zh-CN" altLang="zh-CN" sz="2000" b="0" dirty="0" smtClean="0">
                <a:latin typeface="微软雅黑" panose="020B0503020204020204" pitchFamily="34" charset="-122"/>
                <a:ea typeface="微软雅黑" panose="020B0503020204020204" pitchFamily="34" charset="-122"/>
              </a:rPr>
              <a:t>。</a:t>
            </a:r>
            <a:endParaRPr lang="en-US" altLang="zh-CN" sz="2000" b="0" dirty="0" smtClean="0">
              <a:latin typeface="微软雅黑" panose="020B0503020204020204" pitchFamily="34" charset="-122"/>
              <a:ea typeface="微软雅黑" panose="020B0503020204020204" pitchFamily="34" charset="-122"/>
            </a:endParaRPr>
          </a:p>
          <a:p>
            <a:pPr marL="627063" indent="-354013" algn="l">
              <a:lnSpc>
                <a:spcPct val="150000"/>
              </a:lnSpc>
              <a:spcAft>
                <a:spcPts val="1200"/>
              </a:spcAft>
              <a:buFont typeface="Wingdings" panose="05000000000000000000" pitchFamily="2" charset="2"/>
              <a:buChar char="l"/>
            </a:pPr>
            <a:r>
              <a:rPr lang="en-US" altLang="zh-CN" sz="2000" b="0" dirty="0" smtClean="0">
                <a:latin typeface="微软雅黑" panose="020B0503020204020204" pitchFamily="34" charset="-122"/>
                <a:ea typeface="微软雅黑" panose="020B0503020204020204" pitchFamily="34" charset="-122"/>
              </a:rPr>
              <a:t>2012.7</a:t>
            </a:r>
            <a:r>
              <a:rPr lang="zh-CN" altLang="zh-CN" sz="2000" b="0" dirty="0" smtClean="0">
                <a:latin typeface="微软雅黑" panose="020B0503020204020204" pitchFamily="34" charset="-122"/>
                <a:ea typeface="微软雅黑" panose="020B0503020204020204" pitchFamily="34" charset="-122"/>
              </a:rPr>
              <a:t>：</a:t>
            </a:r>
            <a:r>
              <a:rPr lang="en-US" altLang="zh-CN" sz="2000" b="0" dirty="0">
                <a:latin typeface="微软雅黑" panose="020B0503020204020204" pitchFamily="34" charset="-122"/>
                <a:ea typeface="微软雅黑" panose="020B0503020204020204" pitchFamily="34" charset="-122"/>
              </a:rPr>
              <a:t>HEVC</a:t>
            </a:r>
            <a:r>
              <a:rPr lang="zh-CN" altLang="zh-CN" sz="2000" b="0" dirty="0">
                <a:latin typeface="微软雅黑" panose="020B0503020204020204" pitchFamily="34" charset="-122"/>
                <a:ea typeface="微软雅黑" panose="020B0503020204020204" pitchFamily="34" charset="-122"/>
              </a:rPr>
              <a:t>国际标准草案获得通过</a:t>
            </a:r>
            <a:r>
              <a:rPr lang="zh-CN" altLang="zh-CN" sz="2000" b="0" dirty="0" smtClean="0">
                <a:latin typeface="微软雅黑" panose="020B0503020204020204" pitchFamily="34" charset="-122"/>
                <a:ea typeface="微软雅黑" panose="020B0503020204020204" pitchFamily="34" charset="-122"/>
              </a:rPr>
              <a:t>；</a:t>
            </a:r>
            <a:endParaRPr lang="en-US" altLang="zh-CN" sz="2000" b="0" dirty="0" smtClean="0">
              <a:latin typeface="微软雅黑" panose="020B0503020204020204" pitchFamily="34" charset="-122"/>
              <a:ea typeface="微软雅黑" panose="020B0503020204020204" pitchFamily="34" charset="-122"/>
            </a:endParaRPr>
          </a:p>
          <a:p>
            <a:pPr marL="627063" indent="-354013" algn="l">
              <a:lnSpc>
                <a:spcPct val="150000"/>
              </a:lnSpc>
              <a:spcAft>
                <a:spcPts val="1200"/>
              </a:spcAft>
              <a:buFont typeface="Wingdings" panose="05000000000000000000" pitchFamily="2" charset="2"/>
              <a:buChar char="l"/>
            </a:pPr>
            <a:r>
              <a:rPr lang="en-US" altLang="zh-CN" sz="2000" b="0" dirty="0" smtClean="0">
                <a:latin typeface="微软雅黑" panose="020B0503020204020204" pitchFamily="34" charset="-122"/>
                <a:ea typeface="微软雅黑" panose="020B0503020204020204" pitchFamily="34" charset="-122"/>
              </a:rPr>
              <a:t>2013.1</a:t>
            </a:r>
            <a:r>
              <a:rPr lang="zh-CN" altLang="zh-CN" sz="2000" b="0" dirty="0">
                <a:latin typeface="微软雅黑" panose="020B0503020204020204" pitchFamily="34" charset="-122"/>
                <a:ea typeface="微软雅黑" panose="020B0503020204020204" pitchFamily="34" charset="-122"/>
              </a:rPr>
              <a:t>：国际标准</a:t>
            </a:r>
            <a:r>
              <a:rPr lang="zh-CN" altLang="zh-CN" sz="2000" b="0" dirty="0" smtClean="0">
                <a:latin typeface="微软雅黑" panose="020B0503020204020204" pitchFamily="34" charset="-122"/>
                <a:ea typeface="微软雅黑" panose="020B0503020204020204" pitchFamily="34" charset="-122"/>
              </a:rPr>
              <a:t>最终</a:t>
            </a:r>
            <a:r>
              <a:rPr lang="zh-CN" altLang="en-US" sz="2000" b="0" dirty="0" smtClean="0">
                <a:latin typeface="微软雅黑" panose="020B0503020204020204" pitchFamily="34" charset="-122"/>
                <a:ea typeface="微软雅黑" panose="020B0503020204020204" pitchFamily="34" charset="-122"/>
              </a:rPr>
              <a:t>获得</a:t>
            </a:r>
            <a:r>
              <a:rPr lang="zh-CN" altLang="en-US" sz="2000" b="0" dirty="0">
                <a:latin typeface="微软雅黑" panose="020B0503020204020204" pitchFamily="34" charset="-122"/>
                <a:ea typeface="微软雅黑" panose="020B0503020204020204" pitchFamily="34" charset="-122"/>
              </a:rPr>
              <a:t>通过</a:t>
            </a:r>
            <a:r>
              <a:rPr lang="zh-CN" altLang="zh-CN" sz="2000" b="0" dirty="0" smtClean="0">
                <a:latin typeface="微软雅黑" panose="020B0503020204020204" pitchFamily="34" charset="-122"/>
                <a:ea typeface="微软雅黑" panose="020B0503020204020204" pitchFamily="34" charset="-122"/>
              </a:rPr>
              <a:t>；</a:t>
            </a:r>
            <a:endParaRPr lang="zh-CN" altLang="en-US" sz="2000"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508526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smtClean="0">
                <a:solidFill>
                  <a:srgbClr val="0184B7"/>
                </a:solidFill>
                <a:latin typeface="Arial" pitchFamily="34" charset="0"/>
                <a:ea typeface="宋体" pitchFamily="2" charset="-122"/>
              </a:rPr>
              <a:t>H.265</a:t>
            </a:r>
            <a:r>
              <a:rPr lang="zh-CN" altLang="en-US" sz="3600" b="1" kern="1200" dirty="0" smtClean="0">
                <a:solidFill>
                  <a:srgbClr val="0184B7"/>
                </a:solidFill>
                <a:latin typeface="Arial" pitchFamily="34" charset="0"/>
                <a:ea typeface="宋体" pitchFamily="2" charset="-122"/>
              </a:rPr>
              <a:t>编码器</a:t>
            </a:r>
            <a:endParaRPr lang="zh-CN" altLang="en-US" sz="3600" b="1" kern="1200" dirty="0">
              <a:solidFill>
                <a:srgbClr val="0184B7"/>
              </a:solidFill>
              <a:latin typeface="Arial" pitchFamily="34" charset="0"/>
              <a:ea typeface="宋体" pitchFamily="2" charset="-122"/>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矩形 2"/>
          <p:cNvSpPr/>
          <p:nvPr/>
        </p:nvSpPr>
        <p:spPr>
          <a:xfrm>
            <a:off x="832924" y="1556792"/>
            <a:ext cx="7488832" cy="1754326"/>
          </a:xfrm>
          <a:prstGeom prst="rect">
            <a:avLst/>
          </a:prstGeom>
        </p:spPr>
        <p:txBody>
          <a:bodyPr wrap="square">
            <a:spAutoFit/>
          </a:bodyPr>
          <a:lstStyle/>
          <a:p>
            <a:pPr marL="285750" indent="-285750">
              <a:buFont typeface="Wingdings" panose="05000000000000000000" pitchFamily="2" charset="2"/>
              <a:buChar char="l"/>
            </a:pP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的结构和 </a:t>
            </a:r>
            <a:r>
              <a:rPr lang="en-US" altLang="zh-CN" b="0" dirty="0">
                <a:latin typeface="微软雅黑" panose="020B0503020204020204" pitchFamily="34" charset="-122"/>
                <a:ea typeface="微软雅黑" panose="020B0503020204020204" pitchFamily="34" charset="-122"/>
              </a:rPr>
              <a:t>H.264/AVC </a:t>
            </a:r>
            <a:r>
              <a:rPr lang="zh-CN" altLang="en-US" b="0" dirty="0">
                <a:latin typeface="微软雅黑" panose="020B0503020204020204" pitchFamily="34" charset="-122"/>
                <a:ea typeface="微软雅黑" panose="020B0503020204020204" pitchFamily="34" charset="-122"/>
              </a:rPr>
              <a:t>类似，主要分为两个部分：网络提取层</a:t>
            </a:r>
            <a:r>
              <a:rPr lang="en-US" altLang="zh-CN" b="0" dirty="0">
                <a:latin typeface="微软雅黑" panose="020B0503020204020204" pitchFamily="34" charset="-122"/>
                <a:ea typeface="微软雅黑" panose="020B0503020204020204" pitchFamily="34" charset="-122"/>
              </a:rPr>
              <a:t>(Network Abstraction Layer, NAL)</a:t>
            </a:r>
            <a:r>
              <a:rPr lang="zh-CN" altLang="en-US" b="0" dirty="0">
                <a:latin typeface="微软雅黑" panose="020B0503020204020204" pitchFamily="34" charset="-122"/>
                <a:ea typeface="微软雅黑" panose="020B0503020204020204" pitchFamily="34" charset="-122"/>
              </a:rPr>
              <a:t>和视频编码层</a:t>
            </a:r>
            <a:r>
              <a:rPr lang="en-US" altLang="zh-CN" b="0" dirty="0">
                <a:latin typeface="微软雅黑" panose="020B0503020204020204" pitchFamily="34" charset="-122"/>
                <a:ea typeface="微软雅黑" panose="020B0503020204020204" pitchFamily="34" charset="-122"/>
              </a:rPr>
              <a:t>(Video Coding Layer, VCL)</a:t>
            </a:r>
            <a:r>
              <a:rPr lang="zh-CN" altLang="en-US" b="0" dirty="0">
                <a:latin typeface="微软雅黑" panose="020B0503020204020204" pitchFamily="34" charset="-122"/>
                <a:ea typeface="微软雅黑" panose="020B0503020204020204" pitchFamily="34" charset="-122"/>
              </a:rPr>
              <a:t>。 网络提取层 </a:t>
            </a:r>
            <a:r>
              <a:rPr lang="en-US" altLang="zh-CN" b="0" dirty="0">
                <a:latin typeface="微软雅黑" panose="020B0503020204020204" pitchFamily="34" charset="-122"/>
                <a:ea typeface="微软雅黑" panose="020B0503020204020204" pitchFamily="34" charset="-122"/>
              </a:rPr>
              <a:t>NAL </a:t>
            </a:r>
            <a:r>
              <a:rPr lang="zh-CN" altLang="en-US" b="0" dirty="0">
                <a:latin typeface="微软雅黑" panose="020B0503020204020204" pitchFamily="34" charset="-122"/>
                <a:ea typeface="微软雅黑" panose="020B0503020204020204" pitchFamily="34" charset="-122"/>
              </a:rPr>
              <a:t>主要是用于网络传输，其设计的主要目的就是为了提供网络 友好性的服务，让视频编码层在网络传输上更方便有效。</a:t>
            </a:r>
            <a:r>
              <a:rPr lang="zh-CN" altLang="en-US" dirty="0"/>
              <a:t/>
            </a:r>
            <a:br>
              <a:rPr lang="zh-CN" altLang="en-US" dirty="0"/>
            </a:br>
            <a:endParaRPr lang="zh-CN" altLang="en-US" dirty="0"/>
          </a:p>
        </p:txBody>
      </p:sp>
      <p:sp>
        <p:nvSpPr>
          <p:cNvPr id="4" name="矩形 3"/>
          <p:cNvSpPr/>
          <p:nvPr/>
        </p:nvSpPr>
        <p:spPr>
          <a:xfrm>
            <a:off x="832924" y="3046139"/>
            <a:ext cx="7488832" cy="2031325"/>
          </a:xfrm>
          <a:prstGeom prst="rect">
            <a:avLst/>
          </a:prstGeom>
        </p:spPr>
        <p:txBody>
          <a:bodyPr wrap="square">
            <a:spAutoFit/>
          </a:bodyPr>
          <a:lstStyle/>
          <a:p>
            <a:pPr marL="285750" indent="-285750">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视频编码层的结构大致与 </a:t>
            </a:r>
            <a:r>
              <a:rPr lang="en-US" altLang="zh-CN" b="0" dirty="0">
                <a:latin typeface="微软雅黑" panose="020B0503020204020204" pitchFamily="34" charset="-122"/>
                <a:ea typeface="微软雅黑" panose="020B0503020204020204" pitchFamily="34" charset="-122"/>
              </a:rPr>
              <a:t>H.264/AVC </a:t>
            </a:r>
            <a:r>
              <a:rPr lang="zh-CN" altLang="en-US" b="0" dirty="0">
                <a:latin typeface="微软雅黑" panose="020B0503020204020204" pitchFamily="34" charset="-122"/>
                <a:ea typeface="微软雅黑" panose="020B0503020204020204" pitchFamily="34" charset="-122"/>
              </a:rPr>
              <a:t>相同。主要也包含：帧内预测、帧间预 测、量化和转换、去块滤波器、熵编码等部分。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沿袭了 </a:t>
            </a:r>
            <a:r>
              <a:rPr lang="en-US" altLang="zh-CN" b="0" dirty="0">
                <a:latin typeface="微软雅黑" panose="020B0503020204020204" pitchFamily="34" charset="-122"/>
                <a:ea typeface="微软雅黑" panose="020B0503020204020204" pitchFamily="34" charset="-122"/>
              </a:rPr>
              <a:t>H.26x </a:t>
            </a:r>
            <a:r>
              <a:rPr lang="zh-CN" altLang="en-US" b="0" dirty="0">
                <a:latin typeface="微软雅黑" panose="020B0503020204020204" pitchFamily="34" charset="-122"/>
                <a:ea typeface="微软雅黑" panose="020B0503020204020204" pitchFamily="34" charset="-122"/>
              </a:rPr>
              <a:t>系列的基于 块的联合预测熵编码</a:t>
            </a:r>
            <a:r>
              <a:rPr lang="zh-CN" altLang="en-US" b="0" dirty="0" smtClean="0">
                <a:latin typeface="微软雅黑" panose="020B0503020204020204" pitchFamily="34" charset="-122"/>
                <a:ea typeface="微软雅黑" panose="020B0503020204020204" pitchFamily="34" charset="-122"/>
              </a:rPr>
              <a:t>混合模型， </a:t>
            </a:r>
            <a:r>
              <a:rPr lang="zh-CN" altLang="en-US" b="0" dirty="0">
                <a:latin typeface="微软雅黑" panose="020B0503020204020204" pitchFamily="34" charset="-122"/>
                <a:ea typeface="微软雅黑" panose="020B0503020204020204" pitchFamily="34" charset="-122"/>
              </a:rPr>
              <a:t>同时也进行了大量的技术创新，它采用了基于 大尺寸四叉树块的分割结构，还有多角度帧内预测技术、 运动估计融合技术、 高 精度运动补偿技术以及采样点自适应偏移</a:t>
            </a:r>
            <a:r>
              <a:rPr lang="en-US" altLang="zh-CN" b="0" dirty="0">
                <a:latin typeface="微软雅黑" panose="020B0503020204020204" pitchFamily="34" charset="-122"/>
                <a:ea typeface="微软雅黑" panose="020B0503020204020204" pitchFamily="34" charset="-122"/>
              </a:rPr>
              <a:t>(Sample Adaptive Offset, SAO)</a:t>
            </a:r>
            <a:r>
              <a:rPr lang="zh-CN" altLang="en-US" b="0" dirty="0">
                <a:latin typeface="微软雅黑" panose="020B0503020204020204" pitchFamily="34" charset="-122"/>
                <a:ea typeface="微软雅黑" panose="020B0503020204020204" pitchFamily="34" charset="-122"/>
              </a:rPr>
              <a:t>。这些技术 使其获得了比当前的 </a:t>
            </a:r>
            <a:r>
              <a:rPr lang="en-US" altLang="zh-CN" b="0" dirty="0">
                <a:latin typeface="微软雅黑" panose="020B0503020204020204" pitchFamily="34" charset="-122"/>
                <a:ea typeface="微软雅黑" panose="020B0503020204020204" pitchFamily="34" charset="-122"/>
              </a:rPr>
              <a:t>H.264/AVC </a:t>
            </a:r>
            <a:r>
              <a:rPr lang="zh-CN" altLang="en-US" b="0" dirty="0">
                <a:latin typeface="微软雅黑" panose="020B0503020204020204" pitchFamily="34" charset="-122"/>
                <a:ea typeface="微软雅黑" panose="020B0503020204020204" pitchFamily="34" charset="-122"/>
              </a:rPr>
              <a:t>标准更高的编码性能和效率</a:t>
            </a:r>
            <a:r>
              <a:rPr lang="zh-CN" altLang="en-US" b="0" dirty="0" smtClean="0">
                <a:latin typeface="微软雅黑" panose="020B0503020204020204" pitchFamily="34" charset="-122"/>
                <a:ea typeface="微软雅黑" panose="020B0503020204020204" pitchFamily="34" charset="-122"/>
              </a:rPr>
              <a:t>。</a:t>
            </a: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0993197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smtClean="0">
                <a:solidFill>
                  <a:srgbClr val="0184B7"/>
                </a:solidFill>
                <a:latin typeface="Arial" pitchFamily="34" charset="0"/>
                <a:ea typeface="宋体" pitchFamily="2" charset="-122"/>
              </a:rPr>
              <a:t>H.265</a:t>
            </a:r>
            <a:r>
              <a:rPr lang="zh-CN" altLang="en-US" sz="3600" b="1" kern="1200" dirty="0" smtClean="0">
                <a:solidFill>
                  <a:srgbClr val="0184B7"/>
                </a:solidFill>
                <a:latin typeface="Arial" pitchFamily="34" charset="0"/>
                <a:ea typeface="宋体" pitchFamily="2" charset="-122"/>
              </a:rPr>
              <a:t>编码器框图</a:t>
            </a:r>
            <a:endParaRPr lang="zh-CN" altLang="en-US" sz="3600" b="1" kern="1200" dirty="0">
              <a:solidFill>
                <a:srgbClr val="0184B7"/>
              </a:solidFill>
              <a:latin typeface="Arial" pitchFamily="34" charset="0"/>
              <a:ea typeface="宋体" pitchFamily="2" charset="-122"/>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4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680" y="1392881"/>
            <a:ext cx="6496050" cy="4124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0993197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332656"/>
            <a:ext cx="7236296" cy="666328"/>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a:solidFill>
                  <a:srgbClr val="0184B7"/>
                </a:solidFill>
                <a:latin typeface="Arial" pitchFamily="34" charset="0"/>
                <a:ea typeface="宋体" pitchFamily="2" charset="-122"/>
                <a:cs typeface="+mn-cs"/>
              </a:rPr>
              <a:t>(1)—</a:t>
            </a:r>
            <a:r>
              <a:rPr lang="zh-CN" altLang="en-US" sz="2800" b="1" kern="1200" dirty="0">
                <a:solidFill>
                  <a:srgbClr val="0184B7"/>
                </a:solidFill>
                <a:latin typeface="Arial" pitchFamily="34" charset="0"/>
                <a:ea typeface="宋体" pitchFamily="2" charset="-122"/>
                <a:cs typeface="+mn-cs"/>
              </a:rPr>
              <a:t>四叉树编码结构</a:t>
            </a: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4" name="矩形 3"/>
          <p:cNvSpPr/>
          <p:nvPr/>
        </p:nvSpPr>
        <p:spPr>
          <a:xfrm>
            <a:off x="393641" y="1240488"/>
            <a:ext cx="8210807" cy="5632311"/>
          </a:xfrm>
          <a:prstGeom prst="rect">
            <a:avLst/>
          </a:prstGeom>
        </p:spPr>
        <p:txBody>
          <a:bodyPr wrap="square">
            <a:spAutoFit/>
          </a:bodyPr>
          <a:lstStyle/>
          <a:p>
            <a:pPr indent="450850"/>
            <a:r>
              <a:rPr lang="zh-CN" altLang="en-US" dirty="0"/>
              <a:t>图像分割技术</a:t>
            </a:r>
            <a:br>
              <a:rPr lang="zh-CN" altLang="en-US" dirty="0"/>
            </a:br>
            <a:endParaRPr lang="en-US" altLang="zh-CN" sz="1800" b="0" dirty="0" smtClean="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视频图像中往往有不同的纹理细节和运动变化情况，有的地方平缓有的地方 纹理变化大， 为了能够更加灵活、高效地划分这些视频图像， </a:t>
            </a:r>
            <a:r>
              <a:rPr lang="en-US" altLang="zh-CN" b="0" dirty="0" smtClean="0">
                <a:latin typeface="微软雅黑" panose="020B0503020204020204" pitchFamily="34" charset="-122"/>
                <a:ea typeface="微软雅黑" panose="020B0503020204020204" pitchFamily="34" charset="-122"/>
              </a:rPr>
              <a:t>H.265 </a:t>
            </a:r>
            <a:r>
              <a:rPr lang="zh-CN" altLang="en-US" b="0" dirty="0" smtClean="0">
                <a:latin typeface="微软雅黑" panose="020B0503020204020204" pitchFamily="34" charset="-122"/>
                <a:ea typeface="微软雅黑" panose="020B0503020204020204" pitchFamily="34" charset="-122"/>
              </a:rPr>
              <a:t>定义了一套全 新的语法单元来对图像进行划分， 采用的是超大尺寸四叉树编码结构。其中包括 编码单元</a:t>
            </a:r>
            <a:r>
              <a:rPr lang="en-US" altLang="zh-CN" b="0" dirty="0" smtClean="0">
                <a:latin typeface="微软雅黑" panose="020B0503020204020204" pitchFamily="34" charset="-122"/>
                <a:ea typeface="微软雅黑" panose="020B0503020204020204" pitchFamily="34" charset="-122"/>
              </a:rPr>
              <a:t>(Coding Unit, CU)</a:t>
            </a:r>
            <a:r>
              <a:rPr lang="zh-CN" altLang="en-US" b="0" dirty="0" smtClean="0">
                <a:latin typeface="微软雅黑" panose="020B0503020204020204" pitchFamily="34" charset="-122"/>
                <a:ea typeface="微软雅黑" panose="020B0503020204020204" pitchFamily="34" charset="-122"/>
              </a:rPr>
              <a:t>、预测单元</a:t>
            </a:r>
            <a:r>
              <a:rPr lang="en-US" altLang="zh-CN" b="0" dirty="0" smtClean="0">
                <a:latin typeface="微软雅黑" panose="020B0503020204020204" pitchFamily="34" charset="-122"/>
                <a:ea typeface="微软雅黑" panose="020B0503020204020204" pitchFamily="34" charset="-122"/>
              </a:rPr>
              <a:t>(Prediction Unit, PU)</a:t>
            </a:r>
            <a:r>
              <a:rPr lang="zh-CN" altLang="en-US" b="0" dirty="0" smtClean="0">
                <a:latin typeface="微软雅黑" panose="020B0503020204020204" pitchFamily="34" charset="-122"/>
                <a:ea typeface="微软雅黑" panose="020B0503020204020204" pitchFamily="34" charset="-122"/>
              </a:rPr>
              <a:t>以及变换单元</a:t>
            </a:r>
            <a:r>
              <a:rPr lang="en-US" altLang="zh-CN" b="0" dirty="0" smtClean="0">
                <a:latin typeface="微软雅黑" panose="020B0503020204020204" pitchFamily="34" charset="-122"/>
                <a:ea typeface="微软雅黑" panose="020B0503020204020204" pitchFamily="34" charset="-122"/>
              </a:rPr>
              <a:t>(Transform Unit, TU)</a:t>
            </a:r>
            <a:r>
              <a:rPr lang="zh-CN" altLang="en-US" b="0" dirty="0" smtClean="0">
                <a:latin typeface="微软雅黑" panose="020B0503020204020204" pitchFamily="34" charset="-122"/>
                <a:ea typeface="微软雅黑" panose="020B0503020204020204" pitchFamily="34" charset="-122"/>
              </a:rPr>
              <a:t>， 编码过程可以由 </a:t>
            </a:r>
            <a:r>
              <a:rPr lang="en-US" altLang="zh-CN" b="0" dirty="0" smtClean="0">
                <a:latin typeface="微软雅黑" panose="020B0503020204020204" pitchFamily="34" charset="-122"/>
                <a:ea typeface="微软雅黑" panose="020B0503020204020204" pitchFamily="34" charset="-122"/>
              </a:rPr>
              <a:t>CU</a:t>
            </a:r>
            <a:r>
              <a:rPr lang="zh-CN" altLang="en-US" b="0" dirty="0" smtClean="0">
                <a:latin typeface="微软雅黑" panose="020B0503020204020204" pitchFamily="34" charset="-122"/>
                <a:ea typeface="微软雅黑" panose="020B0503020204020204" pitchFamily="34" charset="-122"/>
              </a:rPr>
              <a:t>、 </a:t>
            </a:r>
            <a:r>
              <a:rPr lang="en-US" altLang="zh-CN" b="0" dirty="0" smtClean="0">
                <a:latin typeface="微软雅黑" panose="020B0503020204020204" pitchFamily="34" charset="-122"/>
                <a:ea typeface="微软雅黑" panose="020B0503020204020204" pitchFamily="34" charset="-122"/>
              </a:rPr>
              <a:t>PU</a:t>
            </a:r>
            <a:r>
              <a:rPr lang="zh-CN" altLang="en-US" b="0" dirty="0" smtClean="0">
                <a:latin typeface="微软雅黑" panose="020B0503020204020204" pitchFamily="34" charset="-122"/>
                <a:ea typeface="微软雅黑" panose="020B0503020204020204" pitchFamily="34" charset="-122"/>
              </a:rPr>
              <a:t>、 </a:t>
            </a:r>
            <a:r>
              <a:rPr lang="en-US" altLang="zh-CN" b="0" dirty="0" smtClean="0">
                <a:latin typeface="微软雅黑" panose="020B0503020204020204" pitchFamily="34" charset="-122"/>
                <a:ea typeface="微软雅黑" panose="020B0503020204020204" pitchFamily="34" charset="-122"/>
              </a:rPr>
              <a:t>TU </a:t>
            </a:r>
            <a:r>
              <a:rPr lang="zh-CN" altLang="en-US" b="0" dirty="0" smtClean="0">
                <a:latin typeface="微软雅黑" panose="020B0503020204020204" pitchFamily="34" charset="-122"/>
                <a:ea typeface="微软雅黑" panose="020B0503020204020204" pitchFamily="34" charset="-122"/>
              </a:rPr>
              <a:t>这三个概念来描述。 </a:t>
            </a:r>
            <a:r>
              <a:rPr lang="en-US" altLang="zh-CN" b="0" dirty="0" smtClean="0">
                <a:latin typeface="微软雅黑" panose="020B0503020204020204" pitchFamily="34" charset="-122"/>
                <a:ea typeface="微软雅黑" panose="020B0503020204020204" pitchFamily="34" charset="-122"/>
              </a:rPr>
              <a:t>H.265 </a:t>
            </a:r>
            <a:r>
              <a:rPr lang="zh-CN" altLang="en-US" b="0" dirty="0" smtClean="0">
                <a:latin typeface="微软雅黑" panose="020B0503020204020204" pitchFamily="34" charset="-122"/>
                <a:ea typeface="微软雅黑" panose="020B0503020204020204" pitchFamily="34" charset="-122"/>
              </a:rPr>
              <a:t>的编码结构 是基于编码单元为 </a:t>
            </a:r>
            <a:r>
              <a:rPr lang="en-US" altLang="zh-CN" b="0" dirty="0" smtClean="0">
                <a:latin typeface="微软雅黑" panose="020B0503020204020204" pitchFamily="34" charset="-122"/>
                <a:ea typeface="微软雅黑" panose="020B0503020204020204" pitchFamily="34" charset="-122"/>
              </a:rPr>
              <a:t>2N×2N </a:t>
            </a:r>
            <a:r>
              <a:rPr lang="zh-CN" altLang="en-US" b="0" dirty="0" smtClean="0">
                <a:latin typeface="微软雅黑" panose="020B0503020204020204" pitchFamily="34" charset="-122"/>
                <a:ea typeface="微软雅黑" panose="020B0503020204020204" pitchFamily="34" charset="-122"/>
              </a:rPr>
              <a:t>的四叉树模型（ </a:t>
            </a:r>
            <a:r>
              <a:rPr lang="en-US" altLang="zh-CN" b="0" dirty="0" smtClean="0">
                <a:latin typeface="微软雅黑" panose="020B0503020204020204" pitchFamily="34" charset="-122"/>
                <a:ea typeface="微软雅黑" panose="020B0503020204020204" pitchFamily="34" charset="-122"/>
              </a:rPr>
              <a:t>N=4</a:t>
            </a:r>
            <a:r>
              <a:rPr lang="zh-CN" altLang="en-US" b="0" dirty="0" smtClean="0">
                <a:latin typeface="微软雅黑" panose="020B0503020204020204" pitchFamily="34" charset="-122"/>
                <a:ea typeface="微软雅黑" panose="020B0503020204020204" pitchFamily="34" charset="-122"/>
              </a:rPr>
              <a:t>、 </a:t>
            </a:r>
            <a:r>
              <a:rPr lang="en-US" altLang="zh-CN" b="0" dirty="0" smtClean="0">
                <a:latin typeface="微软雅黑" panose="020B0503020204020204" pitchFamily="34" charset="-122"/>
                <a:ea typeface="微软雅黑" panose="020B0503020204020204" pitchFamily="34" charset="-122"/>
              </a:rPr>
              <a:t>8</a:t>
            </a:r>
            <a:r>
              <a:rPr lang="zh-CN" altLang="en-US" b="0" dirty="0" smtClean="0">
                <a:latin typeface="微软雅黑" panose="020B0503020204020204" pitchFamily="34" charset="-122"/>
                <a:ea typeface="微软雅黑" panose="020B0503020204020204" pitchFamily="34" charset="-122"/>
              </a:rPr>
              <a:t>、 </a:t>
            </a:r>
            <a:r>
              <a:rPr lang="en-US" altLang="zh-CN" b="0" dirty="0" smtClean="0">
                <a:latin typeface="微软雅黑" panose="020B0503020204020204" pitchFamily="34" charset="-122"/>
                <a:ea typeface="微软雅黑" panose="020B0503020204020204" pitchFamily="34" charset="-122"/>
              </a:rPr>
              <a:t>16</a:t>
            </a:r>
            <a:r>
              <a:rPr lang="zh-CN" altLang="en-US" b="0" dirty="0" smtClean="0">
                <a:latin typeface="微软雅黑" panose="020B0503020204020204" pitchFamily="34" charset="-122"/>
                <a:ea typeface="微软雅黑" panose="020B0503020204020204" pitchFamily="34" charset="-122"/>
              </a:rPr>
              <a:t>、 </a:t>
            </a:r>
            <a:r>
              <a:rPr lang="en-US" altLang="zh-CN" b="0" dirty="0" smtClean="0">
                <a:latin typeface="微软雅黑" panose="020B0503020204020204" pitchFamily="34" charset="-122"/>
                <a:ea typeface="微软雅黑" panose="020B0503020204020204" pitchFamily="34" charset="-122"/>
              </a:rPr>
              <a:t>32</a:t>
            </a:r>
            <a:r>
              <a:rPr lang="zh-CN" altLang="en-US" b="0" dirty="0" smtClean="0">
                <a:latin typeface="微软雅黑" panose="020B0503020204020204" pitchFamily="34" charset="-122"/>
                <a:ea typeface="微软雅黑" panose="020B0503020204020204" pitchFamily="34" charset="-122"/>
              </a:rPr>
              <a:t>）。每个编码单元可以 递归的划分为四个更小的单元，直到 </a:t>
            </a:r>
            <a:r>
              <a:rPr lang="en-US" altLang="zh-CN" b="0" dirty="0" smtClean="0">
                <a:latin typeface="微软雅黑" panose="020B0503020204020204" pitchFamily="34" charset="-122"/>
                <a:ea typeface="微软雅黑" panose="020B0503020204020204" pitchFamily="34" charset="-122"/>
              </a:rPr>
              <a:t>N=4 </a:t>
            </a:r>
            <a:r>
              <a:rPr lang="zh-CN" altLang="en-US" b="0" dirty="0" smtClean="0">
                <a:latin typeface="微软雅黑" panose="020B0503020204020204" pitchFamily="34" charset="-122"/>
                <a:ea typeface="微软雅黑" panose="020B0503020204020204" pitchFamily="34" charset="-122"/>
              </a:rPr>
              <a:t>为止。</a:t>
            </a:r>
            <a:endParaRPr lang="en-US" altLang="zh-CN" b="0" dirty="0" smtClean="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在帧间预测部分，编码单元可以 进一步分割成矩形的预测单元，对于 </a:t>
            </a:r>
            <a:r>
              <a:rPr lang="en-US" altLang="zh-CN" b="0" dirty="0">
                <a:latin typeface="微软雅黑" panose="020B0503020204020204" pitchFamily="34" charset="-122"/>
                <a:ea typeface="微软雅黑" panose="020B0503020204020204" pitchFamily="34" charset="-122"/>
              </a:rPr>
              <a:t>2N×2N </a:t>
            </a:r>
            <a:r>
              <a:rPr lang="zh-CN" altLang="en-US" b="0" dirty="0">
                <a:latin typeface="微软雅黑" panose="020B0503020204020204" pitchFamily="34" charset="-122"/>
                <a:ea typeface="微软雅黑" panose="020B0503020204020204" pitchFamily="34" charset="-122"/>
              </a:rPr>
              <a:t>的编码单元，其预测单元可以划分为 </a:t>
            </a:r>
            <a:r>
              <a:rPr lang="en-US" altLang="zh-CN" b="0" dirty="0">
                <a:latin typeface="微软雅黑" panose="020B0503020204020204" pitchFamily="34" charset="-122"/>
                <a:ea typeface="微软雅黑" panose="020B0503020204020204" pitchFamily="34" charset="-122"/>
              </a:rPr>
              <a:t>2N×2N</a:t>
            </a:r>
            <a:r>
              <a:rPr lang="zh-CN" altLang="en-US" b="0" dirty="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2N×N</a:t>
            </a:r>
            <a:r>
              <a:rPr lang="zh-CN" altLang="en-US" b="0" dirty="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N×2N </a:t>
            </a:r>
            <a:r>
              <a:rPr lang="zh-CN" altLang="en-US" b="0" dirty="0">
                <a:latin typeface="微软雅黑" panose="020B0503020204020204" pitchFamily="34" charset="-122"/>
                <a:ea typeface="微软雅黑" panose="020B0503020204020204" pitchFamily="34" charset="-122"/>
              </a:rPr>
              <a:t>或者 </a:t>
            </a:r>
            <a:r>
              <a:rPr lang="en-US" altLang="zh-CN" b="0" dirty="0">
                <a:latin typeface="微软雅黑" panose="020B0503020204020204" pitchFamily="34" charset="-122"/>
                <a:ea typeface="微软雅黑" panose="020B0503020204020204" pitchFamily="34" charset="-122"/>
              </a:rPr>
              <a:t>N×N</a:t>
            </a:r>
            <a:r>
              <a:rPr lang="zh-CN" altLang="en-US" b="0" dirty="0">
                <a:latin typeface="微软雅黑" panose="020B0503020204020204" pitchFamily="34" charset="-122"/>
                <a:ea typeface="微软雅黑" panose="020B0503020204020204" pitchFamily="34" charset="-122"/>
              </a:rPr>
              <a:t>，变换量化过程中用到的变换单元大小在 </a:t>
            </a:r>
            <a:r>
              <a:rPr lang="en-US" altLang="zh-CN" b="0" dirty="0">
                <a:latin typeface="微软雅黑" panose="020B0503020204020204" pitchFamily="34" charset="-122"/>
                <a:ea typeface="微软雅黑" panose="020B0503020204020204" pitchFamily="34" charset="-122"/>
              </a:rPr>
              <a:t>4×4 </a:t>
            </a:r>
            <a:r>
              <a:rPr lang="zh-CN" altLang="en-US" b="0" dirty="0">
                <a:latin typeface="微软雅黑" panose="020B0503020204020204" pitchFamily="34" charset="-122"/>
                <a:ea typeface="微软雅黑" panose="020B0503020204020204" pitchFamily="34" charset="-122"/>
              </a:rPr>
              <a:t>到 </a:t>
            </a:r>
            <a:r>
              <a:rPr lang="en-US" altLang="zh-CN" b="0" dirty="0">
                <a:latin typeface="微软雅黑" panose="020B0503020204020204" pitchFamily="34" charset="-122"/>
                <a:ea typeface="微软雅黑" panose="020B0503020204020204" pitchFamily="34" charset="-122"/>
              </a:rPr>
              <a:t>32×32 </a:t>
            </a:r>
            <a:r>
              <a:rPr lang="zh-CN" altLang="en-US" b="0" dirty="0">
                <a:latin typeface="微软雅黑" panose="020B0503020204020204" pitchFamily="34" charset="-122"/>
                <a:ea typeface="微软雅黑" panose="020B0503020204020204" pitchFamily="34" charset="-122"/>
              </a:rPr>
              <a:t>之间。</a:t>
            </a:r>
            <a:br>
              <a:rPr lang="zh-CN" altLang="en-US" b="0" dirty="0">
                <a:latin typeface="微软雅黑" panose="020B0503020204020204" pitchFamily="34" charset="-122"/>
                <a:ea typeface="微软雅黑" panose="020B0503020204020204" pitchFamily="34" charset="-122"/>
              </a:rPr>
            </a:br>
            <a:endParaRPr lang="zh-CN" altLang="en-US" b="0"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57</a:t>
            </a:fld>
            <a:endParaRPr lang="en-US" altLang="zh-CN" sz="1400" dirty="0"/>
          </a:p>
        </p:txBody>
      </p:sp>
    </p:spTree>
    <p:extLst>
      <p:ext uri="{BB962C8B-B14F-4D97-AF65-F5344CB8AC3E}">
        <p14:creationId xmlns:p14="http://schemas.microsoft.com/office/powerpoint/2010/main" val="42398908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332656"/>
            <a:ext cx="7308304" cy="666328"/>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a:solidFill>
                  <a:srgbClr val="0184B7"/>
                </a:solidFill>
                <a:latin typeface="Arial" pitchFamily="34" charset="0"/>
                <a:ea typeface="宋体" pitchFamily="2" charset="-122"/>
                <a:cs typeface="+mn-cs"/>
              </a:rPr>
              <a:t>(1)—</a:t>
            </a:r>
            <a:r>
              <a:rPr lang="zh-CN" altLang="en-US" sz="2800" b="1" kern="1200" dirty="0">
                <a:solidFill>
                  <a:srgbClr val="0184B7"/>
                </a:solidFill>
                <a:latin typeface="Arial" pitchFamily="34" charset="0"/>
                <a:ea typeface="宋体" pitchFamily="2" charset="-122"/>
                <a:cs typeface="+mn-cs"/>
              </a:rPr>
              <a:t>四叉树编码结构</a:t>
            </a: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58</a:t>
            </a:fld>
            <a:endParaRPr lang="en-US" altLang="zh-CN" sz="1400"/>
          </a:p>
        </p:txBody>
      </p:sp>
      <p:sp>
        <p:nvSpPr>
          <p:cNvPr id="3" name="矩形 2"/>
          <p:cNvSpPr/>
          <p:nvPr/>
        </p:nvSpPr>
        <p:spPr>
          <a:xfrm>
            <a:off x="155575" y="1268760"/>
            <a:ext cx="8218935" cy="3831818"/>
          </a:xfrm>
          <a:prstGeom prst="rect">
            <a:avLst/>
          </a:prstGeom>
        </p:spPr>
        <p:txBody>
          <a:bodyPr wrap="square">
            <a:spAutoFit/>
          </a:bodyPr>
          <a:lstStyle/>
          <a:p>
            <a:pPr marL="285750" indent="-285750">
              <a:lnSpc>
                <a:spcPct val="150000"/>
              </a:lnSpc>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编码单元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编码单元</a:t>
            </a:r>
            <a:r>
              <a:rPr lang="en-US" altLang="zh-CN" b="0" dirty="0">
                <a:latin typeface="微软雅黑" panose="020B0503020204020204" pitchFamily="34" charset="-122"/>
                <a:ea typeface="微软雅黑" panose="020B0503020204020204" pitchFamily="34" charset="-122"/>
              </a:rPr>
              <a:t>(CU)</a:t>
            </a:r>
            <a:r>
              <a:rPr lang="zh-CN" altLang="en-US" b="0" dirty="0">
                <a:latin typeface="微软雅黑" panose="020B0503020204020204" pitchFamily="34" charset="-122"/>
                <a:ea typeface="微软雅黑" panose="020B0503020204020204" pitchFamily="34" charset="-122"/>
              </a:rPr>
              <a:t>是进行帧内或帧间编码的基本单元块。它类似于 </a:t>
            </a:r>
            <a:r>
              <a:rPr lang="en-US" altLang="zh-CN" b="0" dirty="0">
                <a:latin typeface="微软雅黑" panose="020B0503020204020204" pitchFamily="34" charset="-122"/>
                <a:ea typeface="微软雅黑" panose="020B0503020204020204" pitchFamily="34" charset="-122"/>
              </a:rPr>
              <a:t>H.264/AVC </a:t>
            </a:r>
            <a:r>
              <a:rPr lang="zh-CN" altLang="en-US" b="0" dirty="0">
                <a:latin typeface="微软雅黑" panose="020B0503020204020204" pitchFamily="34" charset="-122"/>
                <a:ea typeface="微软雅黑" panose="020B0503020204020204" pitchFamily="34" charset="-122"/>
              </a:rPr>
              <a:t>中 的宏块或子宏块， 不同之处在于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的编码单元的大小是可变的，而 </a:t>
            </a:r>
            <a:r>
              <a:rPr lang="en-US" altLang="zh-CN" b="0" dirty="0">
                <a:latin typeface="微软雅黑" panose="020B0503020204020204" pitchFamily="34" charset="-122"/>
                <a:ea typeface="微软雅黑" panose="020B0503020204020204" pitchFamily="34" charset="-122"/>
              </a:rPr>
              <a:t>H.264/AVC </a:t>
            </a:r>
            <a:r>
              <a:rPr lang="zh-CN" altLang="en-US" b="0" dirty="0">
                <a:latin typeface="微软雅黑" panose="020B0503020204020204" pitchFamily="34" charset="-122"/>
                <a:ea typeface="微软雅黑" panose="020B0503020204020204" pitchFamily="34" charset="-122"/>
              </a:rPr>
              <a:t>中只有 </a:t>
            </a:r>
            <a:r>
              <a:rPr lang="en-US" altLang="zh-CN" b="0" dirty="0">
                <a:latin typeface="微软雅黑" panose="020B0503020204020204" pitchFamily="34" charset="-122"/>
                <a:ea typeface="微软雅黑" panose="020B0503020204020204" pitchFamily="34" charset="-122"/>
              </a:rPr>
              <a:t>8×8 </a:t>
            </a:r>
            <a:r>
              <a:rPr lang="zh-CN" altLang="en-US" b="0" dirty="0">
                <a:latin typeface="微软雅黑" panose="020B0503020204020204" pitchFamily="34" charset="-122"/>
                <a:ea typeface="微软雅黑" panose="020B0503020204020204" pitchFamily="34" charset="-122"/>
              </a:rPr>
              <a:t>和 </a:t>
            </a:r>
            <a:r>
              <a:rPr lang="en-US" altLang="zh-CN" b="0" dirty="0">
                <a:latin typeface="微软雅黑" panose="020B0503020204020204" pitchFamily="34" charset="-122"/>
                <a:ea typeface="微软雅黑" panose="020B0503020204020204" pitchFamily="34" charset="-122"/>
              </a:rPr>
              <a:t>64×64 </a:t>
            </a:r>
            <a:r>
              <a:rPr lang="zh-CN" altLang="en-US" b="0" dirty="0">
                <a:latin typeface="微软雅黑" panose="020B0503020204020204" pitchFamily="34" charset="-122"/>
                <a:ea typeface="微软雅黑" panose="020B0503020204020204" pitchFamily="34" charset="-122"/>
              </a:rPr>
              <a:t>两种大小。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总是正方形的， 每个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均为 </a:t>
            </a:r>
            <a:r>
              <a:rPr lang="en-US" altLang="zh-CN" b="0" dirty="0">
                <a:latin typeface="微软雅黑" panose="020B0503020204020204" pitchFamily="34" charset="-122"/>
                <a:ea typeface="微软雅黑" panose="020B0503020204020204" pitchFamily="34" charset="-122"/>
              </a:rPr>
              <a:t>2N×2N </a:t>
            </a:r>
            <a:r>
              <a:rPr lang="zh-CN" altLang="en-US" b="0" dirty="0">
                <a:latin typeface="微软雅黑" panose="020B0503020204020204" pitchFamily="34" charset="-122"/>
                <a:ea typeface="微软雅黑" panose="020B0503020204020204" pitchFamily="34" charset="-122"/>
              </a:rPr>
              <a:t>的像素 块（ </a:t>
            </a:r>
            <a:r>
              <a:rPr lang="en-US" altLang="zh-CN" b="0" dirty="0">
                <a:latin typeface="微软雅黑" panose="020B0503020204020204" pitchFamily="34" charset="-122"/>
                <a:ea typeface="微软雅黑" panose="020B0503020204020204" pitchFamily="34" charset="-122"/>
              </a:rPr>
              <a:t>N </a:t>
            </a:r>
            <a:r>
              <a:rPr lang="zh-CN" altLang="en-US" b="0" dirty="0">
                <a:latin typeface="微软雅黑" panose="020B0503020204020204" pitchFamily="34" charset="-122"/>
                <a:ea typeface="微软雅黑" panose="020B0503020204020204" pitchFamily="34" charset="-122"/>
              </a:rPr>
              <a:t>为 </a:t>
            </a:r>
            <a:r>
              <a:rPr lang="en-US" altLang="zh-CN" b="0" dirty="0">
                <a:latin typeface="微软雅黑" panose="020B0503020204020204" pitchFamily="34" charset="-122"/>
                <a:ea typeface="微软雅黑" panose="020B0503020204020204" pitchFamily="34" charset="-122"/>
              </a:rPr>
              <a:t>2 </a:t>
            </a:r>
            <a:r>
              <a:rPr lang="zh-CN" altLang="en-US" b="0" dirty="0">
                <a:latin typeface="微软雅黑" panose="020B0503020204020204" pitchFamily="34" charset="-122"/>
                <a:ea typeface="微软雅黑" panose="020B0503020204020204" pitchFamily="34" charset="-122"/>
              </a:rPr>
              <a:t>的幂次方），目前草案中规定的可变范围为 </a:t>
            </a:r>
            <a:r>
              <a:rPr lang="en-US" altLang="zh-CN" b="0" dirty="0">
                <a:latin typeface="微软雅黑" panose="020B0503020204020204" pitchFamily="34" charset="-122"/>
                <a:ea typeface="微软雅黑" panose="020B0503020204020204" pitchFamily="34" charset="-122"/>
              </a:rPr>
              <a:t>8×8 </a:t>
            </a:r>
            <a:r>
              <a:rPr lang="zh-CN" altLang="en-US" b="0" dirty="0">
                <a:latin typeface="微软雅黑" panose="020B0503020204020204" pitchFamily="34" charset="-122"/>
                <a:ea typeface="微软雅黑" panose="020B0503020204020204" pitchFamily="34" charset="-122"/>
              </a:rPr>
              <a:t>至 </a:t>
            </a:r>
            <a:r>
              <a:rPr lang="en-US" altLang="zh-CN" b="0" dirty="0">
                <a:latin typeface="微软雅黑" panose="020B0503020204020204" pitchFamily="34" charset="-122"/>
                <a:ea typeface="微软雅黑" panose="020B0503020204020204" pitchFamily="34" charset="-122"/>
              </a:rPr>
              <a:t>64×64</a:t>
            </a:r>
            <a:r>
              <a:rPr lang="zh-CN" altLang="en-US" b="0" dirty="0">
                <a:latin typeface="微软雅黑" panose="020B0503020204020204" pitchFamily="34" charset="-122"/>
                <a:ea typeface="微软雅黑" panose="020B0503020204020204" pitchFamily="34" charset="-122"/>
              </a:rPr>
              <a:t>。图像首先以 最大编码单元（ </a:t>
            </a:r>
            <a:r>
              <a:rPr lang="en-US" altLang="zh-CN" b="0" dirty="0">
                <a:latin typeface="微软雅黑" panose="020B0503020204020204" pitchFamily="34" charset="-122"/>
                <a:ea typeface="微软雅黑" panose="020B0503020204020204" pitchFamily="34" charset="-122"/>
              </a:rPr>
              <a:t>LCU</a:t>
            </a:r>
            <a:r>
              <a:rPr lang="zh-CN" altLang="en-US" b="0" dirty="0">
                <a:latin typeface="微软雅黑" panose="020B0503020204020204" pitchFamily="34" charset="-122"/>
                <a:ea typeface="微软雅黑" panose="020B0503020204020204" pitchFamily="34" charset="-122"/>
              </a:rPr>
              <a:t>，如 </a:t>
            </a:r>
            <a:r>
              <a:rPr lang="en-US" altLang="zh-CN" b="0" dirty="0">
                <a:latin typeface="微软雅黑" panose="020B0503020204020204" pitchFamily="34" charset="-122"/>
                <a:ea typeface="微软雅黑" panose="020B0503020204020204" pitchFamily="34" charset="-122"/>
              </a:rPr>
              <a:t>64×64 </a:t>
            </a:r>
            <a:r>
              <a:rPr lang="zh-CN" altLang="en-US" b="0" dirty="0">
                <a:latin typeface="微软雅黑" panose="020B0503020204020204" pitchFamily="34" charset="-122"/>
                <a:ea typeface="微软雅黑" panose="020B0503020204020204" pitchFamily="34" charset="-122"/>
              </a:rPr>
              <a:t>块） 为单位进行编码，在 </a:t>
            </a:r>
            <a:r>
              <a:rPr lang="en-US" altLang="zh-CN" b="0" dirty="0">
                <a:latin typeface="微软雅黑" panose="020B0503020204020204" pitchFamily="34" charset="-122"/>
                <a:ea typeface="微软雅黑" panose="020B0503020204020204" pitchFamily="34" charset="-122"/>
              </a:rPr>
              <a:t>LCU </a:t>
            </a:r>
            <a:r>
              <a:rPr lang="zh-CN" altLang="en-US" b="0" dirty="0">
                <a:latin typeface="微软雅黑" panose="020B0503020204020204" pitchFamily="34" charset="-122"/>
                <a:ea typeface="微软雅黑" panose="020B0503020204020204" pitchFamily="34" charset="-122"/>
              </a:rPr>
              <a:t>内部按照四叉树结 构进行子块划分，直至成为最小编码单元（ </a:t>
            </a:r>
            <a:r>
              <a:rPr lang="en-US" altLang="zh-CN" b="0" dirty="0">
                <a:latin typeface="微软雅黑" panose="020B0503020204020204" pitchFamily="34" charset="-122"/>
                <a:ea typeface="微软雅黑" panose="020B0503020204020204" pitchFamily="34" charset="-122"/>
              </a:rPr>
              <a:t>SCU</a:t>
            </a:r>
            <a:r>
              <a:rPr lang="zh-CN" altLang="en-US" b="0" dirty="0">
                <a:latin typeface="微软雅黑" panose="020B0503020204020204" pitchFamily="34" charset="-122"/>
                <a:ea typeface="微软雅黑" panose="020B0503020204020204" pitchFamily="34" charset="-122"/>
              </a:rPr>
              <a:t>，如 </a:t>
            </a:r>
            <a:r>
              <a:rPr lang="en-US" altLang="zh-CN" b="0" dirty="0">
                <a:latin typeface="微软雅黑" panose="020B0503020204020204" pitchFamily="34" charset="-122"/>
                <a:ea typeface="微软雅黑" panose="020B0503020204020204" pitchFamily="34" charset="-122"/>
              </a:rPr>
              <a:t>8×8 </a:t>
            </a:r>
            <a:r>
              <a:rPr lang="zh-CN" altLang="en-US" b="0" dirty="0">
                <a:latin typeface="微软雅黑" panose="020B0503020204020204" pitchFamily="34" charset="-122"/>
                <a:ea typeface="微软雅黑" panose="020B0503020204020204" pitchFamily="34" charset="-122"/>
              </a:rPr>
              <a:t>块）。 </a:t>
            </a:r>
            <a:r>
              <a:rPr lang="en-US" altLang="zh-CN" b="0" dirty="0">
                <a:latin typeface="微软雅黑" panose="020B0503020204020204" pitchFamily="34" charset="-122"/>
                <a:ea typeface="微软雅黑" panose="020B0503020204020204" pitchFamily="34" charset="-122"/>
              </a:rPr>
              <a:t>LCU </a:t>
            </a:r>
            <a:r>
              <a:rPr lang="zh-CN" altLang="en-US"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SCU </a:t>
            </a:r>
            <a:r>
              <a:rPr lang="zh-CN" altLang="en-US" b="0" dirty="0">
                <a:latin typeface="微软雅黑" panose="020B0503020204020204" pitchFamily="34" charset="-122"/>
                <a:ea typeface="微软雅黑" panose="020B0503020204020204" pitchFamily="34" charset="-122"/>
              </a:rPr>
              <a:t>这两个参数可以根据需要在配置参数中修改。</a:t>
            </a:r>
            <a:r>
              <a:rPr lang="zh-CN" altLang="en-US" dirty="0"/>
              <a:t/>
            </a:r>
            <a:br>
              <a:rPr lang="zh-CN" altLang="en-US" dirty="0"/>
            </a:br>
            <a:r>
              <a:rPr lang="zh-CN" altLang="en-US" b="0" dirty="0" smtClean="0">
                <a:latin typeface="微软雅黑" panose="020B0503020204020204" pitchFamily="34" charset="-122"/>
                <a:ea typeface="微软雅黑" panose="020B0503020204020204" pitchFamily="34" charset="-122"/>
              </a:rPr>
              <a:t> </a:t>
            </a:r>
            <a:endParaRPr lang="zh-CN" altLang="en-US" b="0" dirty="0">
              <a:latin typeface="微软雅黑" panose="020B0503020204020204" pitchFamily="34" charset="-122"/>
              <a:ea typeface="微软雅黑" panose="020B0503020204020204" pitchFamily="34" charset="-122"/>
            </a:endParaRPr>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8104" y="4221088"/>
            <a:ext cx="2411760" cy="2291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052934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5" name="矩形 4"/>
          <p:cNvSpPr/>
          <p:nvPr/>
        </p:nvSpPr>
        <p:spPr>
          <a:xfrm>
            <a:off x="460375" y="1484784"/>
            <a:ext cx="7640018" cy="2169825"/>
          </a:xfrm>
          <a:prstGeom prst="rect">
            <a:avLst/>
          </a:prstGeom>
        </p:spPr>
        <p:txBody>
          <a:bodyPr wrap="square">
            <a:spAutoFit/>
          </a:bodyPr>
          <a:lstStyle/>
          <a:p>
            <a:pPr marL="285750" indent="-285750" algn="l">
              <a:lnSpc>
                <a:spcPct val="150000"/>
              </a:lnSpc>
              <a:buFont typeface="Wingdings" panose="05000000000000000000" pitchFamily="2" charset="2"/>
              <a:buChar char="l"/>
            </a:pPr>
            <a:r>
              <a:rPr lang="en-US" altLang="zh-CN" b="0" dirty="0">
                <a:latin typeface="微软雅黑" panose="020B0503020204020204" pitchFamily="34" charset="-122"/>
                <a:ea typeface="微软雅黑" panose="020B0503020204020204" pitchFamily="34" charset="-122"/>
              </a:rPr>
              <a:t>HEVC</a:t>
            </a:r>
            <a:r>
              <a:rPr lang="zh-CN" altLang="zh-CN" b="0" dirty="0">
                <a:latin typeface="微软雅黑" panose="020B0503020204020204" pitchFamily="34" charset="-122"/>
                <a:ea typeface="微软雅黑" panose="020B0503020204020204" pitchFamily="34" charset="-122"/>
              </a:rPr>
              <a:t>的变换结构突破了原有的变换尺寸限制，可支持</a:t>
            </a:r>
            <a:r>
              <a:rPr lang="en-US" altLang="zh-CN" b="0" dirty="0">
                <a:latin typeface="微软雅黑" panose="020B0503020204020204" pitchFamily="34" charset="-122"/>
                <a:ea typeface="微软雅黑" panose="020B0503020204020204" pitchFamily="34" charset="-122"/>
              </a:rPr>
              <a:t>4×4</a:t>
            </a:r>
            <a:r>
              <a:rPr lang="zh-CN" altLang="zh-CN" b="0" dirty="0">
                <a:latin typeface="微软雅黑" panose="020B0503020204020204" pitchFamily="34" charset="-122"/>
                <a:ea typeface="微软雅黑" panose="020B0503020204020204" pitchFamily="34" charset="-122"/>
              </a:rPr>
              <a:t>至</a:t>
            </a:r>
            <a:r>
              <a:rPr lang="en-US" altLang="zh-CN" b="0" dirty="0">
                <a:latin typeface="微软雅黑" panose="020B0503020204020204" pitchFamily="34" charset="-122"/>
                <a:ea typeface="微软雅黑" panose="020B0503020204020204" pitchFamily="34" charset="-122"/>
              </a:rPr>
              <a:t>32×32</a:t>
            </a:r>
            <a:r>
              <a:rPr lang="zh-CN" altLang="zh-CN" b="0" dirty="0">
                <a:latin typeface="微软雅黑" panose="020B0503020204020204" pitchFamily="34" charset="-122"/>
                <a:ea typeface="微软雅黑" panose="020B0503020204020204" pitchFamily="34" charset="-122"/>
              </a:rPr>
              <a:t>的编码变换，以</a:t>
            </a:r>
            <a:r>
              <a:rPr lang="en-US" altLang="zh-CN" b="0" dirty="0">
                <a:latin typeface="微软雅黑" panose="020B0503020204020204" pitchFamily="34" charset="-122"/>
                <a:ea typeface="微软雅黑" panose="020B0503020204020204" pitchFamily="34" charset="-122"/>
              </a:rPr>
              <a:t>TU</a:t>
            </a:r>
            <a:r>
              <a:rPr lang="zh-CN" altLang="zh-CN" b="0" dirty="0">
                <a:latin typeface="微软雅黑" panose="020B0503020204020204" pitchFamily="34" charset="-122"/>
                <a:ea typeface="微软雅黑" panose="020B0503020204020204" pitchFamily="34" charset="-122"/>
              </a:rPr>
              <a:t>为基本单元进行变换和量化。为提高大尺寸编码单元的编码效率，</a:t>
            </a:r>
            <a:r>
              <a:rPr lang="en-US" altLang="zh-CN" b="0" dirty="0">
                <a:latin typeface="微软雅黑" panose="020B0503020204020204" pitchFamily="34" charset="-122"/>
                <a:ea typeface="微软雅黑" panose="020B0503020204020204" pitchFamily="34" charset="-122"/>
              </a:rPr>
              <a:t>DCT</a:t>
            </a:r>
            <a:r>
              <a:rPr lang="zh-CN" altLang="zh-CN" b="0" dirty="0">
                <a:latin typeface="微软雅黑" panose="020B0503020204020204" pitchFamily="34" charset="-122"/>
                <a:ea typeface="微软雅黑" panose="020B0503020204020204" pitchFamily="34" charset="-122"/>
              </a:rPr>
              <a:t>变换同样采用四叉树型的变换结构。</a:t>
            </a:r>
            <a:r>
              <a:rPr lang="zh-CN" altLang="en-US" b="0" dirty="0">
                <a:latin typeface="微软雅黑" panose="020B0503020204020204" pitchFamily="34" charset="-122"/>
                <a:ea typeface="微软雅黑" panose="020B0503020204020204" pitchFamily="34" charset="-122"/>
              </a:rPr>
              <a:t>下</a:t>
            </a:r>
            <a:r>
              <a:rPr lang="zh-CN" altLang="zh-CN" b="0" dirty="0">
                <a:latin typeface="微软雅黑" panose="020B0503020204020204" pitchFamily="34" charset="-122"/>
                <a:ea typeface="微软雅黑" panose="020B0503020204020204" pitchFamily="34" charset="-122"/>
              </a:rPr>
              <a:t>图为编码单元、变换单元的四叉树结构关系图，其中虚线为变换单元四叉树分割，实线为编码单元四叉树分割，编号为各编码单元的编码顺序。</a:t>
            </a:r>
            <a:endParaRPr lang="zh-CN" altLang="en-US" b="0" dirty="0">
              <a:latin typeface="微软雅黑" panose="020B0503020204020204" pitchFamily="34" charset="-122"/>
              <a:ea typeface="微软雅黑" panose="020B0503020204020204" pitchFamily="34" charset="-122"/>
            </a:endParaRPr>
          </a:p>
        </p:txBody>
      </p:sp>
      <p:pic>
        <p:nvPicPr>
          <p:cNvPr id="6146" name="Picture 2" descr="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371" y="4149080"/>
            <a:ext cx="8390093" cy="2016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59</a:t>
            </a:fld>
            <a:endParaRPr lang="en-US" altLang="zh-CN" sz="1400"/>
          </a:p>
        </p:txBody>
      </p:sp>
      <p:sp>
        <p:nvSpPr>
          <p:cNvPr id="10" name="标题 1"/>
          <p:cNvSpPr txBox="1">
            <a:spLocks/>
          </p:cNvSpPr>
          <p:nvPr/>
        </p:nvSpPr>
        <p:spPr bwMode="auto">
          <a:xfrm>
            <a:off x="0" y="332656"/>
            <a:ext cx="7308304" cy="66632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(1)—</a:t>
            </a:r>
            <a:r>
              <a:rPr lang="zh-CN" altLang="en-US" sz="2800" b="1" kern="1200" dirty="0" smtClean="0">
                <a:solidFill>
                  <a:srgbClr val="0184B7"/>
                </a:solidFill>
                <a:latin typeface="Arial" pitchFamily="34" charset="0"/>
                <a:ea typeface="宋体" pitchFamily="2" charset="-122"/>
                <a:cs typeface="+mn-cs"/>
              </a:rPr>
              <a:t>四叉树编码结构</a:t>
            </a:r>
            <a:endParaRPr lang="zh-CN" altLang="en-US" sz="28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34476762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353611" y="1823626"/>
            <a:ext cx="8640960" cy="1492716"/>
          </a:xfrm>
          <a:prstGeom prst="rect">
            <a:avLst/>
          </a:prstGeom>
        </p:spPr>
        <p:txBody>
          <a:bodyPr wrap="square">
            <a:spAutoFit/>
          </a:bodyPr>
          <a:lstStyle/>
          <a:p>
            <a:pPr marL="285750" indent="-285750" algn="l">
              <a:lnSpc>
                <a:spcPct val="150000"/>
              </a:lnSpc>
              <a:spcAft>
                <a:spcPts val="600"/>
              </a:spcAft>
              <a:buFont typeface="Wingdings" panose="05000000000000000000" pitchFamily="2" charset="2"/>
              <a:buChar char="l"/>
            </a:pPr>
            <a:r>
              <a:rPr lang="zh-CN" altLang="en-US" sz="1800" b="0" dirty="0" smtClean="0">
                <a:latin typeface="微软雅黑" panose="020B0503020204020204" pitchFamily="34" charset="-122"/>
                <a:ea typeface="微软雅黑" panose="020B0503020204020204" pitchFamily="34" charset="-122"/>
              </a:rPr>
              <a:t> </a:t>
            </a:r>
            <a:r>
              <a:rPr lang="en-US" altLang="zh-CN" sz="1800" b="0" dirty="0" smtClean="0">
                <a:latin typeface="微软雅黑" panose="020B0503020204020204" pitchFamily="34" charset="-122"/>
                <a:ea typeface="微软雅黑" panose="020B0503020204020204" pitchFamily="34" charset="-122"/>
              </a:rPr>
              <a:t>4K</a:t>
            </a:r>
            <a:r>
              <a:rPr lang="zh-CN" altLang="en-US" sz="1800" b="0" dirty="0" smtClean="0">
                <a:latin typeface="微软雅黑" panose="020B0503020204020204" pitchFamily="34" charset="-122"/>
                <a:ea typeface="微软雅黑" panose="020B0503020204020204" pitchFamily="34" charset="-122"/>
              </a:rPr>
              <a:t>是新兴的分辨率标准，其中：</a:t>
            </a:r>
            <a:endParaRPr lang="en-US" altLang="zh-CN" sz="1800" b="0" dirty="0" smtClean="0">
              <a:latin typeface="微软雅黑" panose="020B0503020204020204" pitchFamily="34" charset="-122"/>
              <a:ea typeface="微软雅黑" panose="020B0503020204020204" pitchFamily="34" charset="-122"/>
            </a:endParaRPr>
          </a:p>
          <a:p>
            <a:pPr marL="982663" indent="-355600" algn="l">
              <a:lnSpc>
                <a:spcPct val="150000"/>
              </a:lnSpc>
              <a:spcAft>
                <a:spcPts val="600"/>
              </a:spcAft>
              <a:buFont typeface="Wingdings" panose="05000000000000000000" pitchFamily="2" charset="2"/>
              <a:buChar char="Ø"/>
            </a:pPr>
            <a:r>
              <a:rPr lang="en-US" altLang="zh-CN" sz="1800" b="0" dirty="0" smtClean="0">
                <a:latin typeface="微软雅黑" panose="020B0503020204020204" pitchFamily="34" charset="-122"/>
                <a:ea typeface="微软雅黑" panose="020B0503020204020204" pitchFamily="34" charset="-122"/>
              </a:rPr>
              <a:t>UHDTV</a:t>
            </a:r>
            <a:r>
              <a:rPr lang="zh-CN" altLang="en-US" sz="1800" b="0" dirty="0" smtClean="0">
                <a:latin typeface="微软雅黑" panose="020B0503020204020204" pitchFamily="34" charset="-122"/>
                <a:ea typeface="微软雅黑" panose="020B0503020204020204" pitchFamily="34" charset="-122"/>
              </a:rPr>
              <a:t>为：</a:t>
            </a:r>
            <a:r>
              <a:rPr lang="en-US" altLang="zh-CN" sz="1800" b="0" dirty="0">
                <a:latin typeface="微软雅黑" panose="020B0503020204020204" pitchFamily="34" charset="-122"/>
                <a:ea typeface="微软雅黑" panose="020B0503020204020204" pitchFamily="34" charset="-122"/>
              </a:rPr>
              <a:t>3840×2160</a:t>
            </a:r>
            <a:r>
              <a:rPr lang="zh-CN" altLang="en-US" sz="1800" b="0" dirty="0">
                <a:latin typeface="微软雅黑" panose="020B0503020204020204" pitchFamily="34" charset="-122"/>
                <a:ea typeface="微软雅黑" panose="020B0503020204020204" pitchFamily="34" charset="-122"/>
              </a:rPr>
              <a:t>  </a:t>
            </a:r>
            <a:r>
              <a:rPr lang="en-US" altLang="zh-CN" sz="1800" b="0" dirty="0">
                <a:latin typeface="微软雅黑" panose="020B0503020204020204" pitchFamily="34" charset="-122"/>
                <a:ea typeface="微软雅黑" panose="020B0503020204020204" pitchFamily="34" charset="-122"/>
              </a:rPr>
              <a:t>{</a:t>
            </a:r>
            <a:r>
              <a:rPr lang="zh-CN" altLang="zh-CN" sz="1800" b="0" dirty="0" smtClean="0">
                <a:latin typeface="微软雅黑" panose="020B0503020204020204" pitchFamily="34" charset="-122"/>
                <a:ea typeface="微软雅黑" panose="020B0503020204020204" pitchFamily="34" charset="-122"/>
              </a:rPr>
              <a:t>电视</a:t>
            </a:r>
            <a:r>
              <a:rPr lang="en-US" altLang="zh-CN" sz="1800" b="0" dirty="0" smtClean="0">
                <a:latin typeface="微软雅黑" panose="020B0503020204020204" pitchFamily="34" charset="-122"/>
                <a:ea typeface="微软雅黑" panose="020B0503020204020204" pitchFamily="34" charset="-122"/>
              </a:rPr>
              <a:t> 4K</a:t>
            </a:r>
            <a:r>
              <a:rPr lang="zh-CN" altLang="en-US" sz="1800" b="0" dirty="0">
                <a:latin typeface="微软雅黑" panose="020B0503020204020204" pitchFamily="34" charset="-122"/>
                <a:ea typeface="微软雅黑" panose="020B0503020204020204" pitchFamily="34" charset="-122"/>
              </a:rPr>
              <a:t>，</a:t>
            </a:r>
            <a:r>
              <a:rPr lang="en-US" altLang="zh-CN" sz="1800" b="0" dirty="0">
                <a:latin typeface="微软雅黑" panose="020B0503020204020204" pitchFamily="34" charset="-122"/>
                <a:ea typeface="微软雅黑" panose="020B0503020204020204" pitchFamily="34" charset="-122"/>
              </a:rPr>
              <a:t> 16:9 </a:t>
            </a:r>
            <a:r>
              <a:rPr lang="zh-CN" altLang="zh-CN" sz="1800" b="0" dirty="0">
                <a:latin typeface="微软雅黑" panose="020B0503020204020204" pitchFamily="34" charset="-122"/>
                <a:ea typeface="微软雅黑" panose="020B0503020204020204" pitchFamily="34" charset="-122"/>
              </a:rPr>
              <a:t>画面比例</a:t>
            </a:r>
            <a:r>
              <a:rPr lang="zh-CN" altLang="en-US" sz="1800" b="0" dirty="0">
                <a:latin typeface="微软雅黑" panose="020B0503020204020204" pitchFamily="34" charset="-122"/>
                <a:ea typeface="微软雅黑" panose="020B0503020204020204" pitchFamily="34" charset="-122"/>
              </a:rPr>
              <a:t>｝</a:t>
            </a:r>
            <a:endParaRPr lang="en-US" altLang="zh-CN" sz="1800" b="0" dirty="0">
              <a:latin typeface="微软雅黑" panose="020B0503020204020204" pitchFamily="34" charset="-122"/>
              <a:ea typeface="微软雅黑" panose="020B0503020204020204" pitchFamily="34" charset="-122"/>
            </a:endParaRPr>
          </a:p>
          <a:p>
            <a:pPr marL="982663" indent="-355600" algn="l">
              <a:lnSpc>
                <a:spcPct val="150000"/>
              </a:lnSpc>
              <a:spcAft>
                <a:spcPts val="600"/>
              </a:spcAft>
              <a:buFont typeface="Wingdings" panose="05000000000000000000" pitchFamily="2" charset="2"/>
              <a:buChar char="Ø"/>
            </a:pPr>
            <a:r>
              <a:rPr lang="en-US" altLang="zh-CN" sz="1800" b="0" dirty="0" err="1" smtClean="0">
                <a:latin typeface="微软雅黑" panose="020B0503020204020204" pitchFamily="34" charset="-122"/>
                <a:ea typeface="微软雅黑" panose="020B0503020204020204" pitchFamily="34" charset="-122"/>
              </a:rPr>
              <a:t>FullAperture</a:t>
            </a:r>
            <a:r>
              <a:rPr lang="en-US" altLang="zh-CN" sz="1800" b="0" dirty="0" smtClean="0">
                <a:latin typeface="微软雅黑" panose="020B0503020204020204" pitchFamily="34" charset="-122"/>
                <a:ea typeface="微软雅黑" panose="020B0503020204020204" pitchFamily="34" charset="-122"/>
              </a:rPr>
              <a:t> </a:t>
            </a:r>
            <a:r>
              <a:rPr lang="zh-CN" altLang="en-US" sz="1800" b="0" dirty="0" smtClean="0">
                <a:latin typeface="微软雅黑" panose="020B0503020204020204" pitchFamily="34" charset="-122"/>
                <a:ea typeface="微软雅黑" panose="020B0503020204020204" pitchFamily="34" charset="-122"/>
              </a:rPr>
              <a:t>为</a:t>
            </a:r>
            <a:r>
              <a:rPr lang="en-US" altLang="zh-CN" sz="1800" b="0" dirty="0" smtClean="0">
                <a:latin typeface="微软雅黑" panose="020B0503020204020204" pitchFamily="34" charset="-122"/>
                <a:ea typeface="微软雅黑" panose="020B0503020204020204" pitchFamily="34" charset="-122"/>
              </a:rPr>
              <a:t>4096×3112  {</a:t>
            </a:r>
            <a:r>
              <a:rPr lang="zh-CN" altLang="en-US" sz="1800" b="0" dirty="0" smtClean="0">
                <a:latin typeface="微软雅黑" panose="020B0503020204020204" pitchFamily="34" charset="-122"/>
                <a:ea typeface="微软雅黑" panose="020B0503020204020204" pitchFamily="34" charset="-122"/>
              </a:rPr>
              <a:t>电影，</a:t>
            </a:r>
            <a:r>
              <a:rPr lang="en-US" altLang="zh-CN" sz="1800" b="0" dirty="0" smtClean="0">
                <a:latin typeface="微软雅黑" panose="020B0503020204020204" pitchFamily="34" charset="-122"/>
                <a:ea typeface="微软雅黑" panose="020B0503020204020204" pitchFamily="34" charset="-122"/>
              </a:rPr>
              <a:t>DCI 4K </a:t>
            </a:r>
            <a:r>
              <a:rPr lang="en-US" altLang="zh-CN" sz="1800" b="0" dirty="0">
                <a:latin typeface="微软雅黑" panose="020B0503020204020204" pitchFamily="34" charset="-122"/>
                <a:ea typeface="微软雅黑" panose="020B0503020204020204" pitchFamily="34" charset="-122"/>
              </a:rPr>
              <a:t>Native</a:t>
            </a:r>
            <a:r>
              <a:rPr lang="zh-CN" altLang="zh-CN" sz="1800" b="0" dirty="0">
                <a:latin typeface="微软雅黑" panose="020B0503020204020204" pitchFamily="34" charset="-122"/>
                <a:ea typeface="微软雅黑" panose="020B0503020204020204" pitchFamily="34" charset="-122"/>
              </a:rPr>
              <a:t>（画面比例</a:t>
            </a:r>
            <a:r>
              <a:rPr lang="en-US" altLang="zh-CN" sz="1800" b="0" dirty="0">
                <a:latin typeface="微软雅黑" panose="020B0503020204020204" pitchFamily="34" charset="-122"/>
                <a:ea typeface="微软雅黑" panose="020B0503020204020204" pitchFamily="34" charset="-122"/>
              </a:rPr>
              <a:t> 1.90:1</a:t>
            </a:r>
            <a:r>
              <a:rPr lang="zh-CN" altLang="zh-CN" sz="1800" b="0" dirty="0" smtClean="0">
                <a:latin typeface="微软雅黑" panose="020B0503020204020204" pitchFamily="34" charset="-122"/>
                <a:ea typeface="微软雅黑" panose="020B0503020204020204" pitchFamily="34" charset="-122"/>
              </a:rPr>
              <a:t>）</a:t>
            </a:r>
            <a:r>
              <a:rPr lang="en-US" altLang="zh-CN" sz="1800" b="0" dirty="0" smtClean="0">
                <a:latin typeface="微软雅黑" panose="020B0503020204020204" pitchFamily="34" charset="-122"/>
                <a:ea typeface="微软雅黑" panose="020B0503020204020204" pitchFamily="34" charset="-122"/>
              </a:rPr>
              <a:t>}</a:t>
            </a:r>
            <a:r>
              <a:rPr lang="zh-CN" altLang="en-US" sz="1800" b="0" dirty="0" smtClean="0">
                <a:latin typeface="微软雅黑" panose="020B0503020204020204" pitchFamily="34" charset="-122"/>
                <a:ea typeface="微软雅黑" panose="020B0503020204020204" pitchFamily="34" charset="-122"/>
              </a:rPr>
              <a:t>。</a:t>
            </a:r>
            <a:endParaRPr lang="en-US" altLang="zh-CN" sz="1800" b="0" dirty="0">
              <a:latin typeface="微软雅黑" panose="020B0503020204020204" pitchFamily="34" charset="-122"/>
              <a:ea typeface="微软雅黑" panose="020B0503020204020204" pitchFamily="34" charset="-122"/>
            </a:endParaRPr>
          </a:p>
        </p:txBody>
      </p:sp>
      <p:pic>
        <p:nvPicPr>
          <p:cNvPr id="13" name="图片 12" descr="4K视频 H.265介绍 H.265视频"/>
          <p:cNvPicPr/>
          <p:nvPr/>
        </p:nvPicPr>
        <p:blipFill>
          <a:blip r:embed="rId3">
            <a:extLst>
              <a:ext uri="{28A0092B-C50C-407E-A947-70E740481C1C}">
                <a14:useLocalDpi xmlns:a14="http://schemas.microsoft.com/office/drawing/2010/main" val="0"/>
              </a:ext>
            </a:extLst>
          </a:blip>
          <a:srcRect/>
          <a:stretch>
            <a:fillRect/>
          </a:stretch>
        </p:blipFill>
        <p:spPr bwMode="auto">
          <a:xfrm>
            <a:off x="467545" y="3933056"/>
            <a:ext cx="2503650" cy="1440160"/>
          </a:xfrm>
          <a:prstGeom prst="rect">
            <a:avLst/>
          </a:prstGeom>
          <a:noFill/>
          <a:ln>
            <a:noFill/>
          </a:ln>
        </p:spPr>
      </p:pic>
      <p:sp>
        <p:nvSpPr>
          <p:cNvPr id="14" name="矩形 13"/>
          <p:cNvSpPr/>
          <p:nvPr/>
        </p:nvSpPr>
        <p:spPr>
          <a:xfrm>
            <a:off x="919547" y="5530763"/>
            <a:ext cx="2336355" cy="584775"/>
          </a:xfrm>
          <a:prstGeom prst="rect">
            <a:avLst/>
          </a:prstGeom>
        </p:spPr>
        <p:txBody>
          <a:bodyPr wrap="square">
            <a:spAutoFit/>
          </a:bodyPr>
          <a:lstStyle/>
          <a:p>
            <a:r>
              <a:rPr lang="en-US" altLang="zh-CN" sz="1600" b="0" dirty="0">
                <a:latin typeface="微软雅黑" panose="020B0503020204020204" pitchFamily="34" charset="-122"/>
                <a:ea typeface="微软雅黑" panose="020B0503020204020204" pitchFamily="34" charset="-122"/>
              </a:rPr>
              <a:t>4K</a:t>
            </a:r>
            <a:r>
              <a:rPr lang="zh-CN" altLang="zh-CN" sz="1600" b="0" dirty="0">
                <a:latin typeface="微软雅黑" panose="020B0503020204020204" pitchFamily="34" charset="-122"/>
                <a:ea typeface="微软雅黑" panose="020B0503020204020204" pitchFamily="34" charset="-122"/>
              </a:rPr>
              <a:t>分辨率远胜目前主流的</a:t>
            </a:r>
            <a:r>
              <a:rPr lang="en-US" altLang="zh-CN" sz="1600" b="0" dirty="0">
                <a:latin typeface="微软雅黑" panose="020B0503020204020204" pitchFamily="34" charset="-122"/>
                <a:ea typeface="微软雅黑" panose="020B0503020204020204" pitchFamily="34" charset="-122"/>
              </a:rPr>
              <a:t>720p/1080p</a:t>
            </a:r>
            <a:endParaRPr lang="zh-CN" altLang="en-US" sz="1600" b="0" dirty="0">
              <a:latin typeface="微软雅黑" panose="020B0503020204020204" pitchFamily="34" charset="-122"/>
              <a:ea typeface="微软雅黑" panose="020B0503020204020204" pitchFamily="34" charset="-122"/>
            </a:endParaRPr>
          </a:p>
        </p:txBody>
      </p:sp>
      <p:pic>
        <p:nvPicPr>
          <p:cNvPr id="15" name="图片 14" descr="4K视频 H.265介绍 H.265视频"/>
          <p:cNvPicPr/>
          <p:nvPr/>
        </p:nvPicPr>
        <p:blipFill>
          <a:blip r:embed="rId4">
            <a:extLst>
              <a:ext uri="{28A0092B-C50C-407E-A947-70E740481C1C}">
                <a14:useLocalDpi xmlns:a14="http://schemas.microsoft.com/office/drawing/2010/main" val="0"/>
              </a:ext>
            </a:extLst>
          </a:blip>
          <a:srcRect/>
          <a:stretch>
            <a:fillRect/>
          </a:stretch>
        </p:blipFill>
        <p:spPr bwMode="auto">
          <a:xfrm>
            <a:off x="6012161" y="3933056"/>
            <a:ext cx="2638772" cy="1440160"/>
          </a:xfrm>
          <a:prstGeom prst="rect">
            <a:avLst/>
          </a:prstGeom>
          <a:noFill/>
          <a:ln>
            <a:noFill/>
          </a:ln>
        </p:spPr>
      </p:pic>
      <p:sp>
        <p:nvSpPr>
          <p:cNvPr id="16" name="矩形 15"/>
          <p:cNvSpPr/>
          <p:nvPr/>
        </p:nvSpPr>
        <p:spPr>
          <a:xfrm>
            <a:off x="6418684" y="5515095"/>
            <a:ext cx="1793394" cy="584775"/>
          </a:xfrm>
          <a:prstGeom prst="rect">
            <a:avLst/>
          </a:prstGeom>
        </p:spPr>
        <p:txBody>
          <a:bodyPr wrap="square">
            <a:spAutoFit/>
          </a:bodyPr>
          <a:lstStyle/>
          <a:p>
            <a:r>
              <a:rPr lang="zh-CN" altLang="zh-CN" sz="1600" b="0" dirty="0" smtClean="0">
                <a:latin typeface="微软雅黑" panose="020B0503020204020204" pitchFamily="34" charset="-122"/>
                <a:ea typeface="微软雅黑" panose="020B0503020204020204" pitchFamily="34" charset="-122"/>
              </a:rPr>
              <a:t>数据</a:t>
            </a:r>
            <a:r>
              <a:rPr lang="zh-CN" altLang="zh-CN" sz="1600" b="0" dirty="0">
                <a:latin typeface="微软雅黑" panose="020B0503020204020204" pitchFamily="34" charset="-122"/>
                <a:ea typeface="微软雅黑" panose="020B0503020204020204" pitchFamily="34" charset="-122"/>
              </a:rPr>
              <a:t>量</a:t>
            </a:r>
            <a:r>
              <a:rPr lang="zh-CN" altLang="zh-CN" sz="1600" b="0" dirty="0" smtClean="0">
                <a:latin typeface="微软雅黑" panose="020B0503020204020204" pitchFamily="34" charset="-122"/>
                <a:ea typeface="微软雅黑" panose="020B0503020204020204" pitchFamily="34" charset="-122"/>
              </a:rPr>
              <a:t>也</a:t>
            </a:r>
            <a:r>
              <a:rPr lang="zh-CN" altLang="en-US" sz="1600" b="0" dirty="0">
                <a:latin typeface="微软雅黑" panose="020B0503020204020204" pitchFamily="34" charset="-122"/>
                <a:ea typeface="微软雅黑" panose="020B0503020204020204" pitchFamily="34" charset="-122"/>
              </a:rPr>
              <a:t>达</a:t>
            </a:r>
            <a:r>
              <a:rPr lang="zh-CN" altLang="zh-CN" sz="1600" b="0" dirty="0" smtClean="0">
                <a:latin typeface="微软雅黑" panose="020B0503020204020204" pitchFamily="34" charset="-122"/>
                <a:ea typeface="微软雅黑" panose="020B0503020204020204" pitchFamily="34" charset="-122"/>
              </a:rPr>
              <a:t>高</a:t>
            </a:r>
            <a:r>
              <a:rPr lang="zh-CN" altLang="en-US" sz="1600" b="0" dirty="0" smtClean="0">
                <a:latin typeface="微软雅黑" panose="020B0503020204020204" pitchFamily="34" charset="-122"/>
                <a:ea typeface="微软雅黑" panose="020B0503020204020204" pitchFamily="34" charset="-122"/>
              </a:rPr>
              <a:t>清的</a:t>
            </a:r>
            <a:r>
              <a:rPr lang="en-US" altLang="zh-CN" sz="1600" b="0" dirty="0" smtClean="0">
                <a:latin typeface="微软雅黑" panose="020B0503020204020204" pitchFamily="34" charset="-122"/>
                <a:ea typeface="微软雅黑" panose="020B0503020204020204" pitchFamily="34" charset="-122"/>
              </a:rPr>
              <a:t>4</a:t>
            </a:r>
            <a:r>
              <a:rPr lang="zh-CN" altLang="en-US" sz="1600" b="0" dirty="0" smtClean="0">
                <a:latin typeface="微软雅黑" panose="020B0503020204020204" pitchFamily="34" charset="-122"/>
                <a:ea typeface="微软雅黑" panose="020B0503020204020204" pitchFamily="34" charset="-122"/>
              </a:rPr>
              <a:t>倍以上</a:t>
            </a:r>
            <a:endParaRPr lang="zh-CN" altLang="en-US" sz="1600" b="0" dirty="0">
              <a:latin typeface="微软雅黑" panose="020B0503020204020204" pitchFamily="34" charset="-122"/>
              <a:ea typeface="微软雅黑" panose="020B0503020204020204" pitchFamily="34" charset="-122"/>
            </a:endParaRPr>
          </a:p>
        </p:txBody>
      </p:sp>
      <p:sp>
        <p:nvSpPr>
          <p:cNvPr id="17" name="矩形 16"/>
          <p:cNvSpPr/>
          <p:nvPr/>
        </p:nvSpPr>
        <p:spPr>
          <a:xfrm>
            <a:off x="467544" y="3322853"/>
            <a:ext cx="6480720" cy="369332"/>
          </a:xfrm>
          <a:prstGeom prst="rect">
            <a:avLst/>
          </a:prstGeom>
        </p:spPr>
        <p:txBody>
          <a:bodyPr wrap="square">
            <a:spAutoFit/>
          </a:bodyPr>
          <a:lstStyle/>
          <a:p>
            <a:pPr marL="285750" indent="-285750" algn="l">
              <a:buFont typeface="Wingdings" panose="05000000000000000000" pitchFamily="2" charset="2"/>
              <a:buChar char="l"/>
            </a:pPr>
            <a:r>
              <a:rPr lang="zh-CN" altLang="en-US" sz="1800" b="0" dirty="0">
                <a:latin typeface="微软雅黑" panose="020B0503020204020204" pitchFamily="34" charset="-122"/>
                <a:ea typeface="微软雅黑" panose="020B0503020204020204" pitchFamily="34" charset="-122"/>
              </a:rPr>
              <a:t>对比</a:t>
            </a:r>
            <a:r>
              <a:rPr lang="en-US" altLang="zh-CN" sz="1800" b="0" dirty="0">
                <a:latin typeface="微软雅黑" panose="020B0503020204020204" pitchFamily="34" charset="-122"/>
                <a:ea typeface="微软雅黑" panose="020B0503020204020204" pitchFamily="34" charset="-122"/>
              </a:rPr>
              <a:t>1080p</a:t>
            </a:r>
            <a:r>
              <a:rPr lang="zh-CN" altLang="en-US" sz="1800" b="0" dirty="0">
                <a:latin typeface="微软雅黑" panose="020B0503020204020204" pitchFamily="34" charset="-122"/>
                <a:ea typeface="微软雅黑" panose="020B0503020204020204" pitchFamily="34" charset="-122"/>
              </a:rPr>
              <a:t>的</a:t>
            </a:r>
            <a:r>
              <a:rPr lang="en-US" altLang="zh-CN" sz="1800" b="0" dirty="0">
                <a:latin typeface="微软雅黑" panose="020B0503020204020204" pitchFamily="34" charset="-122"/>
                <a:ea typeface="微软雅黑" panose="020B0503020204020204" pitchFamily="34" charset="-122"/>
              </a:rPr>
              <a:t>1920×1080</a:t>
            </a:r>
            <a:r>
              <a:rPr lang="zh-CN" altLang="en-US" sz="1800" b="0" dirty="0">
                <a:latin typeface="微软雅黑" panose="020B0503020204020204" pitchFamily="34" charset="-122"/>
                <a:ea typeface="微软雅黑" panose="020B0503020204020204" pitchFamily="34" charset="-122"/>
              </a:rPr>
              <a:t>，</a:t>
            </a:r>
            <a:r>
              <a:rPr lang="en-US" altLang="zh-CN" sz="1800" b="0" dirty="0">
                <a:latin typeface="微软雅黑" panose="020B0503020204020204" pitchFamily="34" charset="-122"/>
                <a:ea typeface="微软雅黑" panose="020B0503020204020204" pitchFamily="34" charset="-122"/>
              </a:rPr>
              <a:t>4K</a:t>
            </a:r>
            <a:r>
              <a:rPr lang="zh-CN" altLang="en-US" sz="1800" b="0" dirty="0">
                <a:latin typeface="微软雅黑" panose="020B0503020204020204" pitchFamily="34" charset="-122"/>
                <a:ea typeface="微软雅黑" panose="020B0503020204020204" pitchFamily="34" charset="-122"/>
              </a:rPr>
              <a:t>能够提供</a:t>
            </a:r>
            <a:r>
              <a:rPr lang="en-US" altLang="zh-CN" sz="1800" b="0" dirty="0">
                <a:latin typeface="微软雅黑" panose="020B0503020204020204" pitchFamily="34" charset="-122"/>
                <a:ea typeface="微软雅黑" panose="020B0503020204020204" pitchFamily="34" charset="-122"/>
              </a:rPr>
              <a:t>4</a:t>
            </a:r>
            <a:r>
              <a:rPr lang="zh-CN" altLang="en-US" sz="1800" b="0" dirty="0">
                <a:latin typeface="微软雅黑" panose="020B0503020204020204" pitchFamily="34" charset="-122"/>
                <a:ea typeface="微软雅黑" panose="020B0503020204020204" pitchFamily="34" charset="-122"/>
              </a:rPr>
              <a:t>倍以上的清晰度。</a:t>
            </a:r>
          </a:p>
        </p:txBody>
      </p:sp>
      <p:pic>
        <p:nvPicPr>
          <p:cNvPr id="18" name="图片 17" descr="4K视频 H.265介绍 H.265视频"/>
          <p:cNvPicPr/>
          <p:nvPr/>
        </p:nvPicPr>
        <p:blipFill>
          <a:blip r:embed="rId5">
            <a:extLst>
              <a:ext uri="{28A0092B-C50C-407E-A947-70E740481C1C}">
                <a14:useLocalDpi xmlns:a14="http://schemas.microsoft.com/office/drawing/2010/main" val="0"/>
              </a:ext>
            </a:extLst>
          </a:blip>
          <a:srcRect/>
          <a:stretch>
            <a:fillRect/>
          </a:stretch>
        </p:blipFill>
        <p:spPr bwMode="auto">
          <a:xfrm>
            <a:off x="3347864" y="3933056"/>
            <a:ext cx="2422748" cy="1440160"/>
          </a:xfrm>
          <a:prstGeom prst="rect">
            <a:avLst/>
          </a:prstGeom>
          <a:noFill/>
          <a:ln>
            <a:noFill/>
          </a:ln>
        </p:spPr>
      </p:pic>
      <p:sp>
        <p:nvSpPr>
          <p:cNvPr id="19" name="矩形 18"/>
          <p:cNvSpPr/>
          <p:nvPr/>
        </p:nvSpPr>
        <p:spPr>
          <a:xfrm>
            <a:off x="3674195" y="5515095"/>
            <a:ext cx="1880393" cy="584775"/>
          </a:xfrm>
          <a:prstGeom prst="rect">
            <a:avLst/>
          </a:prstGeom>
        </p:spPr>
        <p:txBody>
          <a:bodyPr wrap="square">
            <a:spAutoFit/>
          </a:bodyPr>
          <a:lstStyle/>
          <a:p>
            <a:r>
              <a:rPr lang="en-US" altLang="zh-CN" sz="1600" b="0" dirty="0">
                <a:latin typeface="微软雅黑" panose="020B0503020204020204" pitchFamily="34" charset="-122"/>
                <a:ea typeface="微软雅黑" panose="020B0503020204020204" pitchFamily="34" charset="-122"/>
              </a:rPr>
              <a:t>“4K”</a:t>
            </a:r>
            <a:r>
              <a:rPr lang="zh-CN" altLang="zh-CN" sz="1600" b="0" dirty="0">
                <a:latin typeface="微软雅黑" panose="020B0503020204020204" pitchFamily="34" charset="-122"/>
                <a:ea typeface="微软雅黑" panose="020B0503020204020204" pitchFamily="34" charset="-122"/>
              </a:rPr>
              <a:t> 成</a:t>
            </a:r>
            <a:r>
              <a:rPr lang="zh-CN" altLang="en-US" sz="1600" b="0" dirty="0">
                <a:latin typeface="微软雅黑" panose="020B0503020204020204" pitchFamily="34" charset="-122"/>
                <a:ea typeface="微软雅黑" panose="020B0503020204020204" pitchFamily="34" charset="-122"/>
              </a:rPr>
              <a:t>了高</a:t>
            </a:r>
            <a:r>
              <a:rPr lang="zh-CN" altLang="zh-CN" sz="1600" b="0" dirty="0">
                <a:latin typeface="微软雅黑" panose="020B0503020204020204" pitchFamily="34" charset="-122"/>
                <a:ea typeface="微软雅黑" panose="020B0503020204020204" pitchFamily="34" charset="-122"/>
              </a:rPr>
              <a:t>档电视的标签</a:t>
            </a:r>
            <a:endParaRPr lang="zh-CN" altLang="en-US" sz="1600" b="0" dirty="0">
              <a:latin typeface="微软雅黑" panose="020B0503020204020204" pitchFamily="34" charset="-122"/>
              <a:ea typeface="微软雅黑" panose="020B0503020204020204" pitchFamily="34" charset="-122"/>
            </a:endParaRPr>
          </a:p>
        </p:txBody>
      </p:sp>
      <p:sp>
        <p:nvSpPr>
          <p:cNvPr id="20"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6</a:t>
            </a:fld>
            <a:endParaRPr lang="en-US" altLang="zh-CN" dirty="0"/>
          </a:p>
        </p:txBody>
      </p:sp>
      <p:sp>
        <p:nvSpPr>
          <p:cNvPr id="21"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22"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en-US" altLang="zh-CN" sz="3600" dirty="0" smtClean="0">
                <a:solidFill>
                  <a:srgbClr val="000000"/>
                </a:solidFill>
                <a:latin typeface="微软雅黑" pitchFamily="34" charset="-122"/>
                <a:ea typeface="微软雅黑" pitchFamily="34" charset="-122"/>
              </a:rPr>
              <a:t>4K</a:t>
            </a:r>
            <a:r>
              <a:rPr lang="zh-CN" altLang="en-US" sz="3600" dirty="0" smtClean="0">
                <a:solidFill>
                  <a:srgbClr val="000000"/>
                </a:solidFill>
                <a:latin typeface="微软雅黑" pitchFamily="34" charset="-122"/>
                <a:ea typeface="微软雅黑" pitchFamily="34" charset="-122"/>
              </a:rPr>
              <a:t>显示技术发展的需求</a:t>
            </a:r>
            <a:endParaRPr lang="en-US" altLang="zh-CN" sz="3600" dirty="0">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val="8855629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294967295"/>
          </p:nvPr>
        </p:nvSpPr>
        <p:spPr>
          <a:xfrm>
            <a:off x="6444680" y="6381328"/>
            <a:ext cx="2133600" cy="365125"/>
          </a:xfrm>
          <a:prstGeom prst="rect">
            <a:avLst/>
          </a:prstGeom>
        </p:spPr>
        <p:txBody>
          <a:bodyPr/>
          <a:lstStyle/>
          <a:p>
            <a:fld id="{292C05A9-1945-1942-8A50-C4B3C7955E28}" type="slidenum">
              <a:rPr lang="en-US" altLang="zh-CN" smtClean="0">
                <a:solidFill>
                  <a:prstClr val="black">
                    <a:tint val="75000"/>
                  </a:prstClr>
                </a:solidFill>
              </a:rPr>
              <a:pPr/>
              <a:t>60</a:t>
            </a:fld>
            <a:endParaRPr lang="en-US" altLang="zh-CN">
              <a:solidFill>
                <a:prstClr val="black">
                  <a:tint val="75000"/>
                </a:prstClr>
              </a:solidFill>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22" name="标题 1"/>
          <p:cNvSpPr txBox="1">
            <a:spLocks/>
          </p:cNvSpPr>
          <p:nvPr/>
        </p:nvSpPr>
        <p:spPr bwMode="auto">
          <a:xfrm>
            <a:off x="-1" y="332656"/>
            <a:ext cx="7192197" cy="66632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(1)—</a:t>
            </a:r>
            <a:r>
              <a:rPr lang="zh-CN" altLang="en-US" sz="2800" b="1" kern="1200" dirty="0" smtClean="0">
                <a:solidFill>
                  <a:srgbClr val="0184B7"/>
                </a:solidFill>
                <a:latin typeface="Arial" pitchFamily="34" charset="0"/>
                <a:ea typeface="宋体" pitchFamily="2" charset="-122"/>
                <a:cs typeface="+mn-cs"/>
              </a:rPr>
              <a:t>四叉树编码结构</a:t>
            </a:r>
            <a:endParaRPr lang="zh-CN" altLang="en-US" sz="2800" b="1" kern="1200" dirty="0">
              <a:solidFill>
                <a:srgbClr val="0184B7"/>
              </a:solidFill>
              <a:latin typeface="Arial" pitchFamily="34" charset="0"/>
              <a:ea typeface="宋体" pitchFamily="2" charset="-122"/>
              <a:cs typeface="+mn-cs"/>
            </a:endParaRPr>
          </a:p>
        </p:txBody>
      </p:sp>
      <p:sp>
        <p:nvSpPr>
          <p:cNvPr id="2" name="矩形 1"/>
          <p:cNvSpPr/>
          <p:nvPr/>
        </p:nvSpPr>
        <p:spPr>
          <a:xfrm>
            <a:off x="460376" y="1340768"/>
            <a:ext cx="8072064" cy="3416320"/>
          </a:xfrm>
          <a:prstGeom prst="rect">
            <a:avLst/>
          </a:prstGeom>
        </p:spPr>
        <p:txBody>
          <a:bodyPr wrap="square">
            <a:spAutoFit/>
          </a:bodyPr>
          <a:lstStyle/>
          <a:p>
            <a:pPr marL="285750" indent="-285750">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一幅图像可以被划分为若干个互不重叠的最大编码单元，在最大编码单元内 部，采用基于四叉树的循环分层结构，最大的分层深度由 </a:t>
            </a:r>
            <a:r>
              <a:rPr lang="en-US" altLang="zh-CN" b="0" dirty="0">
                <a:latin typeface="微软雅黑" panose="020B0503020204020204" pitchFamily="34" charset="-122"/>
                <a:ea typeface="微软雅黑" panose="020B0503020204020204" pitchFamily="34" charset="-122"/>
              </a:rPr>
              <a:t>LCU </a:t>
            </a:r>
            <a:r>
              <a:rPr lang="zh-CN" altLang="en-US" b="0" dirty="0">
                <a:latin typeface="微软雅黑" panose="020B0503020204020204" pitchFamily="34" charset="-122"/>
                <a:ea typeface="微软雅黑" panose="020B0503020204020204" pitchFamily="34" charset="-122"/>
              </a:rPr>
              <a:t>和 </a:t>
            </a:r>
            <a:r>
              <a:rPr lang="en-US" altLang="zh-CN" b="0" dirty="0">
                <a:latin typeface="微软雅黑" panose="020B0503020204020204" pitchFamily="34" charset="-122"/>
                <a:ea typeface="微软雅黑" panose="020B0503020204020204" pitchFamily="34" charset="-122"/>
              </a:rPr>
              <a:t>SCU </a:t>
            </a:r>
            <a:r>
              <a:rPr lang="zh-CN" altLang="en-US" b="0" dirty="0">
                <a:latin typeface="微软雅黑" panose="020B0503020204020204" pitchFamily="34" charset="-122"/>
                <a:ea typeface="微软雅黑" panose="020B0503020204020204" pitchFamily="34" charset="-122"/>
              </a:rPr>
              <a:t>的大小决定。同一层次上的编码单元具有相同的深度</a:t>
            </a:r>
            <a:r>
              <a:rPr lang="en-US" altLang="zh-CN" b="0" dirty="0">
                <a:latin typeface="微软雅黑" panose="020B0503020204020204" pitchFamily="34" charset="-122"/>
                <a:ea typeface="微软雅黑" panose="020B0503020204020204" pitchFamily="34" charset="-122"/>
              </a:rPr>
              <a:t>(depth)</a:t>
            </a:r>
            <a:r>
              <a:rPr lang="zh-CN" altLang="en-US" b="0" dirty="0">
                <a:latin typeface="微软雅黑" panose="020B0503020204020204" pitchFamily="34" charset="-122"/>
                <a:ea typeface="微软雅黑" panose="020B0503020204020204" pitchFamily="34" charset="-122"/>
              </a:rPr>
              <a:t>，最大编码单元的编码深度为 </a:t>
            </a:r>
            <a:r>
              <a:rPr lang="en-US" altLang="zh-CN" b="0" dirty="0">
                <a:latin typeface="微软雅黑" panose="020B0503020204020204" pitchFamily="34" charset="-122"/>
                <a:ea typeface="微软雅黑" panose="020B0503020204020204" pitchFamily="34" charset="-122"/>
              </a:rPr>
              <a:t>0</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编码</a:t>
            </a:r>
            <a:r>
              <a:rPr lang="zh-CN" altLang="en-US" b="0" dirty="0">
                <a:latin typeface="微软雅黑" panose="020B0503020204020204" pitchFamily="34" charset="-122"/>
                <a:ea typeface="微软雅黑" panose="020B0503020204020204" pitchFamily="34" charset="-122"/>
              </a:rPr>
              <a:t>单元是否继续被划分取决于标志位 </a:t>
            </a:r>
            <a:r>
              <a:rPr lang="en-US" altLang="zh-CN" b="0" dirty="0">
                <a:latin typeface="微软雅黑" panose="020B0503020204020204" pitchFamily="34" charset="-122"/>
                <a:ea typeface="微软雅黑" panose="020B0503020204020204" pitchFamily="34" charset="-122"/>
              </a:rPr>
              <a:t>split flag</a:t>
            </a:r>
            <a:r>
              <a:rPr lang="zh-CN" altLang="en-US" b="0" dirty="0">
                <a:latin typeface="微软雅黑" panose="020B0503020204020204" pitchFamily="34" charset="-122"/>
                <a:ea typeface="微软雅黑" panose="020B0503020204020204" pitchFamily="34" charset="-122"/>
              </a:rPr>
              <a:t>。对于编码单元 </a:t>
            </a:r>
            <a:r>
              <a:rPr lang="en-US" altLang="zh-CN" b="0" dirty="0">
                <a:latin typeface="微软雅黑" panose="020B0503020204020204" pitchFamily="34" charset="-122"/>
                <a:ea typeface="微软雅黑" panose="020B0503020204020204" pitchFamily="34" charset="-122"/>
              </a:rPr>
              <a:t>CU  (d ) </a:t>
            </a:r>
            <a:r>
              <a:rPr lang="zh-CN" altLang="en-US" b="0" dirty="0">
                <a:latin typeface="微软雅黑" panose="020B0503020204020204" pitchFamily="34" charset="-122"/>
                <a:ea typeface="微软雅黑" panose="020B0503020204020204" pitchFamily="34" charset="-122"/>
              </a:rPr>
              <a:t>，它的大小为</a:t>
            </a:r>
            <a:r>
              <a:rPr lang="en-US" altLang="zh-CN" b="0" dirty="0">
                <a:latin typeface="微软雅黑" panose="020B0503020204020204" pitchFamily="34" charset="-122"/>
                <a:ea typeface="微软雅黑" panose="020B0503020204020204" pitchFamily="34" charset="-122"/>
              </a:rPr>
              <a:t>2N×2N</a:t>
            </a:r>
            <a:r>
              <a:rPr lang="zh-CN" altLang="en-US" b="0" dirty="0">
                <a:latin typeface="微软雅黑" panose="020B0503020204020204" pitchFamily="34" charset="-122"/>
                <a:ea typeface="微软雅黑" panose="020B0503020204020204" pitchFamily="34" charset="-122"/>
              </a:rPr>
              <a:t>，深度为 </a:t>
            </a:r>
            <a:r>
              <a:rPr lang="en-US" altLang="zh-CN" b="0" dirty="0">
                <a:latin typeface="微软雅黑" panose="020B0503020204020204" pitchFamily="34" charset="-122"/>
                <a:ea typeface="微软雅黑" panose="020B0503020204020204" pitchFamily="34" charset="-122"/>
              </a:rPr>
              <a:t>d</a:t>
            </a:r>
            <a:r>
              <a:rPr lang="zh-CN" altLang="en-US" b="0" dirty="0">
                <a:latin typeface="微软雅黑" panose="020B0503020204020204" pitchFamily="34" charset="-122"/>
                <a:ea typeface="微软雅黑" panose="020B0503020204020204" pitchFamily="34" charset="-122"/>
              </a:rPr>
              <a:t>，如果它的 </a:t>
            </a:r>
            <a:r>
              <a:rPr lang="en-US" altLang="zh-CN" b="0" dirty="0">
                <a:latin typeface="微软雅黑" panose="020B0503020204020204" pitchFamily="34" charset="-122"/>
                <a:ea typeface="微软雅黑" panose="020B0503020204020204" pitchFamily="34" charset="-122"/>
              </a:rPr>
              <a:t>split flag </a:t>
            </a:r>
            <a:r>
              <a:rPr lang="zh-CN" altLang="en-US" b="0" dirty="0">
                <a:latin typeface="微软雅黑" panose="020B0503020204020204" pitchFamily="34" charset="-122"/>
                <a:ea typeface="微软雅黑" panose="020B0503020204020204" pitchFamily="34" charset="-122"/>
              </a:rPr>
              <a:t>值为 </a:t>
            </a:r>
            <a:r>
              <a:rPr lang="en-US" altLang="zh-CN" b="0" dirty="0">
                <a:latin typeface="微软雅黑" panose="020B0503020204020204" pitchFamily="34" charset="-122"/>
                <a:ea typeface="微软雅黑" panose="020B0503020204020204" pitchFamily="34" charset="-122"/>
              </a:rPr>
              <a:t>0</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CU (d)</a:t>
            </a:r>
            <a:r>
              <a:rPr lang="zh-CN" altLang="en-US" b="0" dirty="0">
                <a:latin typeface="微软雅黑" panose="020B0503020204020204" pitchFamily="34" charset="-122"/>
                <a:ea typeface="微软雅黑" panose="020B0503020204020204" pitchFamily="34" charset="-122"/>
              </a:rPr>
              <a:t> 不再被划分；反之， </a:t>
            </a:r>
            <a:r>
              <a:rPr lang="en-US" altLang="zh-CN" b="0" dirty="0">
                <a:latin typeface="微软雅黑" panose="020B0503020204020204" pitchFamily="34" charset="-122"/>
                <a:ea typeface="微软雅黑" panose="020B0503020204020204" pitchFamily="34" charset="-122"/>
              </a:rPr>
              <a:t>CU (d)</a:t>
            </a:r>
            <a:r>
              <a:rPr lang="zh-CN" altLang="en-US" b="0" dirty="0">
                <a:latin typeface="微软雅黑" panose="020B0503020204020204" pitchFamily="34" charset="-122"/>
                <a:ea typeface="微软雅黑" panose="020B0503020204020204" pitchFamily="34" charset="-122"/>
              </a:rPr>
              <a:t>被划分为 </a:t>
            </a:r>
            <a:r>
              <a:rPr lang="en-US" altLang="zh-CN" b="0" dirty="0">
                <a:latin typeface="微软雅黑" panose="020B0503020204020204" pitchFamily="34" charset="-122"/>
                <a:ea typeface="微软雅黑" panose="020B0503020204020204" pitchFamily="34" charset="-122"/>
              </a:rPr>
              <a:t>4 </a:t>
            </a:r>
            <a:r>
              <a:rPr lang="zh-CN" altLang="en-US" b="0" dirty="0">
                <a:latin typeface="微软雅黑" panose="020B0503020204020204" pitchFamily="34" charset="-122"/>
                <a:ea typeface="微软雅黑" panose="020B0503020204020204" pitchFamily="34" charset="-122"/>
              </a:rPr>
              <a:t>个独立的编码单元 </a:t>
            </a:r>
            <a:r>
              <a:rPr lang="en-US" altLang="zh-CN" b="0" dirty="0">
                <a:latin typeface="微软雅黑" panose="020B0503020204020204" pitchFamily="34" charset="-122"/>
                <a:ea typeface="微软雅黑" panose="020B0503020204020204" pitchFamily="34" charset="-122"/>
              </a:rPr>
              <a:t>CU (d+1)</a:t>
            </a:r>
            <a:r>
              <a:rPr lang="zh-CN" altLang="en-US" b="0" dirty="0">
                <a:latin typeface="微软雅黑" panose="020B0503020204020204" pitchFamily="34" charset="-122"/>
                <a:ea typeface="微软雅黑" panose="020B0503020204020204" pitchFamily="34" charset="-122"/>
              </a:rPr>
              <a:t>， 的深度和大小分别为 </a:t>
            </a:r>
            <a:r>
              <a:rPr lang="en-US" altLang="zh-CN" b="0" dirty="0">
                <a:latin typeface="微软雅黑" panose="020B0503020204020204" pitchFamily="34" charset="-122"/>
                <a:ea typeface="微软雅黑" panose="020B0503020204020204" pitchFamily="34" charset="-122"/>
              </a:rPr>
              <a:t>d+1</a:t>
            </a:r>
            <a:r>
              <a:rPr lang="zh-CN" altLang="en-US" b="0" dirty="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N×N</a:t>
            </a:r>
            <a:r>
              <a:rPr lang="zh-CN" altLang="en-US" b="0" dirty="0">
                <a:latin typeface="微软雅黑" panose="020B0503020204020204" pitchFamily="34" charset="-122"/>
                <a:ea typeface="微软雅黑" panose="020B0503020204020204" pitchFamily="34" charset="-122"/>
              </a:rPr>
              <a:t>。描 述的是大小为 </a:t>
            </a:r>
            <a:r>
              <a:rPr lang="en-US" altLang="zh-CN" b="0" dirty="0">
                <a:latin typeface="微软雅黑" panose="020B0503020204020204" pitchFamily="34" charset="-122"/>
                <a:ea typeface="微软雅黑" panose="020B0503020204020204" pitchFamily="34" charset="-122"/>
              </a:rPr>
              <a:t>64×64 </a:t>
            </a:r>
            <a:r>
              <a:rPr lang="zh-CN" altLang="en-US" b="0" dirty="0">
                <a:latin typeface="微软雅黑" panose="020B0503020204020204" pitchFamily="34" charset="-122"/>
                <a:ea typeface="微软雅黑" panose="020B0503020204020204" pitchFamily="34" charset="-122"/>
              </a:rPr>
              <a:t>的最大编码单元四叉树结构，其中最大编码深度为 </a:t>
            </a:r>
            <a:r>
              <a:rPr lang="en-US" altLang="zh-CN" b="0" dirty="0">
                <a:latin typeface="微软雅黑" panose="020B0503020204020204" pitchFamily="34" charset="-122"/>
                <a:ea typeface="微软雅黑" panose="020B0503020204020204" pitchFamily="34" charset="-122"/>
              </a:rPr>
              <a:t>3</a:t>
            </a:r>
            <a:r>
              <a:rPr lang="zh-CN" altLang="en-US" b="0" dirty="0">
                <a:latin typeface="微软雅黑" panose="020B0503020204020204" pitchFamily="34" charset="-122"/>
                <a:ea typeface="微软雅黑" panose="020B0503020204020204" pitchFamily="34" charset="-122"/>
              </a:rPr>
              <a:t>。</a:t>
            </a:r>
            <a:r>
              <a:rPr lang="zh-CN" altLang="en-US" dirty="0"/>
              <a:t/>
            </a:r>
            <a:br>
              <a:rPr lang="zh-CN" altLang="en-US" dirty="0"/>
            </a:br>
            <a:r>
              <a:rPr lang="zh-CN" altLang="en-US" dirty="0"/>
              <a:t/>
            </a:r>
            <a:br>
              <a:rPr lang="zh-CN" altLang="en-US" dirty="0"/>
            </a:br>
            <a:r>
              <a:rPr lang="zh-CN" altLang="en-US" dirty="0"/>
              <a:t/>
            </a:r>
            <a:br>
              <a:rPr lang="zh-CN" altLang="en-US" dirty="0"/>
            </a:br>
            <a:endParaRPr lang="zh-CN" altLang="en-US" dirty="0"/>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9952" y="3717032"/>
            <a:ext cx="4771191" cy="27693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036597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294967295"/>
          </p:nvPr>
        </p:nvSpPr>
        <p:spPr>
          <a:xfrm>
            <a:off x="6444680" y="6381328"/>
            <a:ext cx="2133600" cy="365125"/>
          </a:xfrm>
          <a:prstGeom prst="rect">
            <a:avLst/>
          </a:prstGeom>
        </p:spPr>
        <p:txBody>
          <a:bodyPr/>
          <a:lstStyle/>
          <a:p>
            <a:fld id="{292C05A9-1945-1942-8A50-C4B3C7955E28}" type="slidenum">
              <a:rPr lang="en-US" altLang="zh-CN" smtClean="0">
                <a:solidFill>
                  <a:prstClr val="black">
                    <a:tint val="75000"/>
                  </a:prstClr>
                </a:solidFill>
              </a:rPr>
              <a:pPr/>
              <a:t>61</a:t>
            </a:fld>
            <a:endParaRPr lang="en-US" altLang="zh-CN">
              <a:solidFill>
                <a:prstClr val="black">
                  <a:tint val="75000"/>
                </a:prstClr>
              </a:solidFill>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22" name="标题 1"/>
          <p:cNvSpPr txBox="1">
            <a:spLocks/>
          </p:cNvSpPr>
          <p:nvPr/>
        </p:nvSpPr>
        <p:spPr bwMode="auto">
          <a:xfrm>
            <a:off x="-1" y="332656"/>
            <a:ext cx="7192197" cy="66632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(1)—</a:t>
            </a:r>
            <a:r>
              <a:rPr lang="zh-CN" altLang="en-US" sz="2800" b="1" kern="1200" dirty="0" smtClean="0">
                <a:solidFill>
                  <a:srgbClr val="0184B7"/>
                </a:solidFill>
                <a:latin typeface="Arial" pitchFamily="34" charset="0"/>
                <a:ea typeface="宋体" pitchFamily="2" charset="-122"/>
                <a:cs typeface="+mn-cs"/>
              </a:rPr>
              <a:t>四叉树编码结构</a:t>
            </a:r>
            <a:endParaRPr lang="zh-CN" altLang="en-US" sz="2800" b="1" kern="1200" dirty="0">
              <a:solidFill>
                <a:srgbClr val="0184B7"/>
              </a:solidFill>
              <a:latin typeface="Arial" pitchFamily="34" charset="0"/>
              <a:ea typeface="宋体" pitchFamily="2" charset="-122"/>
              <a:cs typeface="+mn-cs"/>
            </a:endParaRPr>
          </a:p>
        </p:txBody>
      </p:sp>
      <p:sp>
        <p:nvSpPr>
          <p:cNvPr id="2" name="矩形 1"/>
          <p:cNvSpPr/>
          <p:nvPr/>
        </p:nvSpPr>
        <p:spPr>
          <a:xfrm>
            <a:off x="460376" y="1340768"/>
            <a:ext cx="8072064" cy="5355312"/>
          </a:xfrm>
          <a:prstGeom prst="rect">
            <a:avLst/>
          </a:prstGeom>
        </p:spPr>
        <p:txBody>
          <a:bodyPr wrap="square">
            <a:spAutoFit/>
          </a:bodyPr>
          <a:lstStyle/>
          <a:p>
            <a:r>
              <a:rPr lang="zh-CN" altLang="en-US" b="0" dirty="0">
                <a:latin typeface="微软雅黑" panose="020B0503020204020204" pitchFamily="34" charset="-122"/>
                <a:ea typeface="微软雅黑" panose="020B0503020204020204" pitchFamily="34" charset="-122"/>
              </a:rPr>
              <a:t>这种灵活的单元划分方法与宏块相比有很多优点</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首先</a:t>
            </a:r>
            <a:r>
              <a:rPr lang="zh-CN" altLang="en-US" b="0" dirty="0">
                <a:latin typeface="微软雅黑" panose="020B0503020204020204" pitchFamily="34" charset="-122"/>
                <a:ea typeface="微软雅黑" panose="020B0503020204020204" pitchFamily="34" charset="-122"/>
              </a:rPr>
              <a:t>，编码单元的大小可 以大于传统的宏块大小</a:t>
            </a:r>
            <a:r>
              <a:rPr lang="en-US" altLang="zh-CN" b="0" dirty="0">
                <a:latin typeface="微软雅黑" panose="020B0503020204020204" pitchFamily="34" charset="-122"/>
                <a:ea typeface="微软雅黑" panose="020B0503020204020204" pitchFamily="34" charset="-122"/>
              </a:rPr>
              <a:t>(16×16)</a:t>
            </a:r>
            <a:r>
              <a:rPr lang="zh-CN" altLang="en-US" b="0" dirty="0">
                <a:latin typeface="微软雅黑" panose="020B0503020204020204" pitchFamily="34" charset="-122"/>
                <a:ea typeface="微软雅黑" panose="020B0503020204020204" pitchFamily="34" charset="-122"/>
              </a:rPr>
              <a:t>。对于平坦区域，用一个较大的编码单元编码可以 减少所用的比特数，提高编码效率。这一点在高清视频应用领域体现的尤为明显， 高清视频分辨率高，相对于整个图像来说， </a:t>
            </a:r>
            <a:r>
              <a:rPr lang="en-US" altLang="zh-CN" b="0" dirty="0">
                <a:latin typeface="微软雅黑" panose="020B0503020204020204" pitchFamily="34" charset="-122"/>
                <a:ea typeface="微软雅黑" panose="020B0503020204020204" pitchFamily="34" charset="-122"/>
              </a:rPr>
              <a:t>16×16 </a:t>
            </a:r>
            <a:r>
              <a:rPr lang="zh-CN" altLang="en-US" b="0" dirty="0">
                <a:latin typeface="微软雅黑" panose="020B0503020204020204" pitchFamily="34" charset="-122"/>
                <a:ea typeface="微软雅黑" panose="020B0503020204020204" pitchFamily="34" charset="-122"/>
              </a:rPr>
              <a:t>宏块表示的区域过小， 将若干个 宏块合并成一个较大的编码单元是一种很好的改进</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其次</a:t>
            </a:r>
            <a:r>
              <a:rPr lang="zh-CN" altLang="en-US" b="0" dirty="0">
                <a:latin typeface="微软雅黑" panose="020B0503020204020204" pitchFamily="34" charset="-122"/>
                <a:ea typeface="微软雅黑" panose="020B0503020204020204" pitchFamily="34" charset="-122"/>
              </a:rPr>
              <a:t>，通过合理地选择最大 编码单元大小和最大层次深度，编码器的编码结构可以根据不同的图片内容、图 片大小以及应用需求获得较大程度的优化</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endParaRPr lang="en-US" altLang="zh-CN" b="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最后，这种表示方法消除了宏块与亚宏块</a:t>
            </a:r>
            <a:r>
              <a:rPr lang="en-US" altLang="zh-CN" b="0" dirty="0">
                <a:latin typeface="微软雅黑" panose="020B0503020204020204" pitchFamily="34" charset="-122"/>
                <a:ea typeface="微软雅黑" panose="020B0503020204020204" pitchFamily="34" charset="-122"/>
              </a:rPr>
              <a:t>(H.264)</a:t>
            </a:r>
            <a:r>
              <a:rPr lang="zh-CN" altLang="en-US" b="0" dirty="0">
                <a:latin typeface="微软雅黑" panose="020B0503020204020204" pitchFamily="34" charset="-122"/>
                <a:ea typeface="微软雅黑" panose="020B0503020204020204" pitchFamily="34" charset="-122"/>
              </a:rPr>
              <a:t>之分，所有的单元类型都统称为编码单元，并且编码单元的结构可以根据最 大编码单元、最大编码深度以及一系列划分标志 </a:t>
            </a:r>
            <a:r>
              <a:rPr lang="en-US" altLang="zh-CN" b="0" dirty="0">
                <a:latin typeface="微软雅黑" panose="020B0503020204020204" pitchFamily="34" charset="-122"/>
                <a:ea typeface="微软雅黑" panose="020B0503020204020204" pitchFamily="34" charset="-122"/>
              </a:rPr>
              <a:t>split flag </a:t>
            </a:r>
            <a:r>
              <a:rPr lang="zh-CN" altLang="en-US" b="0" dirty="0">
                <a:latin typeface="微软雅黑" panose="020B0503020204020204" pitchFamily="34" charset="-122"/>
                <a:ea typeface="微软雅黑" panose="020B0503020204020204" pitchFamily="34" charset="-122"/>
              </a:rPr>
              <a:t>简单地表示出来。</a:t>
            </a:r>
            <a:r>
              <a:rPr lang="zh-CN" altLang="en-US" dirty="0"/>
              <a:t/>
            </a:r>
            <a:br>
              <a:rPr lang="zh-CN" altLang="en-US" dirty="0"/>
            </a:br>
            <a:r>
              <a:rPr lang="zh-CN" altLang="en-US" dirty="0"/>
              <a:t/>
            </a:r>
            <a:br>
              <a:rPr lang="zh-CN" altLang="en-US" dirty="0"/>
            </a:br>
            <a:r>
              <a:rPr lang="zh-CN" altLang="en-US" dirty="0"/>
              <a:t/>
            </a:r>
            <a:br>
              <a:rPr lang="zh-CN" altLang="en-US" dirty="0"/>
            </a:br>
            <a:r>
              <a:rPr lang="zh-CN" altLang="en-US" dirty="0"/>
              <a:t/>
            </a:r>
            <a:br>
              <a:rPr lang="zh-CN" altLang="en-US" dirty="0"/>
            </a:br>
            <a:endParaRPr lang="zh-CN" altLang="en-US" dirty="0"/>
          </a:p>
        </p:txBody>
      </p:sp>
    </p:spTree>
    <p:extLst>
      <p:ext uri="{BB962C8B-B14F-4D97-AF65-F5344CB8AC3E}">
        <p14:creationId xmlns:p14="http://schemas.microsoft.com/office/powerpoint/2010/main" val="10449501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294967295"/>
          </p:nvPr>
        </p:nvSpPr>
        <p:spPr>
          <a:xfrm>
            <a:off x="6444680" y="6381328"/>
            <a:ext cx="2133600" cy="365125"/>
          </a:xfrm>
          <a:prstGeom prst="rect">
            <a:avLst/>
          </a:prstGeom>
        </p:spPr>
        <p:txBody>
          <a:bodyPr/>
          <a:lstStyle/>
          <a:p>
            <a:fld id="{292C05A9-1945-1942-8A50-C4B3C7955E28}" type="slidenum">
              <a:rPr lang="en-US" altLang="zh-CN" smtClean="0">
                <a:solidFill>
                  <a:prstClr val="black">
                    <a:tint val="75000"/>
                  </a:prstClr>
                </a:solidFill>
              </a:rPr>
              <a:pPr/>
              <a:t>62</a:t>
            </a:fld>
            <a:endParaRPr lang="en-US" altLang="zh-CN">
              <a:solidFill>
                <a:prstClr val="black">
                  <a:tint val="75000"/>
                </a:prstClr>
              </a:solidFill>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22" name="标题 1"/>
          <p:cNvSpPr txBox="1">
            <a:spLocks/>
          </p:cNvSpPr>
          <p:nvPr/>
        </p:nvSpPr>
        <p:spPr bwMode="auto">
          <a:xfrm>
            <a:off x="-1" y="332656"/>
            <a:ext cx="7192197" cy="66632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(1)—</a:t>
            </a:r>
            <a:r>
              <a:rPr lang="zh-CN" altLang="en-US" sz="2800" b="1" kern="1200" dirty="0" smtClean="0">
                <a:solidFill>
                  <a:srgbClr val="0184B7"/>
                </a:solidFill>
                <a:latin typeface="Arial" pitchFamily="34" charset="0"/>
                <a:ea typeface="宋体" pitchFamily="2" charset="-122"/>
                <a:cs typeface="+mn-cs"/>
              </a:rPr>
              <a:t>四叉树编码结构</a:t>
            </a:r>
            <a:endParaRPr lang="zh-CN" altLang="en-US" sz="2800" b="1" kern="1200" dirty="0">
              <a:solidFill>
                <a:srgbClr val="0184B7"/>
              </a:solidFill>
              <a:latin typeface="Arial" pitchFamily="34" charset="0"/>
              <a:ea typeface="宋体" pitchFamily="2" charset="-122"/>
              <a:cs typeface="+mn-cs"/>
            </a:endParaRPr>
          </a:p>
        </p:txBody>
      </p:sp>
      <p:sp>
        <p:nvSpPr>
          <p:cNvPr id="2" name="矩形 1"/>
          <p:cNvSpPr/>
          <p:nvPr/>
        </p:nvSpPr>
        <p:spPr>
          <a:xfrm>
            <a:off x="487751" y="1412776"/>
            <a:ext cx="8072064" cy="3970318"/>
          </a:xfrm>
          <a:prstGeom prst="rect">
            <a:avLst/>
          </a:prstGeom>
        </p:spPr>
        <p:txBody>
          <a:bodyPr wrap="square">
            <a:spAutoFit/>
          </a:bodyPr>
          <a:lstStyle/>
          <a:p>
            <a:pPr marL="285750" indent="-285750">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预测单元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预测单元</a:t>
            </a:r>
            <a:r>
              <a:rPr lang="en-US" altLang="zh-CN" b="0" dirty="0">
                <a:latin typeface="微软雅黑" panose="020B0503020204020204" pitchFamily="34" charset="-122"/>
                <a:ea typeface="微软雅黑" panose="020B0503020204020204" pitchFamily="34" charset="-122"/>
              </a:rPr>
              <a:t>(PU)</a:t>
            </a:r>
            <a:r>
              <a:rPr lang="zh-CN" altLang="en-US" b="0" dirty="0">
                <a:latin typeface="微软雅黑" panose="020B0503020204020204" pitchFamily="34" charset="-122"/>
                <a:ea typeface="微软雅黑" panose="020B0503020204020204" pitchFamily="34" charset="-122"/>
              </a:rPr>
              <a:t>是用来传输与预测过程相关的信息的基本单元，它规定了编码 单元的所有预测模式，一切与预测有关的信息都定义在预测单元部分。比如，帧 内预测的方向、帧间预测的分割方式、运动矢量预测以及帧间预测的参考帧序号 都属于预测单元的范畴</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dirty="0" smtClean="0"/>
          </a:p>
          <a:p>
            <a:pPr marL="285750" indent="-285750">
              <a:buFont typeface="Wingdings" panose="05000000000000000000" pitchFamily="2" charset="2"/>
              <a:buChar char="l"/>
            </a:pPr>
            <a:r>
              <a:rPr lang="en-US" altLang="zh-CN" b="0" dirty="0" smtClean="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是在编码单元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的基础上进行划分的。每一个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可以包含一个或多个 </a:t>
            </a:r>
            <a:r>
              <a:rPr lang="en-US" altLang="zh-CN" b="0" dirty="0">
                <a:latin typeface="微软雅黑" panose="020B0503020204020204" pitchFamily="34" charset="-122"/>
                <a:ea typeface="微软雅黑" panose="020B0503020204020204" pitchFamily="34" charset="-122"/>
              </a:rPr>
              <a:t>PU</a:t>
            </a:r>
            <a:r>
              <a:rPr lang="zh-CN" altLang="en-US" b="0" dirty="0">
                <a:latin typeface="微软雅黑" panose="020B0503020204020204" pitchFamily="34" charset="-122"/>
                <a:ea typeface="微软雅黑" panose="020B0503020204020204" pitchFamily="34" charset="-122"/>
              </a:rPr>
              <a:t>，它不一定是正方形的。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的划分是根据预测类型来确定的，预测类型包括： 跳过</a:t>
            </a:r>
            <a:r>
              <a:rPr lang="en-US" altLang="zh-CN" b="0" dirty="0">
                <a:latin typeface="微软雅黑" panose="020B0503020204020204" pitchFamily="34" charset="-122"/>
                <a:ea typeface="微软雅黑" panose="020B0503020204020204" pitchFamily="34" charset="-122"/>
              </a:rPr>
              <a:t>(Skip)</a:t>
            </a:r>
            <a:r>
              <a:rPr lang="zh-CN" altLang="en-US" b="0" dirty="0">
                <a:latin typeface="微软雅黑" panose="020B0503020204020204" pitchFamily="34" charset="-122"/>
                <a:ea typeface="微软雅黑" panose="020B0503020204020204" pitchFamily="34" charset="-122"/>
              </a:rPr>
              <a:t>、帧内 </a:t>
            </a:r>
            <a:r>
              <a:rPr lang="en-US" altLang="zh-CN" b="0" dirty="0">
                <a:latin typeface="微软雅黑" panose="020B0503020204020204" pitchFamily="34" charset="-122"/>
                <a:ea typeface="微软雅黑" panose="020B0503020204020204" pitchFamily="34" charset="-122"/>
              </a:rPr>
              <a:t>(Intra)</a:t>
            </a:r>
            <a:r>
              <a:rPr lang="zh-CN" altLang="en-US" b="0" dirty="0">
                <a:latin typeface="微软雅黑" panose="020B0503020204020204" pitchFamily="34" charset="-122"/>
                <a:ea typeface="微软雅黑" panose="020B0503020204020204" pitchFamily="34" charset="-122"/>
              </a:rPr>
              <a:t>和帧间</a:t>
            </a:r>
            <a:r>
              <a:rPr lang="en-US" altLang="zh-CN" b="0" dirty="0">
                <a:latin typeface="微软雅黑" panose="020B0503020204020204" pitchFamily="34" charset="-122"/>
                <a:ea typeface="微软雅黑" panose="020B0503020204020204" pitchFamily="34" charset="-122"/>
              </a:rPr>
              <a:t>(Inter)</a:t>
            </a:r>
            <a:r>
              <a:rPr lang="zh-CN" altLang="en-US" b="0" dirty="0">
                <a:latin typeface="微软雅黑" panose="020B0503020204020204" pitchFamily="34" charset="-122"/>
                <a:ea typeface="微软雅黑" panose="020B0503020204020204" pitchFamily="34" charset="-122"/>
              </a:rPr>
              <a:t>三种形式。对于一个大小为 </a:t>
            </a:r>
            <a:r>
              <a:rPr lang="en-US" altLang="zh-CN" b="0" dirty="0">
                <a:latin typeface="微软雅黑" panose="020B0503020204020204" pitchFamily="34" charset="-122"/>
                <a:ea typeface="微软雅黑" panose="020B0503020204020204" pitchFamily="34" charset="-122"/>
              </a:rPr>
              <a:t>2N×2N </a:t>
            </a:r>
            <a:r>
              <a:rPr lang="zh-CN" altLang="en-US" b="0" dirty="0">
                <a:latin typeface="微软雅黑" panose="020B0503020204020204" pitchFamily="34" charset="-122"/>
                <a:ea typeface="微软雅黑" panose="020B0503020204020204" pitchFamily="34" charset="-122"/>
              </a:rPr>
              <a:t>的编码单 元来说，其主要的预测单元形式如图 所示</a:t>
            </a:r>
            <a:r>
              <a:rPr lang="zh-CN" altLang="en-US" b="0" dirty="0" smtClean="0">
                <a:latin typeface="微软雅黑" panose="020B0503020204020204" pitchFamily="34" charset="-122"/>
                <a:ea typeface="微软雅黑" panose="020B0503020204020204" pitchFamily="34" charset="-122"/>
              </a:rPr>
              <a:t>。</a:t>
            </a:r>
            <a:r>
              <a:rPr lang="zh-CN" altLang="en-US" dirty="0"/>
              <a:t/>
            </a:r>
            <a:br>
              <a:rPr lang="zh-CN" altLang="en-US" dirty="0"/>
            </a:br>
            <a:r>
              <a:rPr lang="zh-CN" altLang="en-US" dirty="0"/>
              <a:t/>
            </a:r>
            <a:br>
              <a:rPr lang="zh-CN" altLang="en-US" dirty="0"/>
            </a:br>
            <a:r>
              <a:rPr lang="zh-CN" altLang="en-US" dirty="0"/>
              <a:t/>
            </a:r>
            <a:br>
              <a:rPr lang="zh-CN" altLang="en-US" dirty="0"/>
            </a:br>
            <a:r>
              <a:rPr lang="zh-CN" altLang="en-US" dirty="0"/>
              <a:t/>
            </a:r>
            <a:br>
              <a:rPr lang="zh-CN" altLang="en-US" dirty="0"/>
            </a:br>
            <a:r>
              <a:rPr lang="zh-CN" altLang="en-US" dirty="0"/>
              <a:t/>
            </a:r>
            <a:br>
              <a:rPr lang="zh-CN" altLang="en-US" dirty="0"/>
            </a:br>
            <a:endParaRPr lang="zh-CN" altLang="en-US" dirty="0"/>
          </a:p>
        </p:txBody>
      </p:sp>
    </p:spTree>
    <p:extLst>
      <p:ext uri="{BB962C8B-B14F-4D97-AF65-F5344CB8AC3E}">
        <p14:creationId xmlns:p14="http://schemas.microsoft.com/office/powerpoint/2010/main" val="8738217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294967295"/>
          </p:nvPr>
        </p:nvSpPr>
        <p:spPr>
          <a:xfrm>
            <a:off x="6444680" y="6381328"/>
            <a:ext cx="2133600" cy="365125"/>
          </a:xfrm>
          <a:prstGeom prst="rect">
            <a:avLst/>
          </a:prstGeom>
        </p:spPr>
        <p:txBody>
          <a:bodyPr/>
          <a:lstStyle/>
          <a:p>
            <a:fld id="{292C05A9-1945-1942-8A50-C4B3C7955E28}" type="slidenum">
              <a:rPr lang="en-US" altLang="zh-CN" smtClean="0">
                <a:solidFill>
                  <a:prstClr val="black">
                    <a:tint val="75000"/>
                  </a:prstClr>
                </a:solidFill>
              </a:rPr>
              <a:pPr/>
              <a:t>63</a:t>
            </a:fld>
            <a:endParaRPr lang="en-US" altLang="zh-CN">
              <a:solidFill>
                <a:prstClr val="black">
                  <a:tint val="75000"/>
                </a:prstClr>
              </a:solidFill>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22" name="标题 1"/>
          <p:cNvSpPr txBox="1">
            <a:spLocks/>
          </p:cNvSpPr>
          <p:nvPr/>
        </p:nvSpPr>
        <p:spPr bwMode="auto">
          <a:xfrm>
            <a:off x="-1" y="332656"/>
            <a:ext cx="7192197" cy="66632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(1)—</a:t>
            </a:r>
            <a:r>
              <a:rPr lang="zh-CN" altLang="en-US" sz="2800" b="1" kern="1200" dirty="0" smtClean="0">
                <a:solidFill>
                  <a:srgbClr val="0184B7"/>
                </a:solidFill>
                <a:latin typeface="Arial" pitchFamily="34" charset="0"/>
                <a:ea typeface="宋体" pitchFamily="2" charset="-122"/>
                <a:cs typeface="+mn-cs"/>
              </a:rPr>
              <a:t>四叉树编码结构</a:t>
            </a:r>
            <a:endParaRPr lang="zh-CN" altLang="en-US" sz="2800" b="1" kern="1200" dirty="0">
              <a:solidFill>
                <a:srgbClr val="0184B7"/>
              </a:solidFill>
              <a:latin typeface="Arial" pitchFamily="34" charset="0"/>
              <a:ea typeface="宋体" pitchFamily="2" charset="-122"/>
              <a:cs typeface="+mn-cs"/>
            </a:endParaRPr>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1124744"/>
            <a:ext cx="7406183" cy="3493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827584" y="4293096"/>
            <a:ext cx="7416824" cy="2308324"/>
          </a:xfrm>
          <a:prstGeom prst="rect">
            <a:avLst/>
          </a:prstGeom>
        </p:spPr>
        <p:txBody>
          <a:bodyPr wrap="square">
            <a:spAutoFit/>
          </a:bodyPr>
          <a:lstStyle/>
          <a:p>
            <a:pPr marL="285750" indent="-285750">
              <a:buFont typeface="Wingdings" panose="05000000000000000000" pitchFamily="2" charset="2"/>
              <a:buChar char="l"/>
            </a:pPr>
            <a:r>
              <a:rPr lang="zh-CN" altLang="en-US" sz="1600" b="0" dirty="0">
                <a:latin typeface="微软雅黑" panose="020B0503020204020204" pitchFamily="34" charset="-122"/>
                <a:ea typeface="微软雅黑" panose="020B0503020204020204" pitchFamily="34" charset="-122"/>
              </a:rPr>
              <a:t>在 </a:t>
            </a:r>
            <a:r>
              <a:rPr lang="en-US" altLang="zh-CN" sz="1600" b="0" dirty="0">
                <a:latin typeface="微软雅黑" panose="020B0503020204020204" pitchFamily="34" charset="-122"/>
                <a:ea typeface="微软雅黑" panose="020B0503020204020204" pitchFamily="34" charset="-122"/>
              </a:rPr>
              <a:t>Skip </a:t>
            </a:r>
            <a:r>
              <a:rPr lang="zh-CN" altLang="en-US" sz="1600" b="0" dirty="0">
                <a:latin typeface="微软雅黑" panose="020B0503020204020204" pitchFamily="34" charset="-122"/>
                <a:ea typeface="微软雅黑" panose="020B0503020204020204" pitchFamily="34" charset="-122"/>
              </a:rPr>
              <a:t>模式下， </a:t>
            </a:r>
            <a:r>
              <a:rPr lang="en-US" altLang="zh-CN" sz="1600" b="0" dirty="0">
                <a:latin typeface="微软雅黑" panose="020B0503020204020204" pitchFamily="34" charset="-122"/>
                <a:ea typeface="微软雅黑" panose="020B0503020204020204" pitchFamily="34" charset="-122"/>
              </a:rPr>
              <a:t>PU </a:t>
            </a:r>
            <a:r>
              <a:rPr lang="zh-CN" altLang="en-US" sz="1600" b="0" dirty="0">
                <a:latin typeface="微软雅黑" panose="020B0503020204020204" pitchFamily="34" charset="-122"/>
                <a:ea typeface="微软雅黑" panose="020B0503020204020204" pitchFamily="34" charset="-122"/>
              </a:rPr>
              <a:t>只有 </a:t>
            </a:r>
            <a:r>
              <a:rPr lang="en-US" altLang="zh-CN" sz="1600" b="0" dirty="0">
                <a:latin typeface="微软雅黑" panose="020B0503020204020204" pitchFamily="34" charset="-122"/>
                <a:ea typeface="微软雅黑" panose="020B0503020204020204" pitchFamily="34" charset="-122"/>
              </a:rPr>
              <a:t>2N×2N </a:t>
            </a:r>
            <a:r>
              <a:rPr lang="zh-CN" altLang="en-US" sz="1600" b="0" dirty="0">
                <a:latin typeface="微软雅黑" panose="020B0503020204020204" pitchFamily="34" charset="-122"/>
                <a:ea typeface="微软雅黑" panose="020B0503020204020204" pitchFamily="34" charset="-122"/>
              </a:rPr>
              <a:t>一种划分形式； </a:t>
            </a:r>
            <a:r>
              <a:rPr lang="en-US" altLang="zh-CN" sz="1600" b="0" dirty="0">
                <a:latin typeface="微软雅黑" panose="020B0503020204020204" pitchFamily="34" charset="-122"/>
                <a:ea typeface="微软雅黑" panose="020B0503020204020204" pitchFamily="34" charset="-122"/>
              </a:rPr>
              <a:t>Intra </a:t>
            </a:r>
            <a:r>
              <a:rPr lang="zh-CN" altLang="en-US" sz="1600" b="0" dirty="0">
                <a:latin typeface="微软雅黑" panose="020B0503020204020204" pitchFamily="34" charset="-122"/>
                <a:ea typeface="微软雅黑" panose="020B0503020204020204" pitchFamily="34" charset="-122"/>
              </a:rPr>
              <a:t>模式下， </a:t>
            </a:r>
            <a:r>
              <a:rPr lang="en-US" altLang="zh-CN" sz="1600" b="0" dirty="0">
                <a:latin typeface="微软雅黑" panose="020B0503020204020204" pitchFamily="34" charset="-122"/>
                <a:ea typeface="微软雅黑" panose="020B0503020204020204" pitchFamily="34" charset="-122"/>
              </a:rPr>
              <a:t>PU </a:t>
            </a:r>
            <a:r>
              <a:rPr lang="zh-CN" altLang="en-US" sz="1600" b="0" dirty="0">
                <a:latin typeface="微软雅黑" panose="020B0503020204020204" pitchFamily="34" charset="-122"/>
                <a:ea typeface="微软雅黑" panose="020B0503020204020204" pitchFamily="34" charset="-122"/>
              </a:rPr>
              <a:t>的划分有 </a:t>
            </a:r>
            <a:r>
              <a:rPr lang="en-US" altLang="zh-CN" sz="1600" b="0" dirty="0">
                <a:latin typeface="微软雅黑" panose="020B0503020204020204" pitchFamily="34" charset="-122"/>
                <a:ea typeface="微软雅黑" panose="020B0503020204020204" pitchFamily="34" charset="-122"/>
              </a:rPr>
              <a:t>2N×2N </a:t>
            </a:r>
            <a:r>
              <a:rPr lang="zh-CN" altLang="en-US" sz="1600" b="0" dirty="0">
                <a:latin typeface="微软雅黑" panose="020B0503020204020204" pitchFamily="34" charset="-122"/>
                <a:ea typeface="微软雅黑" panose="020B0503020204020204" pitchFamily="34" charset="-122"/>
              </a:rPr>
              <a:t>和 </a:t>
            </a:r>
            <a:r>
              <a:rPr lang="en-US" altLang="zh-CN" sz="1600" b="0" dirty="0">
                <a:latin typeface="微软雅黑" panose="020B0503020204020204" pitchFamily="34" charset="-122"/>
                <a:ea typeface="微软雅黑" panose="020B0503020204020204" pitchFamily="34" charset="-122"/>
              </a:rPr>
              <a:t>N×N </a:t>
            </a:r>
            <a:r>
              <a:rPr lang="zh-CN" altLang="en-US" sz="1600" b="0" dirty="0">
                <a:latin typeface="微软雅黑" panose="020B0503020204020204" pitchFamily="34" charset="-122"/>
                <a:ea typeface="微软雅黑" panose="020B0503020204020204" pitchFamily="34" charset="-122"/>
              </a:rPr>
              <a:t>两种形式； </a:t>
            </a:r>
            <a:r>
              <a:rPr lang="en-US" altLang="zh-CN" sz="1600" b="0" dirty="0">
                <a:latin typeface="微软雅黑" panose="020B0503020204020204" pitchFamily="34" charset="-122"/>
                <a:ea typeface="微软雅黑" panose="020B0503020204020204" pitchFamily="34" charset="-122"/>
              </a:rPr>
              <a:t>Inter </a:t>
            </a:r>
            <a:r>
              <a:rPr lang="zh-CN" altLang="en-US" sz="1600" b="0" dirty="0">
                <a:latin typeface="微软雅黑" panose="020B0503020204020204" pitchFamily="34" charset="-122"/>
                <a:ea typeface="微软雅黑" panose="020B0503020204020204" pitchFamily="34" charset="-122"/>
              </a:rPr>
              <a:t>模式下， </a:t>
            </a:r>
            <a:r>
              <a:rPr lang="en-US" altLang="zh-CN" sz="1600" b="0" dirty="0">
                <a:latin typeface="微软雅黑" panose="020B0503020204020204" pitchFamily="34" charset="-122"/>
                <a:ea typeface="微软雅黑" panose="020B0503020204020204" pitchFamily="34" charset="-122"/>
              </a:rPr>
              <a:t>PU </a:t>
            </a:r>
            <a:r>
              <a:rPr lang="zh-CN" altLang="en-US" sz="1600" b="0" dirty="0">
                <a:latin typeface="微软雅黑" panose="020B0503020204020204" pitchFamily="34" charset="-122"/>
                <a:ea typeface="微软雅黑" panose="020B0503020204020204" pitchFamily="34" charset="-122"/>
              </a:rPr>
              <a:t>的划分可分为对称和非对称两类结构，对称结构有 </a:t>
            </a:r>
            <a:r>
              <a:rPr lang="en-US" altLang="zh-CN" sz="1600" b="0" dirty="0">
                <a:latin typeface="微软雅黑" panose="020B0503020204020204" pitchFamily="34" charset="-122"/>
                <a:ea typeface="微软雅黑" panose="020B0503020204020204" pitchFamily="34" charset="-122"/>
              </a:rPr>
              <a:t>4 </a:t>
            </a:r>
            <a:r>
              <a:rPr lang="zh-CN" altLang="en-US" sz="1600" b="0" dirty="0">
                <a:latin typeface="微软雅黑" panose="020B0503020204020204" pitchFamily="34" charset="-122"/>
                <a:ea typeface="微软雅黑" panose="020B0503020204020204" pitchFamily="34" charset="-122"/>
              </a:rPr>
              <a:t>种类型： </a:t>
            </a:r>
            <a:r>
              <a:rPr lang="en-US" altLang="zh-CN" sz="1600" b="0" dirty="0">
                <a:latin typeface="微软雅黑" panose="020B0503020204020204" pitchFamily="34" charset="-122"/>
                <a:ea typeface="微软雅黑" panose="020B0503020204020204" pitchFamily="34" charset="-122"/>
              </a:rPr>
              <a:t>2N×2N</a:t>
            </a:r>
            <a:r>
              <a:rPr lang="zh-CN" altLang="en-US" sz="1600" b="0" dirty="0">
                <a:latin typeface="微软雅黑" panose="020B0503020204020204" pitchFamily="34" charset="-122"/>
                <a:ea typeface="微软雅黑" panose="020B0503020204020204" pitchFamily="34" charset="-122"/>
              </a:rPr>
              <a:t>、 </a:t>
            </a:r>
            <a:r>
              <a:rPr lang="en-US" altLang="zh-CN" sz="1600" b="0" dirty="0">
                <a:latin typeface="微软雅黑" panose="020B0503020204020204" pitchFamily="34" charset="-122"/>
                <a:ea typeface="微软雅黑" panose="020B0503020204020204" pitchFamily="34" charset="-122"/>
              </a:rPr>
              <a:t>2N×N</a:t>
            </a:r>
            <a:r>
              <a:rPr lang="zh-CN" altLang="en-US" sz="1600" b="0" dirty="0">
                <a:latin typeface="微软雅黑" panose="020B0503020204020204" pitchFamily="34" charset="-122"/>
                <a:ea typeface="微软雅黑" panose="020B0503020204020204" pitchFamily="34" charset="-122"/>
              </a:rPr>
              <a:t>、 </a:t>
            </a:r>
            <a:r>
              <a:rPr lang="en-US" altLang="zh-CN" sz="1600" b="0" dirty="0">
                <a:latin typeface="微软雅黑" panose="020B0503020204020204" pitchFamily="34" charset="-122"/>
                <a:ea typeface="微软雅黑" panose="020B0503020204020204" pitchFamily="34" charset="-122"/>
              </a:rPr>
              <a:t>N×2N</a:t>
            </a:r>
            <a:r>
              <a:rPr lang="zh-CN" altLang="en-US" sz="1600" b="0" dirty="0">
                <a:latin typeface="微软雅黑" panose="020B0503020204020204" pitchFamily="34" charset="-122"/>
                <a:ea typeface="微软雅黑" panose="020B0503020204020204" pitchFamily="34" charset="-122"/>
              </a:rPr>
              <a:t>、 </a:t>
            </a:r>
            <a:r>
              <a:rPr lang="en-US" altLang="zh-CN" sz="1600" b="0" dirty="0">
                <a:latin typeface="微软雅黑" panose="020B0503020204020204" pitchFamily="34" charset="-122"/>
                <a:ea typeface="微软雅黑" panose="020B0503020204020204" pitchFamily="34" charset="-122"/>
              </a:rPr>
              <a:t>N×N</a:t>
            </a:r>
            <a:r>
              <a:rPr lang="zh-CN" altLang="en-US" sz="1600" b="0" dirty="0">
                <a:latin typeface="微软雅黑" panose="020B0503020204020204" pitchFamily="34" charset="-122"/>
                <a:ea typeface="微软雅黑" panose="020B0503020204020204" pitchFamily="34" charset="-122"/>
              </a:rPr>
              <a:t>，非对称结构也有 </a:t>
            </a:r>
            <a:r>
              <a:rPr lang="en-US" altLang="zh-CN" sz="1600" b="0" dirty="0">
                <a:latin typeface="微软雅黑" panose="020B0503020204020204" pitchFamily="34" charset="-122"/>
                <a:ea typeface="微软雅黑" panose="020B0503020204020204" pitchFamily="34" charset="-122"/>
              </a:rPr>
              <a:t>4 </a:t>
            </a:r>
            <a:r>
              <a:rPr lang="zh-CN" altLang="en-US" sz="1600" b="0" dirty="0">
                <a:latin typeface="微软雅黑" panose="020B0503020204020204" pitchFamily="34" charset="-122"/>
                <a:ea typeface="微软雅黑" panose="020B0503020204020204" pitchFamily="34" charset="-122"/>
              </a:rPr>
              <a:t>种类型： </a:t>
            </a:r>
            <a:r>
              <a:rPr lang="en-US" altLang="zh-CN" sz="1600" b="0" dirty="0">
                <a:latin typeface="微软雅黑" panose="020B0503020204020204" pitchFamily="34" charset="-122"/>
                <a:ea typeface="微软雅黑" panose="020B0503020204020204" pitchFamily="34" charset="-122"/>
              </a:rPr>
              <a:t>2N×nU</a:t>
            </a:r>
            <a:r>
              <a:rPr lang="zh-CN" altLang="en-US" sz="1600" b="0" dirty="0">
                <a:latin typeface="微软雅黑" panose="020B0503020204020204" pitchFamily="34" charset="-122"/>
                <a:ea typeface="微软雅黑" panose="020B0503020204020204" pitchFamily="34" charset="-122"/>
              </a:rPr>
              <a:t>、 </a:t>
            </a:r>
            <a:r>
              <a:rPr lang="en-US" altLang="zh-CN" sz="1600" b="0" dirty="0">
                <a:latin typeface="微软雅黑" panose="020B0503020204020204" pitchFamily="34" charset="-122"/>
                <a:ea typeface="微软雅黑" panose="020B0503020204020204" pitchFamily="34" charset="-122"/>
              </a:rPr>
              <a:t>2N×nD</a:t>
            </a:r>
            <a:r>
              <a:rPr lang="zh-CN" altLang="en-US" sz="1600" b="0" dirty="0">
                <a:latin typeface="微软雅黑" panose="020B0503020204020204" pitchFamily="34" charset="-122"/>
                <a:ea typeface="微软雅黑" panose="020B0503020204020204" pitchFamily="34" charset="-122"/>
              </a:rPr>
              <a:t>、 </a:t>
            </a:r>
            <a:r>
              <a:rPr lang="en-US" altLang="zh-CN" sz="1600" b="0" dirty="0">
                <a:latin typeface="微软雅黑" panose="020B0503020204020204" pitchFamily="34" charset="-122"/>
                <a:ea typeface="微软雅黑" panose="020B0503020204020204" pitchFamily="34" charset="-122"/>
              </a:rPr>
              <a:t>nL×2N</a:t>
            </a:r>
            <a:r>
              <a:rPr lang="zh-CN" altLang="en-US" sz="1600" b="0" dirty="0">
                <a:latin typeface="微软雅黑" panose="020B0503020204020204" pitchFamily="34" charset="-122"/>
                <a:ea typeface="微软雅黑" panose="020B0503020204020204" pitchFamily="34" charset="-122"/>
              </a:rPr>
              <a:t>、 </a:t>
            </a:r>
            <a:r>
              <a:rPr lang="en-US" altLang="zh-CN" sz="1600" b="0" dirty="0">
                <a:latin typeface="微软雅黑" panose="020B0503020204020204" pitchFamily="34" charset="-122"/>
                <a:ea typeface="微软雅黑" panose="020B0503020204020204" pitchFamily="34" charset="-122"/>
              </a:rPr>
              <a:t>nR×2N</a:t>
            </a:r>
            <a:r>
              <a:rPr lang="zh-CN" altLang="en-US" sz="1600" b="0" dirty="0">
                <a:latin typeface="微软雅黑" panose="020B0503020204020204" pitchFamily="34" charset="-122"/>
                <a:ea typeface="微软雅黑" panose="020B0503020204020204" pitchFamily="34" charset="-122"/>
              </a:rPr>
              <a:t>。其 中 </a:t>
            </a:r>
            <a:r>
              <a:rPr lang="en-US" altLang="zh-CN" sz="1600" b="0" dirty="0">
                <a:latin typeface="微软雅黑" panose="020B0503020204020204" pitchFamily="34" charset="-122"/>
                <a:ea typeface="微软雅黑" panose="020B0503020204020204" pitchFamily="34" charset="-122"/>
              </a:rPr>
              <a:t>2N×nU </a:t>
            </a:r>
            <a:r>
              <a:rPr lang="zh-CN" altLang="en-US" sz="1600" b="0" dirty="0">
                <a:latin typeface="微软雅黑" panose="020B0503020204020204" pitchFamily="34" charset="-122"/>
                <a:ea typeface="微软雅黑" panose="020B0503020204020204" pitchFamily="34" charset="-122"/>
              </a:rPr>
              <a:t>和 </a:t>
            </a:r>
            <a:r>
              <a:rPr lang="en-US" altLang="zh-CN" sz="1600" b="0" dirty="0">
                <a:latin typeface="微软雅黑" panose="020B0503020204020204" pitchFamily="34" charset="-122"/>
                <a:ea typeface="微软雅黑" panose="020B0503020204020204" pitchFamily="34" charset="-122"/>
              </a:rPr>
              <a:t>2N×nD </a:t>
            </a:r>
            <a:r>
              <a:rPr lang="zh-CN" altLang="en-US" sz="1600" b="0" dirty="0">
                <a:latin typeface="微软雅黑" panose="020B0503020204020204" pitchFamily="34" charset="-122"/>
                <a:ea typeface="微软雅黑" panose="020B0503020204020204" pitchFamily="34" charset="-122"/>
              </a:rPr>
              <a:t>分别以上下 </a:t>
            </a:r>
            <a:r>
              <a:rPr lang="en-US" altLang="zh-CN" sz="1600" b="0" dirty="0">
                <a:latin typeface="微软雅黑" panose="020B0503020204020204" pitchFamily="34" charset="-122"/>
                <a:ea typeface="微软雅黑" panose="020B0503020204020204" pitchFamily="34" charset="-122"/>
              </a:rPr>
              <a:t>1:3</a:t>
            </a:r>
            <a:r>
              <a:rPr lang="zh-CN" altLang="en-US" sz="1600" b="0" dirty="0">
                <a:latin typeface="微软雅黑" panose="020B0503020204020204" pitchFamily="34" charset="-122"/>
                <a:ea typeface="微软雅黑" panose="020B0503020204020204" pitchFamily="34" charset="-122"/>
              </a:rPr>
              <a:t>、 </a:t>
            </a:r>
            <a:r>
              <a:rPr lang="en-US" altLang="zh-CN" sz="1600" b="0" dirty="0">
                <a:latin typeface="微软雅黑" panose="020B0503020204020204" pitchFamily="34" charset="-122"/>
                <a:ea typeface="微软雅黑" panose="020B0503020204020204" pitchFamily="34" charset="-122"/>
              </a:rPr>
              <a:t>3:1 </a:t>
            </a:r>
            <a:r>
              <a:rPr lang="zh-CN" altLang="en-US" sz="1600" b="0" dirty="0">
                <a:latin typeface="微软雅黑" panose="020B0503020204020204" pitchFamily="34" charset="-122"/>
                <a:ea typeface="微软雅黑" panose="020B0503020204020204" pitchFamily="34" charset="-122"/>
              </a:rPr>
              <a:t>的比例划分， </a:t>
            </a:r>
            <a:r>
              <a:rPr lang="en-US" altLang="zh-CN" sz="1600" b="0" dirty="0">
                <a:latin typeface="微软雅黑" panose="020B0503020204020204" pitchFamily="34" charset="-122"/>
                <a:ea typeface="微软雅黑" panose="020B0503020204020204" pitchFamily="34" charset="-122"/>
              </a:rPr>
              <a:t>nL×2N </a:t>
            </a:r>
            <a:r>
              <a:rPr lang="zh-CN" altLang="en-US" sz="1600" b="0" dirty="0">
                <a:latin typeface="微软雅黑" panose="020B0503020204020204" pitchFamily="34" charset="-122"/>
                <a:ea typeface="微软雅黑" panose="020B0503020204020204" pitchFamily="34" charset="-122"/>
              </a:rPr>
              <a:t>和 </a:t>
            </a:r>
            <a:r>
              <a:rPr lang="en-US" altLang="zh-CN" sz="1600" b="0" dirty="0">
                <a:latin typeface="微软雅黑" panose="020B0503020204020204" pitchFamily="34" charset="-122"/>
                <a:ea typeface="微软雅黑" panose="020B0503020204020204" pitchFamily="34" charset="-122"/>
              </a:rPr>
              <a:t>nR×2N </a:t>
            </a:r>
            <a:r>
              <a:rPr lang="zh-CN" altLang="en-US" sz="1600" b="0" dirty="0">
                <a:latin typeface="微软雅黑" panose="020B0503020204020204" pitchFamily="34" charset="-122"/>
                <a:ea typeface="微软雅黑" panose="020B0503020204020204" pitchFamily="34" charset="-122"/>
              </a:rPr>
              <a:t>分别以左 右 </a:t>
            </a:r>
            <a:r>
              <a:rPr lang="en-US" altLang="zh-CN" sz="1600" b="0" dirty="0">
                <a:latin typeface="微软雅黑" panose="020B0503020204020204" pitchFamily="34" charset="-122"/>
                <a:ea typeface="微软雅黑" panose="020B0503020204020204" pitchFamily="34" charset="-122"/>
              </a:rPr>
              <a:t>1:3</a:t>
            </a:r>
            <a:r>
              <a:rPr lang="zh-CN" altLang="en-US" sz="1600" b="0" dirty="0">
                <a:latin typeface="微软雅黑" panose="020B0503020204020204" pitchFamily="34" charset="-122"/>
                <a:ea typeface="微软雅黑" panose="020B0503020204020204" pitchFamily="34" charset="-122"/>
              </a:rPr>
              <a:t>、 </a:t>
            </a:r>
            <a:r>
              <a:rPr lang="en-US" altLang="zh-CN" sz="1600" b="0" dirty="0">
                <a:latin typeface="微软雅黑" panose="020B0503020204020204" pitchFamily="34" charset="-122"/>
                <a:ea typeface="微软雅黑" panose="020B0503020204020204" pitchFamily="34" charset="-122"/>
              </a:rPr>
              <a:t>3:1 </a:t>
            </a:r>
            <a:r>
              <a:rPr lang="zh-CN" altLang="en-US" sz="1600" b="0" dirty="0">
                <a:latin typeface="微软雅黑" panose="020B0503020204020204" pitchFamily="34" charset="-122"/>
                <a:ea typeface="微软雅黑" panose="020B0503020204020204" pitchFamily="34" charset="-122"/>
              </a:rPr>
              <a:t>的比例划分。非对称划分形式只用于大小为 </a:t>
            </a:r>
            <a:r>
              <a:rPr lang="en-US" altLang="zh-CN" sz="1600" b="0" dirty="0">
                <a:latin typeface="微软雅黑" panose="020B0503020204020204" pitchFamily="34" charset="-122"/>
                <a:ea typeface="微软雅黑" panose="020B0503020204020204" pitchFamily="34" charset="-122"/>
              </a:rPr>
              <a:t>64×64 </a:t>
            </a:r>
            <a:r>
              <a:rPr lang="zh-CN" altLang="en-US" sz="1600" b="0" dirty="0">
                <a:latin typeface="微软雅黑" panose="020B0503020204020204" pitchFamily="34" charset="-122"/>
                <a:ea typeface="微软雅黑" panose="020B0503020204020204" pitchFamily="34" charset="-122"/>
              </a:rPr>
              <a:t>到 </a:t>
            </a:r>
            <a:r>
              <a:rPr lang="en-US" altLang="zh-CN" sz="1600" b="0" dirty="0">
                <a:latin typeface="微软雅黑" panose="020B0503020204020204" pitchFamily="34" charset="-122"/>
                <a:ea typeface="微软雅黑" panose="020B0503020204020204" pitchFamily="34" charset="-122"/>
              </a:rPr>
              <a:t>16×16 </a:t>
            </a:r>
            <a:r>
              <a:rPr lang="zh-CN" altLang="en-US" sz="1600" b="0" dirty="0">
                <a:latin typeface="微软雅黑" panose="020B0503020204020204" pitchFamily="34" charset="-122"/>
                <a:ea typeface="微软雅黑" panose="020B0503020204020204" pitchFamily="34" charset="-122"/>
              </a:rPr>
              <a:t>的 </a:t>
            </a:r>
            <a:r>
              <a:rPr lang="en-US" altLang="zh-CN" sz="1600" b="0" dirty="0">
                <a:latin typeface="微软雅黑" panose="020B0503020204020204" pitchFamily="34" charset="-122"/>
                <a:ea typeface="微软雅黑" panose="020B0503020204020204" pitchFamily="34" charset="-122"/>
              </a:rPr>
              <a:t>CU </a:t>
            </a:r>
            <a:r>
              <a:rPr lang="zh-CN" altLang="en-US" sz="1600" b="0" dirty="0">
                <a:latin typeface="微软雅黑" panose="020B0503020204020204" pitchFamily="34" charset="-122"/>
                <a:ea typeface="微软雅黑" panose="020B0503020204020204" pitchFamily="34" charset="-122"/>
              </a:rPr>
              <a:t>中。 对称划分形式 </a:t>
            </a:r>
            <a:r>
              <a:rPr lang="en-US" altLang="zh-CN" sz="1600" b="0" dirty="0">
                <a:latin typeface="微软雅黑" panose="020B0503020204020204" pitchFamily="34" charset="-122"/>
                <a:ea typeface="微软雅黑" panose="020B0503020204020204" pitchFamily="34" charset="-122"/>
              </a:rPr>
              <a:t>N×N </a:t>
            </a:r>
            <a:r>
              <a:rPr lang="zh-CN" altLang="en-US" sz="1600" b="0" dirty="0">
                <a:latin typeface="微软雅黑" panose="020B0503020204020204" pitchFamily="34" charset="-122"/>
                <a:ea typeface="微软雅黑" panose="020B0503020204020204" pitchFamily="34" charset="-122"/>
              </a:rPr>
              <a:t>模式只用于大小为 </a:t>
            </a:r>
            <a:r>
              <a:rPr lang="en-US" altLang="zh-CN" sz="1600" b="0" dirty="0">
                <a:latin typeface="微软雅黑" panose="020B0503020204020204" pitchFamily="34" charset="-122"/>
                <a:ea typeface="微软雅黑" panose="020B0503020204020204" pitchFamily="34" charset="-122"/>
              </a:rPr>
              <a:t>8×8 </a:t>
            </a:r>
            <a:r>
              <a:rPr lang="zh-CN" altLang="en-US" sz="1600" b="0" dirty="0">
                <a:latin typeface="微软雅黑" panose="020B0503020204020204" pitchFamily="34" charset="-122"/>
                <a:ea typeface="微软雅黑" panose="020B0503020204020204" pitchFamily="34" charset="-122"/>
              </a:rPr>
              <a:t>的 </a:t>
            </a:r>
            <a:r>
              <a:rPr lang="en-US" altLang="zh-CN" sz="1600" b="0" dirty="0">
                <a:latin typeface="微软雅黑" panose="020B0503020204020204" pitchFamily="34" charset="-122"/>
                <a:ea typeface="微软雅黑" panose="020B0503020204020204" pitchFamily="34" charset="-122"/>
              </a:rPr>
              <a:t>CU </a:t>
            </a:r>
            <a:r>
              <a:rPr lang="zh-CN" altLang="en-US" sz="1600" b="0" dirty="0">
                <a:latin typeface="微软雅黑" panose="020B0503020204020204" pitchFamily="34" charset="-122"/>
                <a:ea typeface="微软雅黑" panose="020B0503020204020204" pitchFamily="34" charset="-122"/>
              </a:rPr>
              <a:t>中， </a:t>
            </a:r>
            <a:r>
              <a:rPr lang="en-US" altLang="zh-CN" sz="1600" b="0" dirty="0">
                <a:latin typeface="微软雅黑" panose="020B0503020204020204" pitchFamily="34" charset="-122"/>
                <a:ea typeface="微软雅黑" panose="020B0503020204020204" pitchFamily="34" charset="-122"/>
              </a:rPr>
              <a:t>HM7.1 </a:t>
            </a:r>
            <a:r>
              <a:rPr lang="zh-CN" altLang="en-US" sz="1600" b="0" dirty="0">
                <a:latin typeface="微软雅黑" panose="020B0503020204020204" pitchFamily="34" charset="-122"/>
                <a:ea typeface="微软雅黑" panose="020B0503020204020204" pitchFamily="34" charset="-122"/>
              </a:rPr>
              <a:t>以后的版本直接将帧 间 </a:t>
            </a:r>
            <a:r>
              <a:rPr lang="en-US" altLang="zh-CN" sz="1600" b="0" dirty="0">
                <a:latin typeface="微软雅黑" panose="020B0503020204020204" pitchFamily="34" charset="-122"/>
                <a:ea typeface="微软雅黑" panose="020B0503020204020204" pitchFamily="34" charset="-122"/>
              </a:rPr>
              <a:t>N×N </a:t>
            </a:r>
            <a:r>
              <a:rPr lang="zh-CN" altLang="en-US" sz="1600" b="0" dirty="0">
                <a:latin typeface="微软雅黑" panose="020B0503020204020204" pitchFamily="34" charset="-122"/>
                <a:ea typeface="微软雅黑" panose="020B0503020204020204" pitchFamily="34" charset="-122"/>
              </a:rPr>
              <a:t>的预测模式关闭。</a:t>
            </a:r>
            <a:br>
              <a:rPr lang="zh-CN" altLang="en-US" sz="1600" b="0" dirty="0">
                <a:latin typeface="微软雅黑" panose="020B0503020204020204" pitchFamily="34" charset="-122"/>
                <a:ea typeface="微软雅黑" panose="020B0503020204020204" pitchFamily="34" charset="-122"/>
              </a:rPr>
            </a:br>
            <a:endParaRPr lang="zh-CN" altLang="en-US" sz="1600"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080747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294967295"/>
          </p:nvPr>
        </p:nvSpPr>
        <p:spPr>
          <a:xfrm>
            <a:off x="6444680" y="6381328"/>
            <a:ext cx="2133600" cy="365125"/>
          </a:xfrm>
          <a:prstGeom prst="rect">
            <a:avLst/>
          </a:prstGeom>
        </p:spPr>
        <p:txBody>
          <a:bodyPr/>
          <a:lstStyle/>
          <a:p>
            <a:fld id="{292C05A9-1945-1942-8A50-C4B3C7955E28}" type="slidenum">
              <a:rPr lang="en-US" altLang="zh-CN" smtClean="0">
                <a:solidFill>
                  <a:prstClr val="black">
                    <a:tint val="75000"/>
                  </a:prstClr>
                </a:solidFill>
              </a:rPr>
              <a:pPr/>
              <a:t>64</a:t>
            </a:fld>
            <a:endParaRPr lang="en-US" altLang="zh-CN">
              <a:solidFill>
                <a:prstClr val="black">
                  <a:tint val="75000"/>
                </a:prstClr>
              </a:solidFill>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22" name="标题 1"/>
          <p:cNvSpPr txBox="1">
            <a:spLocks/>
          </p:cNvSpPr>
          <p:nvPr/>
        </p:nvSpPr>
        <p:spPr bwMode="auto">
          <a:xfrm>
            <a:off x="-1" y="332656"/>
            <a:ext cx="7192197" cy="66632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(1)—</a:t>
            </a:r>
            <a:r>
              <a:rPr lang="zh-CN" altLang="en-US" sz="2800" b="1" kern="1200" dirty="0" smtClean="0">
                <a:solidFill>
                  <a:srgbClr val="0184B7"/>
                </a:solidFill>
                <a:latin typeface="Arial" pitchFamily="34" charset="0"/>
                <a:ea typeface="宋体" pitchFamily="2" charset="-122"/>
                <a:cs typeface="+mn-cs"/>
              </a:rPr>
              <a:t>四叉树编码结构</a:t>
            </a:r>
            <a:endParaRPr lang="zh-CN" altLang="en-US" sz="2800" b="1" kern="1200" dirty="0">
              <a:solidFill>
                <a:srgbClr val="0184B7"/>
              </a:solidFill>
              <a:latin typeface="Arial" pitchFamily="34" charset="0"/>
              <a:ea typeface="宋体" pitchFamily="2" charset="-122"/>
              <a:cs typeface="+mn-cs"/>
            </a:endParaRPr>
          </a:p>
        </p:txBody>
      </p:sp>
      <p:sp>
        <p:nvSpPr>
          <p:cNvPr id="2" name="矩形 1"/>
          <p:cNvSpPr/>
          <p:nvPr/>
        </p:nvSpPr>
        <p:spPr>
          <a:xfrm>
            <a:off x="632480" y="1484784"/>
            <a:ext cx="7971968" cy="2031325"/>
          </a:xfrm>
          <a:prstGeom prst="rect">
            <a:avLst/>
          </a:prstGeom>
        </p:spPr>
        <p:txBody>
          <a:bodyPr wrap="square">
            <a:spAutoFit/>
          </a:bodyPr>
          <a:lstStyle/>
          <a:p>
            <a:pPr marL="285750" indent="-285750">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变换单元 </a:t>
            </a:r>
            <a:r>
              <a:rPr lang="en-US" altLang="zh-CN" b="0" dirty="0">
                <a:latin typeface="微软雅黑" panose="020B0503020204020204" pitchFamily="34" charset="-122"/>
                <a:ea typeface="微软雅黑" panose="020B0503020204020204" pitchFamily="34" charset="-122"/>
              </a:rPr>
              <a:t>TU </a:t>
            </a:r>
            <a:r>
              <a:rPr lang="zh-CN" altLang="en-US" b="0" dirty="0">
                <a:latin typeface="微软雅黑" panose="020B0503020204020204" pitchFamily="34" charset="-122"/>
                <a:ea typeface="微软雅黑" panose="020B0503020204020204" pitchFamily="34" charset="-122"/>
              </a:rPr>
              <a:t>变换单元</a:t>
            </a:r>
            <a:r>
              <a:rPr lang="en-US" altLang="zh-CN" b="0" dirty="0">
                <a:latin typeface="微软雅黑" panose="020B0503020204020204" pitchFamily="34" charset="-122"/>
                <a:ea typeface="微软雅黑" panose="020B0503020204020204" pitchFamily="34" charset="-122"/>
              </a:rPr>
              <a:t>(TU)</a:t>
            </a:r>
            <a:r>
              <a:rPr lang="zh-CN" altLang="en-US" b="0" dirty="0">
                <a:latin typeface="微软雅黑" panose="020B0503020204020204" pitchFamily="34" charset="-122"/>
                <a:ea typeface="微软雅黑" panose="020B0503020204020204" pitchFamily="34" charset="-122"/>
              </a:rPr>
              <a:t>是用于变换和量化过程的基本单元。 </a:t>
            </a:r>
            <a:r>
              <a:rPr lang="en-US" altLang="zh-CN" b="0" dirty="0">
                <a:latin typeface="微软雅黑" panose="020B0503020204020204" pitchFamily="34" charset="-122"/>
                <a:ea typeface="微软雅黑" panose="020B0503020204020204" pitchFamily="34" charset="-122"/>
              </a:rPr>
              <a:t>TU </a:t>
            </a:r>
            <a:r>
              <a:rPr lang="zh-CN" altLang="en-US" b="0" dirty="0">
                <a:latin typeface="微软雅黑" panose="020B0503020204020204" pitchFamily="34" charset="-122"/>
                <a:ea typeface="微软雅黑" panose="020B0503020204020204" pitchFamily="34" charset="-122"/>
              </a:rPr>
              <a:t>与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一样都是在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的基础上进行划分的。 </a:t>
            </a:r>
            <a:r>
              <a:rPr lang="en-US" altLang="zh-CN" b="0" dirty="0">
                <a:latin typeface="微软雅黑" panose="020B0503020204020204" pitchFamily="34" charset="-122"/>
                <a:ea typeface="微软雅黑" panose="020B0503020204020204" pitchFamily="34" charset="-122"/>
              </a:rPr>
              <a:t>TU </a:t>
            </a:r>
            <a:r>
              <a:rPr lang="zh-CN" altLang="en-US" b="0" dirty="0">
                <a:latin typeface="微软雅黑" panose="020B0503020204020204" pitchFamily="34" charset="-122"/>
                <a:ea typeface="微软雅黑" panose="020B0503020204020204" pitchFamily="34" charset="-122"/>
              </a:rPr>
              <a:t>可支持 </a:t>
            </a:r>
            <a:r>
              <a:rPr lang="en-US" altLang="zh-CN" b="0" dirty="0">
                <a:latin typeface="微软雅黑" panose="020B0503020204020204" pitchFamily="34" charset="-122"/>
                <a:ea typeface="微软雅黑" panose="020B0503020204020204" pitchFamily="34" charset="-122"/>
              </a:rPr>
              <a:t>4×4 </a:t>
            </a:r>
            <a:r>
              <a:rPr lang="zh-CN" altLang="en-US" b="0" dirty="0">
                <a:latin typeface="微软雅黑" panose="020B0503020204020204" pitchFamily="34" charset="-122"/>
                <a:ea typeface="微软雅黑" panose="020B0503020204020204" pitchFamily="34" charset="-122"/>
              </a:rPr>
              <a:t>至 </a:t>
            </a:r>
            <a:r>
              <a:rPr lang="en-US" altLang="zh-CN" b="0" dirty="0">
                <a:latin typeface="微软雅黑" panose="020B0503020204020204" pitchFamily="34" charset="-122"/>
                <a:ea typeface="微软雅黑" panose="020B0503020204020204" pitchFamily="34" charset="-122"/>
              </a:rPr>
              <a:t>32×32 </a:t>
            </a:r>
            <a:r>
              <a:rPr lang="zh-CN" altLang="en-US" b="0" dirty="0">
                <a:latin typeface="微软雅黑" panose="020B0503020204020204" pitchFamily="34" charset="-122"/>
                <a:ea typeface="微软雅黑" panose="020B0503020204020204" pitchFamily="34" charset="-122"/>
              </a:rPr>
              <a:t>的编码变换，这突破了原有的 变换尺寸限制。 具体选择与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的大小、 </a:t>
            </a:r>
            <a:r>
              <a:rPr lang="en-US" altLang="zh-CN" b="0" dirty="0">
                <a:latin typeface="微软雅黑" panose="020B0503020204020204" pitchFamily="34" charset="-122"/>
                <a:ea typeface="微软雅黑" panose="020B0503020204020204" pitchFamily="34" charset="-122"/>
              </a:rPr>
              <a:t>TU </a:t>
            </a:r>
            <a:r>
              <a:rPr lang="zh-CN" altLang="en-US" b="0" dirty="0">
                <a:latin typeface="微软雅黑" panose="020B0503020204020204" pitchFamily="34" charset="-122"/>
                <a:ea typeface="微软雅黑" panose="020B0503020204020204" pitchFamily="34" charset="-122"/>
              </a:rPr>
              <a:t>的最大划分深度以及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的划分都有 关系。 </a:t>
            </a:r>
            <a:r>
              <a:rPr lang="en-US" altLang="zh-CN" b="0" dirty="0">
                <a:latin typeface="微软雅黑" panose="020B0503020204020204" pitchFamily="34" charset="-122"/>
                <a:ea typeface="微软雅黑" panose="020B0503020204020204" pitchFamily="34" charset="-122"/>
              </a:rPr>
              <a:t>TU </a:t>
            </a:r>
            <a:r>
              <a:rPr lang="zh-CN" altLang="en-US" b="0" dirty="0">
                <a:latin typeface="微软雅黑" panose="020B0503020204020204" pitchFamily="34" charset="-122"/>
                <a:ea typeface="微软雅黑" panose="020B0503020204020204" pitchFamily="34" charset="-122"/>
              </a:rPr>
              <a:t>的最大划分深度可在配置参数中修改，最大为 </a:t>
            </a:r>
            <a:r>
              <a:rPr lang="en-US" altLang="zh-CN" b="0" dirty="0">
                <a:latin typeface="微软雅黑" panose="020B0503020204020204" pitchFamily="34" charset="-122"/>
                <a:ea typeface="微软雅黑" panose="020B0503020204020204" pitchFamily="34" charset="-122"/>
              </a:rPr>
              <a:t>3</a:t>
            </a:r>
            <a:r>
              <a:rPr lang="zh-CN" altLang="en-US" b="0" dirty="0">
                <a:latin typeface="微软雅黑" panose="020B0503020204020204" pitchFamily="34" charset="-122"/>
                <a:ea typeface="微软雅黑" panose="020B0503020204020204" pitchFamily="34" charset="-122"/>
              </a:rPr>
              <a:t>。 每一个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可以包含 一个或多个 </a:t>
            </a:r>
            <a:r>
              <a:rPr lang="en-US" altLang="zh-CN" b="0" dirty="0">
                <a:latin typeface="微软雅黑" panose="020B0503020204020204" pitchFamily="34" charset="-122"/>
                <a:ea typeface="微软雅黑" panose="020B0503020204020204" pitchFamily="34" charset="-122"/>
              </a:rPr>
              <a:t>TU</a:t>
            </a:r>
            <a:r>
              <a:rPr lang="zh-CN" altLang="en-US" b="0" dirty="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TU </a:t>
            </a:r>
            <a:r>
              <a:rPr lang="zh-CN" altLang="en-US" b="0" dirty="0">
                <a:latin typeface="微软雅黑" panose="020B0503020204020204" pitchFamily="34" charset="-122"/>
                <a:ea typeface="微软雅黑" panose="020B0503020204020204" pitchFamily="34" charset="-122"/>
              </a:rPr>
              <a:t>块呈现一个四叉树结构。如图</a:t>
            </a:r>
            <a:r>
              <a:rPr lang="en-US" altLang="zh-CN" b="0" dirty="0">
                <a:latin typeface="微软雅黑" panose="020B0503020204020204" pitchFamily="34" charset="-122"/>
                <a:ea typeface="微软雅黑" panose="020B0503020204020204" pitchFamily="34" charset="-122"/>
              </a:rPr>
              <a:t> </a:t>
            </a:r>
            <a:r>
              <a:rPr lang="zh-CN" altLang="en-US" b="0" dirty="0">
                <a:latin typeface="微软雅黑" panose="020B0503020204020204" pitchFamily="34" charset="-122"/>
                <a:ea typeface="微软雅黑" panose="020B0503020204020204" pitchFamily="34" charset="-122"/>
              </a:rPr>
              <a:t>所示。</a:t>
            </a:r>
            <a:r>
              <a:rPr lang="zh-CN" altLang="en-US" dirty="0"/>
              <a:t/>
            </a:r>
            <a:br>
              <a:rPr lang="zh-CN" altLang="en-US" dirty="0"/>
            </a:br>
            <a:endParaRPr lang="zh-CN" altLang="en-US" dirty="0"/>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1840" y="3789040"/>
            <a:ext cx="2581275" cy="2457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46994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294967295"/>
          </p:nvPr>
        </p:nvSpPr>
        <p:spPr>
          <a:xfrm>
            <a:off x="6444680" y="6381328"/>
            <a:ext cx="2133600" cy="365125"/>
          </a:xfrm>
          <a:prstGeom prst="rect">
            <a:avLst/>
          </a:prstGeom>
        </p:spPr>
        <p:txBody>
          <a:bodyPr/>
          <a:lstStyle/>
          <a:p>
            <a:fld id="{292C05A9-1945-1942-8A50-C4B3C7955E28}" type="slidenum">
              <a:rPr lang="en-US" altLang="zh-CN" smtClean="0">
                <a:solidFill>
                  <a:prstClr val="black">
                    <a:tint val="75000"/>
                  </a:prstClr>
                </a:solidFill>
              </a:rPr>
              <a:pPr/>
              <a:t>65</a:t>
            </a:fld>
            <a:endParaRPr lang="en-US" altLang="zh-CN">
              <a:solidFill>
                <a:prstClr val="black">
                  <a:tint val="75000"/>
                </a:prstClr>
              </a:solidFill>
            </a:endParaRPr>
          </a:p>
        </p:txBody>
      </p:sp>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22" name="标题 1"/>
          <p:cNvSpPr txBox="1">
            <a:spLocks/>
          </p:cNvSpPr>
          <p:nvPr/>
        </p:nvSpPr>
        <p:spPr bwMode="auto">
          <a:xfrm>
            <a:off x="-1" y="332656"/>
            <a:ext cx="7192197" cy="66632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(1)—</a:t>
            </a:r>
            <a:r>
              <a:rPr lang="zh-CN" altLang="en-US" sz="2800" b="1" kern="1200" dirty="0" smtClean="0">
                <a:solidFill>
                  <a:srgbClr val="0184B7"/>
                </a:solidFill>
                <a:latin typeface="Arial" pitchFamily="34" charset="0"/>
                <a:ea typeface="宋体" pitchFamily="2" charset="-122"/>
                <a:cs typeface="+mn-cs"/>
              </a:rPr>
              <a:t>四叉树编码结构</a:t>
            </a:r>
            <a:endParaRPr lang="zh-CN" altLang="en-US" sz="2800" b="1" kern="1200" dirty="0">
              <a:solidFill>
                <a:srgbClr val="0184B7"/>
              </a:solidFill>
              <a:latin typeface="Arial" pitchFamily="34" charset="0"/>
              <a:ea typeface="宋体" pitchFamily="2" charset="-122"/>
              <a:cs typeface="+mn-cs"/>
            </a:endParaRPr>
          </a:p>
        </p:txBody>
      </p:sp>
      <p:sp>
        <p:nvSpPr>
          <p:cNvPr id="2" name="矩形 1"/>
          <p:cNvSpPr/>
          <p:nvPr/>
        </p:nvSpPr>
        <p:spPr>
          <a:xfrm>
            <a:off x="632480" y="1484784"/>
            <a:ext cx="7971968" cy="2308324"/>
          </a:xfrm>
          <a:prstGeom prst="rect">
            <a:avLst/>
          </a:prstGeom>
        </p:spPr>
        <p:txBody>
          <a:bodyPr wrap="square">
            <a:spAutoFit/>
          </a:bodyPr>
          <a:lstStyle/>
          <a:p>
            <a:pPr marL="285750" indent="-285750">
              <a:buFont typeface="Wingdings" panose="05000000000000000000" pitchFamily="2" charset="2"/>
              <a:buChar char="l"/>
            </a:pPr>
            <a:r>
              <a:rPr lang="en-US" altLang="zh-CN" b="0" dirty="0">
                <a:latin typeface="微软雅黑" panose="020B0503020204020204" pitchFamily="34" charset="-122"/>
                <a:ea typeface="微软雅黑" panose="020B0503020204020204" pitchFamily="34" charset="-122"/>
              </a:rPr>
              <a:t>CU</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和 </a:t>
            </a:r>
            <a:r>
              <a:rPr lang="en-US" altLang="zh-CN" b="0" dirty="0">
                <a:latin typeface="微软雅黑" panose="020B0503020204020204" pitchFamily="34" charset="-122"/>
                <a:ea typeface="微软雅黑" panose="020B0503020204020204" pitchFamily="34" charset="-122"/>
              </a:rPr>
              <a:t>TU </a:t>
            </a:r>
            <a:r>
              <a:rPr lang="zh-CN" altLang="en-US" b="0" dirty="0">
                <a:latin typeface="微软雅黑" panose="020B0503020204020204" pitchFamily="34" charset="-122"/>
                <a:ea typeface="微软雅黑" panose="020B0503020204020204" pitchFamily="34" charset="-122"/>
              </a:rPr>
              <a:t>是 </a:t>
            </a:r>
            <a:r>
              <a:rPr lang="en-US" altLang="zh-CN" b="0" dirty="0">
                <a:latin typeface="微软雅黑" panose="020B0503020204020204" pitchFamily="34" charset="-122"/>
                <a:ea typeface="微软雅黑" panose="020B0503020204020204" pitchFamily="34" charset="-122"/>
              </a:rPr>
              <a:t>HEVC </a:t>
            </a:r>
            <a:r>
              <a:rPr lang="zh-CN" altLang="en-US" b="0" dirty="0">
                <a:latin typeface="微软雅黑" panose="020B0503020204020204" pitchFamily="34" charset="-122"/>
                <a:ea typeface="微软雅黑" panose="020B0503020204020204" pitchFamily="34" charset="-122"/>
              </a:rPr>
              <a:t>草案中引入的全新概念，它们之间的关系如图所示。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按四叉树结构划分成多个 </a:t>
            </a:r>
            <a:r>
              <a:rPr lang="en-US" altLang="zh-CN" b="0" dirty="0">
                <a:latin typeface="微软雅黑" panose="020B0503020204020204" pitchFamily="34" charset="-122"/>
                <a:ea typeface="微软雅黑" panose="020B0503020204020204" pitchFamily="34" charset="-122"/>
              </a:rPr>
              <a:t>CU</a:t>
            </a:r>
            <a:r>
              <a:rPr lang="zh-CN" altLang="en-US" b="0" dirty="0">
                <a:latin typeface="微软雅黑" panose="020B0503020204020204" pitchFamily="34" charset="-122"/>
                <a:ea typeface="微软雅黑" panose="020B0503020204020204" pitchFamily="34" charset="-122"/>
              </a:rPr>
              <a:t>，划分后的 </a:t>
            </a:r>
            <a:r>
              <a:rPr lang="en-US" altLang="zh-CN" b="0" dirty="0">
                <a:latin typeface="微软雅黑" panose="020B0503020204020204" pitchFamily="34" charset="-122"/>
                <a:ea typeface="微软雅黑" panose="020B0503020204020204" pitchFamily="34" charset="-122"/>
              </a:rPr>
              <a:t>CU </a:t>
            </a:r>
            <a:r>
              <a:rPr lang="zh-CN" altLang="en-US" b="0" dirty="0">
                <a:latin typeface="微软雅黑" panose="020B0503020204020204" pitchFamily="34" charset="-122"/>
                <a:ea typeface="微软雅黑" panose="020B0503020204020204" pitchFamily="34" charset="-122"/>
              </a:rPr>
              <a:t>包含对称方式和非对称方式的 </a:t>
            </a:r>
            <a:r>
              <a:rPr lang="en-US" altLang="zh-CN" b="0" dirty="0">
                <a:latin typeface="微软雅黑" panose="020B0503020204020204" pitchFamily="34" charset="-122"/>
                <a:ea typeface="微软雅黑" panose="020B0503020204020204" pitchFamily="34" charset="-122"/>
              </a:rPr>
              <a:t>PU</a:t>
            </a:r>
            <a:r>
              <a:rPr lang="zh-CN" altLang="en-US" b="0" dirty="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划分方式决定 </a:t>
            </a:r>
            <a:r>
              <a:rPr lang="en-US" altLang="zh-CN" b="0" dirty="0">
                <a:latin typeface="微软雅黑" panose="020B0503020204020204" pitchFamily="34" charset="-122"/>
                <a:ea typeface="微软雅黑" panose="020B0503020204020204" pitchFamily="34" charset="-122"/>
              </a:rPr>
              <a:t>TU </a:t>
            </a:r>
            <a:r>
              <a:rPr lang="zh-CN" altLang="en-US" b="0" dirty="0">
                <a:latin typeface="微软雅黑" panose="020B0503020204020204" pitchFamily="34" charset="-122"/>
                <a:ea typeface="微软雅黑" panose="020B0503020204020204" pitchFamily="34" charset="-122"/>
              </a:rPr>
              <a:t>的大小。 </a:t>
            </a:r>
            <a:r>
              <a:rPr lang="en-US" altLang="zh-CN" b="0" dirty="0">
                <a:latin typeface="微软雅黑" panose="020B0503020204020204" pitchFamily="34" charset="-122"/>
                <a:ea typeface="微软雅黑" panose="020B0503020204020204" pitchFamily="34" charset="-122"/>
              </a:rPr>
              <a:t>CU</a:t>
            </a:r>
            <a:r>
              <a:rPr lang="zh-CN" altLang="en-US" b="0" dirty="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和 </a:t>
            </a:r>
            <a:r>
              <a:rPr lang="en-US" altLang="zh-CN" b="0" dirty="0">
                <a:latin typeface="微软雅黑" panose="020B0503020204020204" pitchFamily="34" charset="-122"/>
                <a:ea typeface="微软雅黑" panose="020B0503020204020204" pitchFamily="34" charset="-122"/>
              </a:rPr>
              <a:t>TU </a:t>
            </a:r>
            <a:r>
              <a:rPr lang="zh-CN" altLang="en-US" b="0" dirty="0">
                <a:latin typeface="微软雅黑" panose="020B0503020204020204" pitchFamily="34" charset="-122"/>
                <a:ea typeface="微软雅黑" panose="020B0503020204020204" pitchFamily="34" charset="-122"/>
              </a:rPr>
              <a:t>取代了 </a:t>
            </a:r>
            <a:r>
              <a:rPr lang="en-US" altLang="zh-CN" b="0" dirty="0">
                <a:latin typeface="微软雅黑" panose="020B0503020204020204" pitchFamily="34" charset="-122"/>
                <a:ea typeface="微软雅黑" panose="020B0503020204020204" pitchFamily="34" charset="-122"/>
              </a:rPr>
              <a:t>H.264/AVC </a:t>
            </a:r>
            <a:r>
              <a:rPr lang="zh-CN" altLang="en-US" b="0" dirty="0">
                <a:latin typeface="微软雅黑" panose="020B0503020204020204" pitchFamily="34" charset="-122"/>
                <a:ea typeface="微软雅黑" panose="020B0503020204020204" pitchFamily="34" charset="-122"/>
              </a:rPr>
              <a:t>中宏块及 其划分方式，其划分结构更加灵活，适合于更多的高清序列。</a:t>
            </a:r>
            <a:r>
              <a:rPr lang="zh-CN" altLang="en-US" dirty="0"/>
              <a:t/>
            </a:r>
            <a:br>
              <a:rPr lang="zh-CN" altLang="en-US" dirty="0"/>
            </a:br>
            <a:r>
              <a:rPr lang="zh-CN" altLang="en-US" dirty="0"/>
              <a:t/>
            </a:r>
            <a:br>
              <a:rPr lang="zh-CN" altLang="en-US" dirty="0"/>
            </a:br>
            <a:r>
              <a:rPr lang="zh-CN" altLang="en-US" dirty="0"/>
              <a:t/>
            </a:r>
            <a:br>
              <a:rPr lang="zh-CN" altLang="en-US" dirty="0"/>
            </a:br>
            <a:endParaRPr lang="zh-CN" altLang="en-US" dirty="0"/>
          </a:p>
        </p:txBody>
      </p:sp>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40" y="2996952"/>
            <a:ext cx="5989840" cy="34707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10742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664" y="2780928"/>
            <a:ext cx="8241556" cy="2962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323528" y="1546481"/>
            <a:ext cx="7946355" cy="874407"/>
          </a:xfrm>
          <a:prstGeom prst="rect">
            <a:avLst/>
          </a:prstGeom>
        </p:spPr>
        <p:txBody>
          <a:bodyPr wrap="square">
            <a:spAutoFit/>
          </a:bodyPr>
          <a:lstStyle/>
          <a:p>
            <a:pPr indent="450850" algn="l">
              <a:lnSpc>
                <a:spcPct val="150000"/>
              </a:lnSpc>
            </a:pPr>
            <a:r>
              <a:rPr lang="zh-CN" altLang="en-US" sz="1800" b="0" dirty="0">
                <a:latin typeface="微软雅黑" panose="020B0503020204020204" pitchFamily="34" charset="-122"/>
                <a:ea typeface="微软雅黑" panose="020B0503020204020204" pitchFamily="34" charset="-122"/>
              </a:rPr>
              <a:t>左图是传统</a:t>
            </a:r>
            <a:r>
              <a:rPr lang="zh-CN" altLang="en-US" sz="1800" b="0" dirty="0" smtClean="0">
                <a:latin typeface="微软雅黑" panose="020B0503020204020204" pitchFamily="34" charset="-122"/>
                <a:ea typeface="微软雅黑" panose="020B0503020204020204" pitchFamily="34" charset="-122"/>
              </a:rPr>
              <a:t>的</a:t>
            </a:r>
            <a:r>
              <a:rPr lang="en-US" altLang="zh-CN" sz="1800" b="0" dirty="0" smtClean="0">
                <a:latin typeface="微软雅黑" panose="020B0503020204020204" pitchFamily="34" charset="-122"/>
                <a:ea typeface="微软雅黑" panose="020B0503020204020204" pitchFamily="34" charset="-122"/>
              </a:rPr>
              <a:t>H.264</a:t>
            </a:r>
            <a:r>
              <a:rPr lang="zh-CN" altLang="en-US" sz="1800" b="0" dirty="0" smtClean="0">
                <a:latin typeface="微软雅黑" panose="020B0503020204020204" pitchFamily="34" charset="-122"/>
                <a:ea typeface="微软雅黑" panose="020B0503020204020204" pitchFamily="34" charset="-122"/>
              </a:rPr>
              <a:t>标准</a:t>
            </a:r>
            <a:r>
              <a:rPr lang="zh-CN" altLang="en-US" sz="1800" b="0" dirty="0">
                <a:latin typeface="微软雅黑" panose="020B0503020204020204" pitchFamily="34" charset="-122"/>
                <a:ea typeface="微软雅黑" panose="020B0503020204020204" pitchFamily="34" charset="-122"/>
              </a:rPr>
              <a:t>，每个宏块大小都是固定的；</a:t>
            </a:r>
            <a:r>
              <a:rPr lang="zh-CN" altLang="en-US" sz="1800" b="0" dirty="0" smtClean="0">
                <a:latin typeface="微软雅黑" panose="020B0503020204020204" pitchFamily="34" charset="-122"/>
                <a:ea typeface="微软雅黑" panose="020B0503020204020204" pitchFamily="34" charset="-122"/>
              </a:rPr>
              <a:t>右图是</a:t>
            </a:r>
            <a:r>
              <a:rPr lang="en-US" altLang="zh-CN" sz="1800" b="0" dirty="0" smtClean="0">
                <a:latin typeface="微软雅黑" panose="020B0503020204020204" pitchFamily="34" charset="-122"/>
                <a:ea typeface="微软雅黑" panose="020B0503020204020204" pitchFamily="34" charset="-122"/>
              </a:rPr>
              <a:t>H.265</a:t>
            </a:r>
            <a:r>
              <a:rPr lang="zh-CN" altLang="en-US" sz="1800" b="0" dirty="0" smtClean="0">
                <a:latin typeface="微软雅黑" panose="020B0503020204020204" pitchFamily="34" charset="-122"/>
                <a:ea typeface="微软雅黑" panose="020B0503020204020204" pitchFamily="34" charset="-122"/>
              </a:rPr>
              <a:t>标准，编码</a:t>
            </a:r>
            <a:r>
              <a:rPr lang="zh-CN" altLang="en-US" sz="1800" b="0" dirty="0">
                <a:latin typeface="微软雅黑" panose="020B0503020204020204" pitchFamily="34" charset="-122"/>
                <a:ea typeface="微软雅黑" panose="020B0503020204020204" pitchFamily="34" charset="-122"/>
              </a:rPr>
              <a:t>单元大小</a:t>
            </a:r>
            <a:r>
              <a:rPr lang="zh-CN" altLang="en-US" sz="1800" b="0" dirty="0" smtClean="0">
                <a:latin typeface="微软雅黑" panose="020B0503020204020204" pitchFamily="34" charset="-122"/>
                <a:ea typeface="微软雅黑" panose="020B0503020204020204" pitchFamily="34" charset="-122"/>
              </a:rPr>
              <a:t>是根据</a:t>
            </a:r>
            <a:r>
              <a:rPr lang="zh-CN" altLang="en-US" sz="1800" b="0" dirty="0">
                <a:latin typeface="微软雅黑" panose="020B0503020204020204" pitchFamily="34" charset="-122"/>
                <a:ea typeface="微软雅黑" panose="020B0503020204020204" pitchFamily="34" charset="-122"/>
              </a:rPr>
              <a:t>区域信息量来决定的</a:t>
            </a: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66</a:t>
            </a:fld>
            <a:endParaRPr lang="en-US" altLang="zh-CN" sz="1400"/>
          </a:p>
        </p:txBody>
      </p:sp>
      <p:sp>
        <p:nvSpPr>
          <p:cNvPr id="11" name="标题 1"/>
          <p:cNvSpPr txBox="1">
            <a:spLocks/>
          </p:cNvSpPr>
          <p:nvPr/>
        </p:nvSpPr>
        <p:spPr bwMode="auto">
          <a:xfrm>
            <a:off x="0" y="332656"/>
            <a:ext cx="6084168" cy="66632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(1)—</a:t>
            </a:r>
            <a:r>
              <a:rPr lang="zh-CN" altLang="en-US" sz="2000" b="1" kern="1200" dirty="0" smtClean="0">
                <a:solidFill>
                  <a:srgbClr val="0184B7"/>
                </a:solidFill>
                <a:latin typeface="Arial" pitchFamily="34" charset="0"/>
                <a:ea typeface="宋体" pitchFamily="2" charset="-122"/>
                <a:cs typeface="+mn-cs"/>
              </a:rPr>
              <a:t>四叉树编码结构</a:t>
            </a:r>
            <a:endParaRPr lang="zh-CN" altLang="en-US" sz="20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8904673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271463" y="332656"/>
            <a:ext cx="6604793" cy="580926"/>
          </a:xfrm>
          <a:noFill/>
          <a:ln w="9525">
            <a:noFill/>
            <a:miter lim="800000"/>
            <a:headEnd/>
            <a:tailEnd/>
          </a:ln>
          <a:effectLst/>
        </p:spPr>
        <p:txBody>
          <a:bodyPr vert="horz" wrap="square" lIns="91440" tIns="45720" rIns="91440" bIns="45720" numCol="1" anchor="b" anchorCtr="0" compatLnSpc="1">
            <a:prstTxWarp prst="textNoShape">
              <a:avLst/>
            </a:prstTxWarp>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a:solidFill>
                  <a:srgbClr val="0184B7"/>
                </a:solidFill>
                <a:latin typeface="Arial" pitchFamily="34" charset="0"/>
                <a:ea typeface="宋体" pitchFamily="2" charset="-122"/>
                <a:cs typeface="+mn-cs"/>
              </a:rPr>
              <a:t>(2)—</a:t>
            </a:r>
            <a:r>
              <a:rPr lang="zh-CN" altLang="en-US" sz="2800" b="1" kern="1200" dirty="0">
                <a:solidFill>
                  <a:srgbClr val="0184B7"/>
                </a:solidFill>
                <a:latin typeface="Arial" pitchFamily="34" charset="0"/>
                <a:ea typeface="宋体" pitchFamily="2" charset="-122"/>
                <a:cs typeface="+mn-cs"/>
              </a:rPr>
              <a:t>预测编码技术</a:t>
            </a:r>
          </a:p>
        </p:txBody>
      </p:sp>
      <p:sp>
        <p:nvSpPr>
          <p:cNvPr id="2" name="矩形 1"/>
          <p:cNvSpPr/>
          <p:nvPr/>
        </p:nvSpPr>
        <p:spPr>
          <a:xfrm>
            <a:off x="136325" y="1196752"/>
            <a:ext cx="8496944" cy="2169825"/>
          </a:xfrm>
          <a:prstGeom prst="rect">
            <a:avLst/>
          </a:prstGeom>
        </p:spPr>
        <p:txBody>
          <a:bodyPr wrap="square">
            <a:spAutoFit/>
          </a:bodyPr>
          <a:lstStyle/>
          <a:p>
            <a:pPr marL="285750" indent="-285750">
              <a:lnSpc>
                <a:spcPct val="150000"/>
              </a:lnSpc>
              <a:buFont typeface="Wingdings" panose="05000000000000000000" pitchFamily="2" charset="2"/>
              <a:buChar char="l"/>
            </a:pPr>
            <a:r>
              <a:rPr lang="en-US" altLang="zh-CN" sz="1800" b="0" dirty="0">
                <a:latin typeface="微软雅黑" panose="020B0503020204020204" pitchFamily="34" charset="-122"/>
                <a:ea typeface="微软雅黑" panose="020B0503020204020204" pitchFamily="34" charset="-122"/>
              </a:rPr>
              <a:t>HEVC</a:t>
            </a:r>
            <a:r>
              <a:rPr lang="zh-CN" altLang="zh-CN" sz="1800" b="0" dirty="0">
                <a:latin typeface="微软雅黑" panose="020B0503020204020204" pitchFamily="34" charset="-122"/>
                <a:ea typeface="微软雅黑" panose="020B0503020204020204" pitchFamily="34" charset="-122"/>
              </a:rPr>
              <a:t>的帧间、帧内预测的基本框架与</a:t>
            </a:r>
            <a:r>
              <a:rPr lang="en-US" altLang="zh-CN" sz="1800" b="0" dirty="0">
                <a:latin typeface="微软雅黑" panose="020B0503020204020204" pitchFamily="34" charset="-122"/>
                <a:ea typeface="微软雅黑" panose="020B0503020204020204" pitchFamily="34" charset="-122"/>
              </a:rPr>
              <a:t>H.264</a:t>
            </a:r>
            <a:r>
              <a:rPr lang="zh-CN" altLang="zh-CN" sz="1800" b="0" dirty="0">
                <a:latin typeface="微软雅黑" panose="020B0503020204020204" pitchFamily="34" charset="-122"/>
                <a:ea typeface="微软雅黑" panose="020B0503020204020204" pitchFamily="34" charset="-122"/>
              </a:rPr>
              <a:t>基本相同：采用相邻块重建像素对当前块进行帧内预测，从相邻块的运动矢量中选择预测运动矢量，支持多参考帧预测等</a:t>
            </a:r>
            <a:r>
              <a:rPr lang="zh-CN" altLang="zh-CN" sz="1800" b="0" dirty="0" smtClean="0">
                <a:latin typeface="微软雅黑" panose="020B0503020204020204" pitchFamily="34" charset="-122"/>
                <a:ea typeface="微软雅黑" panose="020B0503020204020204" pitchFamily="34" charset="-122"/>
              </a:rPr>
              <a:t>。</a:t>
            </a:r>
            <a:r>
              <a:rPr lang="en-US" altLang="zh-CN" sz="1800" b="0" dirty="0" smtClean="0">
                <a:latin typeface="微软雅黑" panose="020B0503020204020204" pitchFamily="34" charset="-122"/>
                <a:ea typeface="微软雅黑" panose="020B0503020204020204" pitchFamily="34" charset="-122"/>
              </a:rPr>
              <a:t>HEVC</a:t>
            </a:r>
            <a:r>
              <a:rPr lang="zh-CN" altLang="en-US" sz="1800" b="0" dirty="0" smtClean="0">
                <a:latin typeface="微软雅黑" panose="020B0503020204020204" pitchFamily="34" charset="-122"/>
                <a:ea typeface="微软雅黑" panose="020B0503020204020204" pitchFamily="34" charset="-122"/>
              </a:rPr>
              <a:t>改进之处：</a:t>
            </a:r>
            <a:r>
              <a:rPr lang="zh-CN" altLang="en-US" dirty="0"/>
              <a:t>帧内预测</a:t>
            </a:r>
            <a:br>
              <a:rPr lang="zh-CN" altLang="en-US" dirty="0"/>
            </a:br>
            <a:r>
              <a:rPr lang="zh-CN" altLang="en-US" dirty="0"/>
              <a:t/>
            </a:r>
            <a:br>
              <a:rPr lang="zh-CN" altLang="en-US" dirty="0"/>
            </a:br>
            <a:endParaRPr lang="zh-CN" altLang="en-US" sz="1800" b="0" dirty="0">
              <a:latin typeface="微软雅黑" panose="020B0503020204020204" pitchFamily="34" charset="-122"/>
              <a:ea typeface="微软雅黑" panose="020B0503020204020204" pitchFamily="34" charset="-122"/>
            </a:endParaRPr>
          </a:p>
        </p:txBody>
      </p:sp>
      <p:sp>
        <p:nvSpPr>
          <p:cNvPr id="3" name="矩形 2"/>
          <p:cNvSpPr/>
          <p:nvPr/>
        </p:nvSpPr>
        <p:spPr>
          <a:xfrm>
            <a:off x="126526" y="2486657"/>
            <a:ext cx="5597601" cy="4247317"/>
          </a:xfrm>
          <a:prstGeom prst="rect">
            <a:avLst/>
          </a:prstGeom>
        </p:spPr>
        <p:txBody>
          <a:bodyPr wrap="square">
            <a:spAutoFit/>
          </a:bodyPr>
          <a:lstStyle/>
          <a:p>
            <a:pPr indent="355600">
              <a:lnSpc>
                <a:spcPct val="150000"/>
              </a:lnSpc>
            </a:pPr>
            <a:r>
              <a:rPr lang="zh-CN" altLang="en-US" b="0" dirty="0">
                <a:latin typeface="微软雅黑" panose="020B0503020204020204" pitchFamily="34" charset="-122"/>
                <a:ea typeface="微软雅黑" panose="020B0503020204020204" pitchFamily="34" charset="-122"/>
              </a:rPr>
              <a:t>在视频图像中，尤其是背景变化平缓的情况下，图像空间相邻像素之间具有 很强的相关性。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帧内预测就是利用图像的空间相关性，采用基于块的帧内 预测方法，用相邻块重构像素对当前块进行帧内预测，从相邻块的运动矢量中选 择预测运动矢量，传输原始值与预测值的差值。 这个思想沿用了 </a:t>
            </a:r>
            <a:r>
              <a:rPr lang="en-US" altLang="zh-CN" b="0" dirty="0">
                <a:latin typeface="微软雅黑" panose="020B0503020204020204" pitchFamily="34" charset="-122"/>
                <a:ea typeface="微软雅黑" panose="020B0503020204020204" pitchFamily="34" charset="-122"/>
              </a:rPr>
              <a:t>H.264 </a:t>
            </a:r>
            <a:r>
              <a:rPr lang="zh-CN" altLang="en-US" b="0" dirty="0">
                <a:latin typeface="微软雅黑" panose="020B0503020204020204" pitchFamily="34" charset="-122"/>
                <a:ea typeface="微软雅黑" panose="020B0503020204020204" pitchFamily="34" charset="-122"/>
              </a:rPr>
              <a:t>帧内预测 的基本思想，但是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的要更灵活。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中亮度分量共有 </a:t>
            </a:r>
            <a:r>
              <a:rPr lang="en-US" altLang="zh-CN" b="0" dirty="0">
                <a:latin typeface="微软雅黑" panose="020B0503020204020204" pitchFamily="34" charset="-122"/>
                <a:ea typeface="微软雅黑" panose="020B0503020204020204" pitchFamily="34" charset="-122"/>
              </a:rPr>
              <a:t>35 </a:t>
            </a:r>
            <a:r>
              <a:rPr lang="zh-CN" altLang="en-US" b="0" dirty="0">
                <a:latin typeface="微软雅黑" panose="020B0503020204020204" pitchFamily="34" charset="-122"/>
                <a:ea typeface="微软雅黑" panose="020B0503020204020204" pitchFamily="34" charset="-122"/>
              </a:rPr>
              <a:t>种预测模式， 其中包括 </a:t>
            </a:r>
            <a:r>
              <a:rPr lang="en-US" altLang="zh-CN" b="0" dirty="0">
                <a:latin typeface="微软雅黑" panose="020B0503020204020204" pitchFamily="34" charset="-122"/>
                <a:ea typeface="微软雅黑" panose="020B0503020204020204" pitchFamily="34" charset="-122"/>
              </a:rPr>
              <a:t>DC </a:t>
            </a:r>
            <a:r>
              <a:rPr lang="zh-CN" altLang="en-US" b="0" dirty="0">
                <a:latin typeface="微软雅黑" panose="020B0503020204020204" pitchFamily="34" charset="-122"/>
                <a:ea typeface="微软雅黑" panose="020B0503020204020204" pitchFamily="34" charset="-122"/>
              </a:rPr>
              <a:t>模式、平面预测模式</a:t>
            </a:r>
            <a:r>
              <a:rPr lang="en-US" altLang="zh-CN" b="0" dirty="0">
                <a:latin typeface="微软雅黑" panose="020B0503020204020204" pitchFamily="34" charset="-122"/>
                <a:ea typeface="微软雅黑" panose="020B0503020204020204" pitchFamily="34" charset="-122"/>
              </a:rPr>
              <a:t>(Planar Mode)</a:t>
            </a:r>
            <a:r>
              <a:rPr lang="zh-CN" altLang="en-US" b="0" dirty="0">
                <a:latin typeface="微软雅黑" panose="020B0503020204020204" pitchFamily="34" charset="-122"/>
                <a:ea typeface="微软雅黑" panose="020B0503020204020204" pitchFamily="34" charset="-122"/>
              </a:rPr>
              <a:t>以及 </a:t>
            </a:r>
            <a:r>
              <a:rPr lang="en-US" altLang="zh-CN" b="0" dirty="0">
                <a:latin typeface="微软雅黑" panose="020B0503020204020204" pitchFamily="34" charset="-122"/>
                <a:ea typeface="微软雅黑" panose="020B0503020204020204" pitchFamily="34" charset="-122"/>
              </a:rPr>
              <a:t>33 </a:t>
            </a:r>
            <a:r>
              <a:rPr lang="zh-CN" altLang="en-US" b="0" dirty="0">
                <a:latin typeface="微软雅黑" panose="020B0503020204020204" pitchFamily="34" charset="-122"/>
                <a:ea typeface="微软雅黑" panose="020B0503020204020204" pitchFamily="34" charset="-122"/>
              </a:rPr>
              <a:t>种角度预测模式</a:t>
            </a:r>
            <a:r>
              <a:rPr lang="zh-CN" altLang="en-US" dirty="0"/>
              <a:t/>
            </a:r>
            <a:br>
              <a:rPr lang="zh-CN" altLang="en-US" dirty="0"/>
            </a:br>
            <a:endParaRPr lang="zh-CN" altLang="en-US" b="0" dirty="0">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67</a:t>
            </a:fld>
            <a:endParaRPr lang="en-US" altLang="zh-CN" sz="1400"/>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9822" y="2636912"/>
            <a:ext cx="3154916" cy="31025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0602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1"/>
          </p:nvPr>
        </p:nvSpPr>
        <p:spPr/>
        <p:txBody>
          <a:bodyPr/>
          <a:lstStyle/>
          <a:p>
            <a:fld id="{080877BF-6D31-4E48-B933-90223EB641D9}" type="slidenum">
              <a:rPr lang="en-US" altLang="zh-CN" sz="1400" smtClean="0"/>
              <a:pPr/>
              <a:t>68</a:t>
            </a:fld>
            <a:endParaRPr lang="en-US" altLang="zh-CN" sz="1400"/>
          </a:p>
        </p:txBody>
      </p:sp>
      <p:sp>
        <p:nvSpPr>
          <p:cNvPr id="3" name="矩形 2"/>
          <p:cNvSpPr/>
          <p:nvPr/>
        </p:nvSpPr>
        <p:spPr>
          <a:xfrm>
            <a:off x="179511" y="1290953"/>
            <a:ext cx="3394347" cy="553998"/>
          </a:xfrm>
          <a:prstGeom prst="rect">
            <a:avLst/>
          </a:prstGeom>
        </p:spPr>
        <p:txBody>
          <a:bodyPr wrap="square">
            <a:spAutoFit/>
          </a:bodyPr>
          <a:lstStyle/>
          <a:p>
            <a:pPr>
              <a:lnSpc>
                <a:spcPct val="150000"/>
              </a:lnSpc>
            </a:pPr>
            <a:r>
              <a:rPr lang="zh-CN" altLang="en-US" sz="2000" dirty="0" smtClean="0"/>
              <a:t>帧间预测  </a:t>
            </a:r>
            <a:endParaRPr lang="zh-CN" altLang="en-US" sz="2000" dirty="0">
              <a:latin typeface="黑体" panose="02010600030101010101" pitchFamily="2" charset="-122"/>
              <a:ea typeface="黑体" panose="02010600030101010101" pitchFamily="2" charset="-122"/>
            </a:endParaRPr>
          </a:p>
        </p:txBody>
      </p:sp>
      <p:sp>
        <p:nvSpPr>
          <p:cNvPr id="10" name="Rectangle 2"/>
          <p:cNvSpPr txBox="1">
            <a:spLocks noChangeArrowheads="1"/>
          </p:cNvSpPr>
          <p:nvPr/>
        </p:nvSpPr>
        <p:spPr bwMode="auto">
          <a:xfrm>
            <a:off x="271463" y="332656"/>
            <a:ext cx="6604793" cy="580926"/>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(2)—</a:t>
            </a:r>
            <a:r>
              <a:rPr lang="zh-CN" altLang="en-US" sz="2800" b="1" kern="1200" dirty="0" smtClean="0">
                <a:solidFill>
                  <a:srgbClr val="0184B7"/>
                </a:solidFill>
                <a:latin typeface="Arial" pitchFamily="34" charset="0"/>
                <a:ea typeface="宋体" pitchFamily="2" charset="-122"/>
                <a:cs typeface="+mn-cs"/>
              </a:rPr>
              <a:t>预测编码技术</a:t>
            </a:r>
            <a:endParaRPr lang="zh-CN" altLang="en-US" sz="2800" b="1" kern="1200" dirty="0">
              <a:solidFill>
                <a:srgbClr val="0184B7"/>
              </a:solidFill>
              <a:latin typeface="Arial" pitchFamily="34" charset="0"/>
              <a:ea typeface="宋体" pitchFamily="2" charset="-122"/>
              <a:cs typeface="+mn-cs"/>
            </a:endParaRPr>
          </a:p>
        </p:txBody>
      </p:sp>
      <p:sp>
        <p:nvSpPr>
          <p:cNvPr id="4" name="矩形 3"/>
          <p:cNvSpPr/>
          <p:nvPr/>
        </p:nvSpPr>
        <p:spPr>
          <a:xfrm>
            <a:off x="271462" y="1813173"/>
            <a:ext cx="8549009" cy="2585323"/>
          </a:xfrm>
          <a:prstGeom prst="rect">
            <a:avLst/>
          </a:prstGeom>
        </p:spPr>
        <p:txBody>
          <a:bodyPr wrap="square">
            <a:spAutoFit/>
          </a:bodyPr>
          <a:lstStyle/>
          <a:p>
            <a:pPr marL="285750" indent="-285750">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帧间编码的图像是利用其他参考帧来预测编码的。帧间预测就是利用视频序 列相邻帧之间的相关性，通过运动估计和运动补偿预测的编码方法来消除视频信 息中的时间冗余，对得到的预测差值信息进行编码</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endParaRPr lang="en-US" altLang="zh-CN" b="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目前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采用的帧间预测工具包括：预测模式</a:t>
            </a:r>
            <a:r>
              <a:rPr lang="en-US" altLang="zh-CN" b="0" dirty="0">
                <a:latin typeface="微软雅黑" panose="020B0503020204020204" pitchFamily="34" charset="-122"/>
                <a:ea typeface="微软雅黑" panose="020B0503020204020204" pitchFamily="34" charset="-122"/>
              </a:rPr>
              <a:t>(Prediction Modes)</a:t>
            </a:r>
            <a:r>
              <a:rPr lang="zh-CN" altLang="en-US" b="0" dirty="0">
                <a:latin typeface="微软雅黑" panose="020B0503020204020204" pitchFamily="34" charset="-122"/>
                <a:ea typeface="微软雅黑" panose="020B0503020204020204" pitchFamily="34" charset="-122"/>
              </a:rPr>
              <a:t>、位移矢量 预测 </a:t>
            </a:r>
            <a:r>
              <a:rPr lang="en-US" altLang="zh-CN" b="0" dirty="0">
                <a:latin typeface="微软雅黑" panose="020B0503020204020204" pitchFamily="34" charset="-122"/>
                <a:ea typeface="微软雅黑" panose="020B0503020204020204" pitchFamily="34" charset="-122"/>
              </a:rPr>
              <a:t>(Motion Vector Prediction)</a:t>
            </a:r>
            <a:r>
              <a:rPr lang="zh-CN" altLang="en-US" b="0" dirty="0">
                <a:latin typeface="微软雅黑" panose="020B0503020204020204" pitchFamily="34" charset="-122"/>
                <a:ea typeface="微软雅黑" panose="020B0503020204020204" pitchFamily="34" charset="-122"/>
              </a:rPr>
              <a:t>、插值滤波器</a:t>
            </a:r>
            <a:r>
              <a:rPr lang="en-US" altLang="zh-CN" b="0" dirty="0">
                <a:latin typeface="微软雅黑" panose="020B0503020204020204" pitchFamily="34" charset="-122"/>
                <a:ea typeface="微软雅黑" panose="020B0503020204020204" pitchFamily="34" charset="-122"/>
              </a:rPr>
              <a:t>(Interpolation Filter)</a:t>
            </a:r>
            <a:r>
              <a:rPr lang="zh-CN" altLang="en-US" b="0" dirty="0">
                <a:latin typeface="微软雅黑" panose="020B0503020204020204" pitchFamily="34" charset="-122"/>
                <a:ea typeface="微软雅黑" panose="020B0503020204020204" pitchFamily="34" charset="-122"/>
              </a:rPr>
              <a:t>以及加权预测 </a:t>
            </a:r>
            <a:r>
              <a:rPr lang="en-US" altLang="zh-CN" b="0" dirty="0">
                <a:latin typeface="微软雅黑" panose="020B0503020204020204" pitchFamily="34" charset="-122"/>
                <a:ea typeface="微软雅黑" panose="020B0503020204020204" pitchFamily="34" charset="-122"/>
              </a:rPr>
              <a:t>(Weighted Prediction)</a:t>
            </a:r>
            <a:r>
              <a:rPr lang="zh-CN" altLang="en-US" b="0" dirty="0">
                <a:latin typeface="微软雅黑" panose="020B0503020204020204" pitchFamily="34" charset="-122"/>
                <a:ea typeface="微软雅黑" panose="020B0503020204020204" pitchFamily="34" charset="-122"/>
              </a:rPr>
              <a:t>技术。</a:t>
            </a:r>
            <a:br>
              <a:rPr lang="zh-CN" altLang="en-US" b="0" dirty="0">
                <a:latin typeface="微软雅黑" panose="020B0503020204020204" pitchFamily="34" charset="-122"/>
                <a:ea typeface="微软雅黑" panose="020B0503020204020204" pitchFamily="34" charset="-122"/>
              </a:rPr>
            </a:br>
            <a:r>
              <a:rPr lang="zh-CN" altLang="en-US" dirty="0"/>
              <a:t/>
            </a:r>
            <a:br>
              <a:rPr lang="zh-CN" altLang="en-US" dirty="0"/>
            </a:br>
            <a:endParaRPr lang="zh-CN" altLang="en-US" dirty="0"/>
          </a:p>
        </p:txBody>
      </p:sp>
    </p:spTree>
    <p:extLst>
      <p:ext uri="{BB962C8B-B14F-4D97-AF65-F5344CB8AC3E}">
        <p14:creationId xmlns:p14="http://schemas.microsoft.com/office/powerpoint/2010/main" val="24107362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1"/>
          </p:nvPr>
        </p:nvSpPr>
        <p:spPr/>
        <p:txBody>
          <a:bodyPr/>
          <a:lstStyle/>
          <a:p>
            <a:fld id="{080877BF-6D31-4E48-B933-90223EB641D9}" type="slidenum">
              <a:rPr lang="en-US" altLang="zh-CN" sz="1400" smtClean="0"/>
              <a:pPr/>
              <a:t>69</a:t>
            </a:fld>
            <a:endParaRPr lang="en-US" altLang="zh-CN" sz="1400"/>
          </a:p>
        </p:txBody>
      </p:sp>
      <p:sp>
        <p:nvSpPr>
          <p:cNvPr id="3" name="矩形 2"/>
          <p:cNvSpPr/>
          <p:nvPr/>
        </p:nvSpPr>
        <p:spPr>
          <a:xfrm>
            <a:off x="179511" y="1290953"/>
            <a:ext cx="3394347" cy="553998"/>
          </a:xfrm>
          <a:prstGeom prst="rect">
            <a:avLst/>
          </a:prstGeom>
        </p:spPr>
        <p:txBody>
          <a:bodyPr wrap="square">
            <a:spAutoFit/>
          </a:bodyPr>
          <a:lstStyle/>
          <a:p>
            <a:pPr>
              <a:lnSpc>
                <a:spcPct val="150000"/>
              </a:lnSpc>
            </a:pPr>
            <a:r>
              <a:rPr lang="zh-CN" altLang="en-US" sz="2000" dirty="0"/>
              <a:t>帧间</a:t>
            </a:r>
            <a:r>
              <a:rPr lang="zh-CN" altLang="en-US" sz="2000" dirty="0" smtClean="0"/>
              <a:t>预测  </a:t>
            </a:r>
            <a:endParaRPr lang="zh-CN" altLang="en-US" sz="2000" dirty="0">
              <a:latin typeface="黑体" panose="02010600030101010101" pitchFamily="2" charset="-122"/>
              <a:ea typeface="黑体" panose="02010600030101010101" pitchFamily="2" charset="-122"/>
            </a:endParaRPr>
          </a:p>
        </p:txBody>
      </p:sp>
      <p:sp>
        <p:nvSpPr>
          <p:cNvPr id="10" name="Rectangle 2"/>
          <p:cNvSpPr txBox="1">
            <a:spLocks noChangeArrowheads="1"/>
          </p:cNvSpPr>
          <p:nvPr/>
        </p:nvSpPr>
        <p:spPr bwMode="auto">
          <a:xfrm>
            <a:off x="271463" y="332656"/>
            <a:ext cx="6604793" cy="580926"/>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(2)—</a:t>
            </a:r>
            <a:r>
              <a:rPr lang="zh-CN" altLang="en-US" sz="2800" b="1" kern="1200" dirty="0" smtClean="0">
                <a:solidFill>
                  <a:srgbClr val="0184B7"/>
                </a:solidFill>
                <a:latin typeface="Arial" pitchFamily="34" charset="0"/>
                <a:ea typeface="宋体" pitchFamily="2" charset="-122"/>
                <a:cs typeface="+mn-cs"/>
              </a:rPr>
              <a:t>预测编码技术</a:t>
            </a:r>
            <a:endParaRPr lang="zh-CN" altLang="en-US" sz="2800" b="1" kern="1200" dirty="0">
              <a:solidFill>
                <a:srgbClr val="0184B7"/>
              </a:solidFill>
              <a:latin typeface="Arial" pitchFamily="34" charset="0"/>
              <a:ea typeface="宋体" pitchFamily="2" charset="-122"/>
              <a:cs typeface="+mn-cs"/>
            </a:endParaRPr>
          </a:p>
        </p:txBody>
      </p:sp>
      <p:sp>
        <p:nvSpPr>
          <p:cNvPr id="4" name="矩形 3"/>
          <p:cNvSpPr/>
          <p:nvPr/>
        </p:nvSpPr>
        <p:spPr>
          <a:xfrm>
            <a:off x="323528" y="1849167"/>
            <a:ext cx="7848872" cy="4247317"/>
          </a:xfrm>
          <a:prstGeom prst="rect">
            <a:avLst/>
          </a:prstGeom>
        </p:spPr>
        <p:txBody>
          <a:bodyPr wrap="square">
            <a:spAutoFit/>
          </a:bodyPr>
          <a:lstStyle/>
          <a:p>
            <a:r>
              <a:rPr lang="zh-CN" altLang="en-US" dirty="0"/>
              <a:t>预测模式</a:t>
            </a:r>
            <a:br>
              <a:rPr lang="zh-CN" altLang="en-US" dirty="0"/>
            </a:br>
            <a:r>
              <a:rPr lang="zh-CN" altLang="en-US" dirty="0"/>
              <a:t/>
            </a:r>
            <a:br>
              <a:rPr lang="zh-CN" altLang="en-US" dirty="0"/>
            </a:br>
            <a:r>
              <a:rPr lang="zh-CN" altLang="en-US" b="0" dirty="0">
                <a:latin typeface="微软雅黑" panose="020B0503020204020204" pitchFamily="34" charset="-122"/>
                <a:ea typeface="微软雅黑" panose="020B0503020204020204" pitchFamily="34" charset="-122"/>
              </a:rPr>
              <a:t>运动合并技术是一种利用相邻已编码预测单元的运动参数代替当前预测单 元运动参数的技术。编码端只需要向解码端传送使用运动合并技术的标记、选定 的相邻预测单元序号</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endParaRPr lang="en-US" altLang="zh-CN" b="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 首先，用相邻已编码预测单元的运动参数构成运动参数的 候选表，然后通过率失真优化方法，在候选表中选出编码代价最小的运动参数。 若使用运动合并技术，则码流中只需要包含这些运动参数在候选表中的索引号</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b="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解码</a:t>
            </a:r>
            <a:r>
              <a:rPr lang="zh-CN" altLang="en-US" b="0" dirty="0">
                <a:latin typeface="微软雅黑" panose="020B0503020204020204" pitchFamily="34" charset="-122"/>
                <a:ea typeface="微软雅黑" panose="020B0503020204020204" pitchFamily="34" charset="-122"/>
              </a:rPr>
              <a:t>端相应地使用与编码端相同的运动合并技术构成运动参数的候选表。然后根 据码流中的运动参数索引号在运动参数候选表中找到运动参数。运动合并技术不 仅可以用在 </a:t>
            </a:r>
            <a:r>
              <a:rPr lang="en-US" altLang="zh-CN" b="0" dirty="0">
                <a:latin typeface="微软雅黑" panose="020B0503020204020204" pitchFamily="34" charset="-122"/>
                <a:ea typeface="微软雅黑" panose="020B0503020204020204" pitchFamily="34" charset="-122"/>
              </a:rPr>
              <a:t>Skip </a:t>
            </a:r>
            <a:r>
              <a:rPr lang="zh-CN" altLang="en-US" b="0" dirty="0">
                <a:latin typeface="微软雅黑" panose="020B0503020204020204" pitchFamily="34" charset="-122"/>
                <a:ea typeface="微软雅黑" panose="020B0503020204020204" pitchFamily="34" charset="-122"/>
              </a:rPr>
              <a:t>模式下，还能在其他帧间模式下使用。使用运动合并技术可以有 效地提高帧间编码效率。</a:t>
            </a:r>
            <a:br>
              <a:rPr lang="zh-CN" altLang="en-US" b="0" dirty="0">
                <a:latin typeface="微软雅黑" panose="020B0503020204020204" pitchFamily="34" charset="-122"/>
                <a:ea typeface="微软雅黑" panose="020B0503020204020204" pitchFamily="34" charset="-122"/>
              </a:rPr>
            </a:b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37613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4"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zh-CN" altLang="en-US" sz="3600" dirty="0" smtClean="0">
                <a:solidFill>
                  <a:srgbClr val="000000"/>
                </a:solidFill>
                <a:latin typeface="微软雅黑" pitchFamily="34" charset="-122"/>
                <a:ea typeface="微软雅黑" pitchFamily="34" charset="-122"/>
              </a:rPr>
              <a:t>网络带宽发展的需求</a:t>
            </a:r>
            <a:endParaRPr lang="en-US" altLang="zh-CN" sz="3600" dirty="0">
              <a:solidFill>
                <a:srgbClr val="000000"/>
              </a:solidFill>
              <a:latin typeface="微软雅黑" pitchFamily="34" charset="-122"/>
              <a:ea typeface="微软雅黑" pitchFamily="34" charset="-122"/>
            </a:endParaRPr>
          </a:p>
        </p:txBody>
      </p:sp>
      <p:grpSp>
        <p:nvGrpSpPr>
          <p:cNvPr id="6" name="Group 1028"/>
          <p:cNvGrpSpPr>
            <a:grpSpLocks/>
          </p:cNvGrpSpPr>
          <p:nvPr/>
        </p:nvGrpSpPr>
        <p:grpSpPr bwMode="auto">
          <a:xfrm>
            <a:off x="683568" y="2080223"/>
            <a:ext cx="8066088" cy="3632200"/>
            <a:chOff x="158" y="1788"/>
            <a:chExt cx="5081" cy="2104"/>
          </a:xfrm>
        </p:grpSpPr>
        <p:grpSp>
          <p:nvGrpSpPr>
            <p:cNvPr id="7" name="Group 1029"/>
            <p:cNvGrpSpPr>
              <a:grpSpLocks/>
            </p:cNvGrpSpPr>
            <p:nvPr/>
          </p:nvGrpSpPr>
          <p:grpSpPr bwMode="auto">
            <a:xfrm>
              <a:off x="1009" y="1788"/>
              <a:ext cx="4230" cy="1907"/>
              <a:chOff x="793" y="1819"/>
              <a:chExt cx="4230" cy="1907"/>
            </a:xfrm>
          </p:grpSpPr>
          <p:sp>
            <p:nvSpPr>
              <p:cNvPr id="12" name="Text Box 1030"/>
              <p:cNvSpPr txBox="1">
                <a:spLocks noChangeArrowheads="1"/>
              </p:cNvSpPr>
              <p:nvPr/>
            </p:nvSpPr>
            <p:spPr bwMode="auto">
              <a:xfrm>
                <a:off x="793" y="1977"/>
                <a:ext cx="862" cy="30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36000" tIns="72000" rIns="36000" bIns="72000" anchor="ctr">
                <a:spAutoFit/>
              </a:bodyPr>
              <a:lstStyle/>
              <a:p>
                <a:pPr algn="ctr">
                  <a:spcBef>
                    <a:spcPct val="50000"/>
                  </a:spcBef>
                </a:pPr>
                <a:r>
                  <a:rPr kumimoji="0" lang="zh-CN" altLang="en-US">
                    <a:solidFill>
                      <a:schemeClr val="accent2"/>
                    </a:solidFill>
                    <a:latin typeface="Arial" charset="0"/>
                  </a:rPr>
                  <a:t>模数转换</a:t>
                </a:r>
              </a:p>
            </p:txBody>
          </p:sp>
          <p:sp>
            <p:nvSpPr>
              <p:cNvPr id="13" name="Text Box 1031"/>
              <p:cNvSpPr txBox="1">
                <a:spLocks noChangeArrowheads="1"/>
              </p:cNvSpPr>
              <p:nvPr/>
            </p:nvSpPr>
            <p:spPr bwMode="auto">
              <a:xfrm>
                <a:off x="2109" y="1977"/>
                <a:ext cx="862" cy="30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36000" tIns="72000" rIns="36000" bIns="72000" anchor="ctr">
                <a:spAutoFit/>
              </a:bodyPr>
              <a:lstStyle/>
              <a:p>
                <a:pPr algn="ctr">
                  <a:spcBef>
                    <a:spcPct val="50000"/>
                  </a:spcBef>
                </a:pPr>
                <a:r>
                  <a:rPr kumimoji="0" lang="zh-CN" altLang="en-US">
                    <a:solidFill>
                      <a:srgbClr val="FF0000"/>
                    </a:solidFill>
                    <a:latin typeface="Arial" charset="0"/>
                  </a:rPr>
                  <a:t>信源编码</a:t>
                </a:r>
              </a:p>
            </p:txBody>
          </p:sp>
          <p:sp>
            <p:nvSpPr>
              <p:cNvPr id="14" name="Text Box 1032"/>
              <p:cNvSpPr txBox="1">
                <a:spLocks noChangeArrowheads="1"/>
              </p:cNvSpPr>
              <p:nvPr/>
            </p:nvSpPr>
            <p:spPr bwMode="auto">
              <a:xfrm>
                <a:off x="3424" y="1819"/>
                <a:ext cx="862" cy="622"/>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36000" tIns="72000" rIns="36000" bIns="72000" anchor="ctr">
                <a:spAutoFit/>
              </a:bodyPr>
              <a:lstStyle/>
              <a:p>
                <a:pPr algn="ctr">
                  <a:spcBef>
                    <a:spcPct val="50000"/>
                  </a:spcBef>
                </a:pPr>
                <a:r>
                  <a:rPr kumimoji="0" lang="zh-CN" altLang="en-US">
                    <a:solidFill>
                      <a:srgbClr val="009900"/>
                    </a:solidFill>
                    <a:latin typeface="Arial" charset="0"/>
                  </a:rPr>
                  <a:t>信道编码</a:t>
                </a:r>
              </a:p>
              <a:p>
                <a:pPr algn="ctr">
                  <a:spcBef>
                    <a:spcPct val="50000"/>
                  </a:spcBef>
                </a:pPr>
                <a:r>
                  <a:rPr kumimoji="0" lang="zh-CN" altLang="en-US">
                    <a:solidFill>
                      <a:srgbClr val="009900"/>
                    </a:solidFill>
                    <a:latin typeface="Arial" charset="0"/>
                  </a:rPr>
                  <a:t>调制</a:t>
                </a:r>
              </a:p>
            </p:txBody>
          </p:sp>
          <p:sp>
            <p:nvSpPr>
              <p:cNvPr id="15" name="Text Box 1033"/>
              <p:cNvSpPr txBox="1">
                <a:spLocks noChangeArrowheads="1"/>
              </p:cNvSpPr>
              <p:nvPr/>
            </p:nvSpPr>
            <p:spPr bwMode="auto">
              <a:xfrm>
                <a:off x="793" y="3262"/>
                <a:ext cx="862" cy="30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36000" tIns="72000" rIns="36000" bIns="72000" anchor="ctr">
                <a:spAutoFit/>
              </a:bodyPr>
              <a:lstStyle/>
              <a:p>
                <a:pPr algn="ctr">
                  <a:spcBef>
                    <a:spcPct val="50000"/>
                  </a:spcBef>
                </a:pPr>
                <a:r>
                  <a:rPr kumimoji="0" lang="zh-CN" altLang="en-US">
                    <a:solidFill>
                      <a:schemeClr val="accent2"/>
                    </a:solidFill>
                    <a:latin typeface="Arial" charset="0"/>
                  </a:rPr>
                  <a:t>数模转换</a:t>
                </a:r>
              </a:p>
            </p:txBody>
          </p:sp>
          <p:sp>
            <p:nvSpPr>
              <p:cNvPr id="16" name="Text Box 1034"/>
              <p:cNvSpPr txBox="1">
                <a:spLocks noChangeArrowheads="1"/>
              </p:cNvSpPr>
              <p:nvPr/>
            </p:nvSpPr>
            <p:spPr bwMode="auto">
              <a:xfrm>
                <a:off x="2109" y="3262"/>
                <a:ext cx="862" cy="30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36000" tIns="72000" rIns="36000" bIns="72000" anchor="ctr">
                <a:spAutoFit/>
              </a:bodyPr>
              <a:lstStyle/>
              <a:p>
                <a:pPr algn="ctr">
                  <a:spcBef>
                    <a:spcPct val="50000"/>
                  </a:spcBef>
                </a:pPr>
                <a:r>
                  <a:rPr kumimoji="0" lang="zh-CN" altLang="en-US">
                    <a:solidFill>
                      <a:srgbClr val="FF0000"/>
                    </a:solidFill>
                    <a:latin typeface="Arial" charset="0"/>
                  </a:rPr>
                  <a:t>信源解码</a:t>
                </a:r>
              </a:p>
            </p:txBody>
          </p:sp>
          <p:sp>
            <p:nvSpPr>
              <p:cNvPr id="17" name="Text Box 1035"/>
              <p:cNvSpPr txBox="1">
                <a:spLocks noChangeArrowheads="1"/>
              </p:cNvSpPr>
              <p:nvPr/>
            </p:nvSpPr>
            <p:spPr bwMode="auto">
              <a:xfrm>
                <a:off x="3424" y="3104"/>
                <a:ext cx="862" cy="622"/>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36000" tIns="72000" rIns="36000" bIns="72000" anchor="ctr">
                <a:spAutoFit/>
              </a:bodyPr>
              <a:lstStyle/>
              <a:p>
                <a:pPr algn="ctr">
                  <a:spcBef>
                    <a:spcPct val="50000"/>
                  </a:spcBef>
                </a:pPr>
                <a:r>
                  <a:rPr kumimoji="0" lang="zh-CN" altLang="en-US">
                    <a:solidFill>
                      <a:srgbClr val="009900"/>
                    </a:solidFill>
                    <a:latin typeface="Arial" charset="0"/>
                  </a:rPr>
                  <a:t>信道解码</a:t>
                </a:r>
              </a:p>
              <a:p>
                <a:pPr algn="ctr">
                  <a:spcBef>
                    <a:spcPct val="50000"/>
                  </a:spcBef>
                </a:pPr>
                <a:r>
                  <a:rPr kumimoji="0" lang="zh-CN" altLang="en-US">
                    <a:solidFill>
                      <a:srgbClr val="009900"/>
                    </a:solidFill>
                    <a:latin typeface="Arial" charset="0"/>
                  </a:rPr>
                  <a:t>解调</a:t>
                </a:r>
              </a:p>
            </p:txBody>
          </p:sp>
          <p:sp>
            <p:nvSpPr>
              <p:cNvPr id="18" name="Text Box 1036"/>
              <p:cNvSpPr txBox="1">
                <a:spLocks noChangeArrowheads="1"/>
              </p:cNvSpPr>
              <p:nvPr/>
            </p:nvSpPr>
            <p:spPr bwMode="auto">
              <a:xfrm>
                <a:off x="4713" y="2500"/>
                <a:ext cx="310" cy="54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lIns="72000" tIns="72000" rIns="36000" bIns="72000" anchor="ctr" anchorCtr="1">
                <a:spAutoFit/>
              </a:bodyPr>
              <a:lstStyle/>
              <a:p>
                <a:pPr algn="ctr">
                  <a:spcBef>
                    <a:spcPct val="50000"/>
                  </a:spcBef>
                </a:pPr>
                <a:r>
                  <a:rPr kumimoji="0" lang="zh-CN" altLang="en-US">
                    <a:solidFill>
                      <a:srgbClr val="FF00FF"/>
                    </a:solidFill>
                    <a:latin typeface="Arial" charset="0"/>
                  </a:rPr>
                  <a:t>信道</a:t>
                </a:r>
              </a:p>
            </p:txBody>
          </p:sp>
          <p:grpSp>
            <p:nvGrpSpPr>
              <p:cNvPr id="19" name="Group 1037"/>
              <p:cNvGrpSpPr>
                <a:grpSpLocks/>
              </p:cNvGrpSpPr>
              <p:nvPr/>
            </p:nvGrpSpPr>
            <p:grpSpPr bwMode="auto">
              <a:xfrm>
                <a:off x="4286" y="2136"/>
                <a:ext cx="590" cy="363"/>
                <a:chOff x="4286" y="2160"/>
                <a:chExt cx="590" cy="363"/>
              </a:xfrm>
            </p:grpSpPr>
            <p:sp>
              <p:nvSpPr>
                <p:cNvPr id="29" name="Line 1038"/>
                <p:cNvSpPr>
                  <a:spLocks noChangeShapeType="1"/>
                </p:cNvSpPr>
                <p:nvPr/>
              </p:nvSpPr>
              <p:spPr bwMode="auto">
                <a:xfrm>
                  <a:off x="4286" y="2160"/>
                  <a:ext cx="59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 name="Line 1039"/>
                <p:cNvSpPr>
                  <a:spLocks noChangeShapeType="1"/>
                </p:cNvSpPr>
                <p:nvPr/>
              </p:nvSpPr>
              <p:spPr bwMode="auto">
                <a:xfrm>
                  <a:off x="4876" y="2160"/>
                  <a:ext cx="0" cy="363"/>
                </a:xfrm>
                <a:prstGeom prst="line">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0" name="Group 1040"/>
              <p:cNvGrpSpPr>
                <a:grpSpLocks/>
              </p:cNvGrpSpPr>
              <p:nvPr/>
            </p:nvGrpSpPr>
            <p:grpSpPr bwMode="auto">
              <a:xfrm flipV="1">
                <a:off x="4286" y="3056"/>
                <a:ext cx="590" cy="363"/>
                <a:chOff x="4286" y="2160"/>
                <a:chExt cx="590" cy="363"/>
              </a:xfrm>
            </p:grpSpPr>
            <p:sp>
              <p:nvSpPr>
                <p:cNvPr id="27" name="Line 1041"/>
                <p:cNvSpPr>
                  <a:spLocks noChangeShapeType="1"/>
                </p:cNvSpPr>
                <p:nvPr/>
              </p:nvSpPr>
              <p:spPr bwMode="auto">
                <a:xfrm>
                  <a:off x="4286" y="2160"/>
                  <a:ext cx="590" cy="0"/>
                </a:xfrm>
                <a:prstGeom prst="line">
                  <a:avLst/>
                </a:prstGeom>
                <a:noFill/>
                <a:ln w="19050">
                  <a:solidFill>
                    <a:schemeClr val="tx1"/>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 name="Line 1042"/>
                <p:cNvSpPr>
                  <a:spLocks noChangeShapeType="1"/>
                </p:cNvSpPr>
                <p:nvPr/>
              </p:nvSpPr>
              <p:spPr bwMode="auto">
                <a:xfrm>
                  <a:off x="4876" y="2160"/>
                  <a:ext cx="0" cy="36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1" name="Group 1043"/>
              <p:cNvGrpSpPr>
                <a:grpSpLocks/>
              </p:cNvGrpSpPr>
              <p:nvPr/>
            </p:nvGrpSpPr>
            <p:grpSpPr bwMode="auto">
              <a:xfrm>
                <a:off x="1655" y="2137"/>
                <a:ext cx="1770" cy="1"/>
                <a:chOff x="1655" y="2137"/>
                <a:chExt cx="1770" cy="1"/>
              </a:xfrm>
            </p:grpSpPr>
            <p:sp>
              <p:nvSpPr>
                <p:cNvPr id="25" name="Line 1044"/>
                <p:cNvSpPr>
                  <a:spLocks noChangeShapeType="1"/>
                </p:cNvSpPr>
                <p:nvPr/>
              </p:nvSpPr>
              <p:spPr bwMode="auto">
                <a:xfrm>
                  <a:off x="2971" y="2137"/>
                  <a:ext cx="454" cy="0"/>
                </a:xfrm>
                <a:prstGeom prst="line">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 name="Line 1045"/>
                <p:cNvSpPr>
                  <a:spLocks noChangeShapeType="1"/>
                </p:cNvSpPr>
                <p:nvPr/>
              </p:nvSpPr>
              <p:spPr bwMode="auto">
                <a:xfrm>
                  <a:off x="1655" y="2138"/>
                  <a:ext cx="454" cy="0"/>
                </a:xfrm>
                <a:prstGeom prst="line">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2" name="Group 1046"/>
              <p:cNvGrpSpPr>
                <a:grpSpLocks/>
              </p:cNvGrpSpPr>
              <p:nvPr/>
            </p:nvGrpSpPr>
            <p:grpSpPr bwMode="auto">
              <a:xfrm>
                <a:off x="1655" y="3418"/>
                <a:ext cx="1770" cy="1"/>
                <a:chOff x="1655" y="2137"/>
                <a:chExt cx="1770" cy="1"/>
              </a:xfrm>
            </p:grpSpPr>
            <p:sp>
              <p:nvSpPr>
                <p:cNvPr id="23" name="Line 1047"/>
                <p:cNvSpPr>
                  <a:spLocks noChangeShapeType="1"/>
                </p:cNvSpPr>
                <p:nvPr/>
              </p:nvSpPr>
              <p:spPr bwMode="auto">
                <a:xfrm flipH="1">
                  <a:off x="2971" y="2137"/>
                  <a:ext cx="454" cy="0"/>
                </a:xfrm>
                <a:prstGeom prst="line">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 name="Line 1048"/>
                <p:cNvSpPr>
                  <a:spLocks noChangeShapeType="1"/>
                </p:cNvSpPr>
                <p:nvPr/>
              </p:nvSpPr>
              <p:spPr bwMode="auto">
                <a:xfrm flipH="1">
                  <a:off x="1655" y="2138"/>
                  <a:ext cx="454" cy="0"/>
                </a:xfrm>
                <a:prstGeom prst="line">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sp>
          <p:nvSpPr>
            <p:cNvPr id="8" name="Line 1049"/>
            <p:cNvSpPr>
              <a:spLocks noChangeShapeType="1"/>
            </p:cNvSpPr>
            <p:nvPr/>
          </p:nvSpPr>
          <p:spPr bwMode="auto">
            <a:xfrm>
              <a:off x="317" y="2104"/>
              <a:ext cx="68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 name="Line 1050"/>
            <p:cNvSpPr>
              <a:spLocks noChangeShapeType="1"/>
            </p:cNvSpPr>
            <p:nvPr/>
          </p:nvSpPr>
          <p:spPr bwMode="auto">
            <a:xfrm>
              <a:off x="317" y="3385"/>
              <a:ext cx="680" cy="0"/>
            </a:xfrm>
            <a:prstGeom prst="line">
              <a:avLst/>
            </a:prstGeom>
            <a:noFill/>
            <a:ln w="9525">
              <a:solidFill>
                <a:schemeClr val="tx1"/>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0" name="Text Box 1051"/>
            <p:cNvSpPr txBox="1">
              <a:spLocks noChangeArrowheads="1"/>
            </p:cNvSpPr>
            <p:nvPr/>
          </p:nvSpPr>
          <p:spPr bwMode="auto">
            <a:xfrm>
              <a:off x="158" y="2205"/>
              <a:ext cx="906" cy="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pPr>
                <a:spcBef>
                  <a:spcPct val="50000"/>
                </a:spcBef>
              </a:pPr>
              <a:r>
                <a:rPr kumimoji="0" lang="zh-CN" altLang="en-US" dirty="0">
                  <a:solidFill>
                    <a:srgbClr val="FF0000"/>
                  </a:solidFill>
                  <a:effectLst>
                    <a:outerShdw blurRad="38100" dist="38100" dir="2700000" algn="tl">
                      <a:srgbClr val="000000"/>
                    </a:outerShdw>
                  </a:effectLst>
                  <a:latin typeface="Arial" charset="0"/>
                </a:rPr>
                <a:t>模拟</a:t>
              </a:r>
              <a:r>
                <a:rPr kumimoji="0" lang="zh-CN" altLang="en-US" dirty="0">
                  <a:latin typeface="Arial" charset="0"/>
                </a:rPr>
                <a:t>电视信号</a:t>
              </a:r>
              <a:r>
                <a:rPr kumimoji="0" lang="zh-CN" altLang="en-US" dirty="0">
                  <a:solidFill>
                    <a:srgbClr val="FF0000"/>
                  </a:solidFill>
                  <a:latin typeface="Arial" charset="0"/>
                </a:rPr>
                <a:t>输入</a:t>
              </a:r>
            </a:p>
          </p:txBody>
        </p:sp>
        <p:sp>
          <p:nvSpPr>
            <p:cNvPr id="11" name="Text Box 1052"/>
            <p:cNvSpPr txBox="1">
              <a:spLocks noChangeArrowheads="1"/>
            </p:cNvSpPr>
            <p:nvPr/>
          </p:nvSpPr>
          <p:spPr bwMode="auto">
            <a:xfrm>
              <a:off x="158" y="3469"/>
              <a:ext cx="907" cy="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pPr>
                <a:spcBef>
                  <a:spcPct val="50000"/>
                </a:spcBef>
              </a:pPr>
              <a:r>
                <a:rPr kumimoji="0" lang="zh-CN" altLang="en-US">
                  <a:solidFill>
                    <a:srgbClr val="FF0000"/>
                  </a:solidFill>
                  <a:latin typeface="Arial" charset="0"/>
                </a:rPr>
                <a:t>模拟</a:t>
              </a:r>
              <a:r>
                <a:rPr kumimoji="0" lang="zh-CN" altLang="en-US">
                  <a:latin typeface="Arial" charset="0"/>
                </a:rPr>
                <a:t>电视信号</a:t>
              </a:r>
              <a:r>
                <a:rPr kumimoji="0" lang="zh-CN" altLang="en-US">
                  <a:solidFill>
                    <a:srgbClr val="FF0000"/>
                  </a:solidFill>
                  <a:latin typeface="Arial" charset="0"/>
                </a:rPr>
                <a:t>输出</a:t>
              </a:r>
            </a:p>
          </p:txBody>
        </p:sp>
      </p:grpSp>
    </p:spTree>
    <p:extLst>
      <p:ext uri="{BB962C8B-B14F-4D97-AF65-F5344CB8AC3E}">
        <p14:creationId xmlns:p14="http://schemas.microsoft.com/office/powerpoint/2010/main" val="1821182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1"/>
          </p:nvPr>
        </p:nvSpPr>
        <p:spPr/>
        <p:txBody>
          <a:bodyPr/>
          <a:lstStyle/>
          <a:p>
            <a:fld id="{080877BF-6D31-4E48-B933-90223EB641D9}" type="slidenum">
              <a:rPr lang="en-US" altLang="zh-CN" sz="1400" smtClean="0"/>
              <a:pPr/>
              <a:t>70</a:t>
            </a:fld>
            <a:endParaRPr lang="en-US" altLang="zh-CN" sz="1400"/>
          </a:p>
        </p:txBody>
      </p:sp>
      <p:sp>
        <p:nvSpPr>
          <p:cNvPr id="3" name="矩形 2"/>
          <p:cNvSpPr/>
          <p:nvPr/>
        </p:nvSpPr>
        <p:spPr>
          <a:xfrm>
            <a:off x="179511" y="1290953"/>
            <a:ext cx="3394347" cy="553998"/>
          </a:xfrm>
          <a:prstGeom prst="rect">
            <a:avLst/>
          </a:prstGeom>
        </p:spPr>
        <p:txBody>
          <a:bodyPr wrap="square">
            <a:spAutoFit/>
          </a:bodyPr>
          <a:lstStyle/>
          <a:p>
            <a:pPr>
              <a:lnSpc>
                <a:spcPct val="150000"/>
              </a:lnSpc>
            </a:pPr>
            <a:r>
              <a:rPr lang="zh-CN" altLang="en-US" sz="2000" dirty="0"/>
              <a:t>帧间</a:t>
            </a:r>
            <a:r>
              <a:rPr lang="zh-CN" altLang="en-US" sz="2000" dirty="0" smtClean="0"/>
              <a:t>预测  </a:t>
            </a:r>
            <a:endParaRPr lang="zh-CN" altLang="en-US" sz="2000" dirty="0">
              <a:latin typeface="黑体" panose="02010600030101010101" pitchFamily="2" charset="-122"/>
              <a:ea typeface="黑体" panose="02010600030101010101" pitchFamily="2" charset="-122"/>
            </a:endParaRPr>
          </a:p>
        </p:txBody>
      </p:sp>
      <p:sp>
        <p:nvSpPr>
          <p:cNvPr id="10" name="Rectangle 2"/>
          <p:cNvSpPr txBox="1">
            <a:spLocks noChangeArrowheads="1"/>
          </p:cNvSpPr>
          <p:nvPr/>
        </p:nvSpPr>
        <p:spPr bwMode="auto">
          <a:xfrm>
            <a:off x="271463" y="332656"/>
            <a:ext cx="6604793" cy="580926"/>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(2)—</a:t>
            </a:r>
            <a:r>
              <a:rPr lang="zh-CN" altLang="en-US" sz="2800" b="1" kern="1200" dirty="0" smtClean="0">
                <a:solidFill>
                  <a:srgbClr val="0184B7"/>
                </a:solidFill>
                <a:latin typeface="Arial" pitchFamily="34" charset="0"/>
                <a:ea typeface="宋体" pitchFamily="2" charset="-122"/>
                <a:cs typeface="+mn-cs"/>
              </a:rPr>
              <a:t>预测编码技术</a:t>
            </a:r>
            <a:endParaRPr lang="zh-CN" altLang="en-US" sz="2800" b="1" kern="1200" dirty="0">
              <a:solidFill>
                <a:srgbClr val="0184B7"/>
              </a:solidFill>
              <a:latin typeface="Arial" pitchFamily="34" charset="0"/>
              <a:ea typeface="宋体" pitchFamily="2" charset="-122"/>
              <a:cs typeface="+mn-cs"/>
            </a:endParaRPr>
          </a:p>
        </p:txBody>
      </p:sp>
      <p:sp>
        <p:nvSpPr>
          <p:cNvPr id="4" name="矩形 3"/>
          <p:cNvSpPr/>
          <p:nvPr/>
        </p:nvSpPr>
        <p:spPr>
          <a:xfrm>
            <a:off x="323528" y="1849167"/>
            <a:ext cx="7848872" cy="4247317"/>
          </a:xfrm>
          <a:prstGeom prst="rect">
            <a:avLst/>
          </a:prstGeom>
        </p:spPr>
        <p:txBody>
          <a:bodyPr wrap="square">
            <a:spAutoFit/>
          </a:bodyPr>
          <a:lstStyle/>
          <a:p>
            <a:r>
              <a:rPr lang="zh-CN" altLang="en-US" dirty="0"/>
              <a:t>位移矢量预测</a:t>
            </a:r>
            <a:br>
              <a:rPr lang="zh-CN" altLang="en-US" dirty="0"/>
            </a:b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中采用高级运动矢量预测</a:t>
            </a:r>
            <a:r>
              <a:rPr lang="en-US" altLang="zh-CN" b="0" dirty="0">
                <a:latin typeface="微软雅黑" panose="020B0503020204020204" pitchFamily="34" charset="-122"/>
                <a:ea typeface="微软雅黑" panose="020B0503020204020204" pitchFamily="34" charset="-122"/>
              </a:rPr>
              <a:t>(Advanced Motion Vector Prediction, AMVP</a:t>
            </a:r>
            <a:r>
              <a:rPr lang="en-US" altLang="zh-CN" b="0" dirty="0" smtClean="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 </a:t>
            </a:r>
            <a:r>
              <a:rPr lang="zh-CN" altLang="en-US" b="0" dirty="0">
                <a:latin typeface="微软雅黑" panose="020B0503020204020204" pitchFamily="34" charset="-122"/>
                <a:ea typeface="微软雅黑" panose="020B0503020204020204" pitchFamily="34" charset="-122"/>
              </a:rPr>
              <a:t>进行运动矢量的预测</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当前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为帧间预测且不使用运动合并技术时， </a:t>
            </a:r>
            <a:r>
              <a:rPr lang="en-US" altLang="zh-CN" b="0" dirty="0">
                <a:latin typeface="微软雅黑" panose="020B0503020204020204" pitchFamily="34" charset="-122"/>
                <a:ea typeface="微软雅黑" panose="020B0503020204020204" pitchFamily="34" charset="-122"/>
              </a:rPr>
              <a:t>AMVP </a:t>
            </a:r>
            <a:r>
              <a:rPr lang="zh-CN" altLang="en-US" b="0" dirty="0">
                <a:latin typeface="微软雅黑" panose="020B0503020204020204" pitchFamily="34" charset="-122"/>
                <a:ea typeface="微软雅黑" panose="020B0503020204020204" pitchFamily="34" charset="-122"/>
              </a:rPr>
              <a:t>用于 预测该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的运动参数。 </a:t>
            </a:r>
            <a:r>
              <a:rPr lang="en-US" altLang="zh-CN" b="0" dirty="0">
                <a:latin typeface="微软雅黑" panose="020B0503020204020204" pitchFamily="34" charset="-122"/>
                <a:ea typeface="微软雅黑" panose="020B0503020204020204" pitchFamily="34" charset="-122"/>
              </a:rPr>
              <a:t>AMVP </a:t>
            </a:r>
            <a:r>
              <a:rPr lang="zh-CN" altLang="en-US" b="0" dirty="0">
                <a:latin typeface="微软雅黑" panose="020B0503020204020204" pitchFamily="34" charset="-122"/>
                <a:ea typeface="微软雅黑" panose="020B0503020204020204" pitchFamily="34" charset="-122"/>
              </a:rPr>
              <a:t>是一种自适应的运动矢量预测技术，它利用与相邻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块运动矢量的时空相关性来预测当前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块的运动矢量。 </a:t>
            </a:r>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首先</a:t>
            </a:r>
            <a:r>
              <a:rPr lang="zh-CN" altLang="en-US" b="0" dirty="0">
                <a:latin typeface="微软雅黑" panose="020B0503020204020204" pitchFamily="34" charset="-122"/>
                <a:ea typeface="微软雅黑" panose="020B0503020204020204" pitchFamily="34" charset="-122"/>
              </a:rPr>
              <a:t>要检测左边、 上面和时间相邻的 </a:t>
            </a:r>
            <a:r>
              <a:rPr lang="en-US" altLang="zh-CN" b="0" dirty="0">
                <a:latin typeface="微软雅黑" panose="020B0503020204020204" pitchFamily="34" charset="-122"/>
                <a:ea typeface="微软雅黑" panose="020B0503020204020204" pitchFamily="34" charset="-122"/>
              </a:rPr>
              <a:t>PU </a:t>
            </a:r>
            <a:r>
              <a:rPr lang="zh-CN" altLang="en-US" b="0" dirty="0">
                <a:latin typeface="微软雅黑" panose="020B0503020204020204" pitchFamily="34" charset="-122"/>
                <a:ea typeface="微软雅黑" panose="020B0503020204020204" pitchFamily="34" charset="-122"/>
              </a:rPr>
              <a:t>块位置是否可用，从而构造运动矢量候选表，同时通过去 掉多余的候选块，或添加零矢量，使解码端可以获取恒定长度的候选表</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然后</a:t>
            </a:r>
            <a:r>
              <a:rPr lang="zh-CN" altLang="en-US" b="0" dirty="0">
                <a:latin typeface="微软雅黑" panose="020B0503020204020204" pitchFamily="34" charset="-122"/>
                <a:ea typeface="微软雅黑" panose="020B0503020204020204" pitchFamily="34" charset="-122"/>
              </a:rPr>
              <a:t>， 编码器从候选表中筛选出具有最佳运动矢量的候选块，并传输其在参考列表中对应的序号到解码端来指示所选的候选块信息。</a:t>
            </a:r>
            <a:r>
              <a:rPr lang="zh-CN" altLang="en-US" dirty="0"/>
              <a:t/>
            </a:r>
            <a:br>
              <a:rPr lang="zh-CN" altLang="en-US" dirty="0"/>
            </a:b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96501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1"/>
          </p:nvPr>
        </p:nvSpPr>
        <p:spPr/>
        <p:txBody>
          <a:bodyPr/>
          <a:lstStyle/>
          <a:p>
            <a:fld id="{080877BF-6D31-4E48-B933-90223EB641D9}" type="slidenum">
              <a:rPr lang="en-US" altLang="zh-CN" sz="1400" smtClean="0"/>
              <a:pPr/>
              <a:t>71</a:t>
            </a:fld>
            <a:endParaRPr lang="en-US" altLang="zh-CN" sz="1400"/>
          </a:p>
        </p:txBody>
      </p:sp>
      <p:sp>
        <p:nvSpPr>
          <p:cNvPr id="3" name="矩形 2"/>
          <p:cNvSpPr/>
          <p:nvPr/>
        </p:nvSpPr>
        <p:spPr>
          <a:xfrm>
            <a:off x="179511" y="1290953"/>
            <a:ext cx="3394347" cy="553998"/>
          </a:xfrm>
          <a:prstGeom prst="rect">
            <a:avLst/>
          </a:prstGeom>
        </p:spPr>
        <p:txBody>
          <a:bodyPr wrap="square">
            <a:spAutoFit/>
          </a:bodyPr>
          <a:lstStyle/>
          <a:p>
            <a:pPr>
              <a:lnSpc>
                <a:spcPct val="150000"/>
              </a:lnSpc>
            </a:pPr>
            <a:r>
              <a:rPr lang="zh-CN" altLang="en-US" sz="2000" dirty="0"/>
              <a:t>帧间</a:t>
            </a:r>
            <a:r>
              <a:rPr lang="zh-CN" altLang="en-US" sz="2000" dirty="0" smtClean="0"/>
              <a:t>预测  </a:t>
            </a:r>
            <a:endParaRPr lang="zh-CN" altLang="en-US" sz="2000" dirty="0">
              <a:latin typeface="黑体" panose="02010600030101010101" pitchFamily="2" charset="-122"/>
              <a:ea typeface="黑体" panose="02010600030101010101" pitchFamily="2" charset="-122"/>
            </a:endParaRPr>
          </a:p>
        </p:txBody>
      </p:sp>
      <p:sp>
        <p:nvSpPr>
          <p:cNvPr id="10" name="Rectangle 2"/>
          <p:cNvSpPr txBox="1">
            <a:spLocks noChangeArrowheads="1"/>
          </p:cNvSpPr>
          <p:nvPr/>
        </p:nvSpPr>
        <p:spPr bwMode="auto">
          <a:xfrm>
            <a:off x="271463" y="332656"/>
            <a:ext cx="6604793" cy="580926"/>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(2)—</a:t>
            </a:r>
            <a:r>
              <a:rPr lang="zh-CN" altLang="en-US" sz="2800" b="1" kern="1200" dirty="0" smtClean="0">
                <a:solidFill>
                  <a:srgbClr val="0184B7"/>
                </a:solidFill>
                <a:latin typeface="Arial" pitchFamily="34" charset="0"/>
                <a:ea typeface="宋体" pitchFamily="2" charset="-122"/>
                <a:cs typeface="+mn-cs"/>
              </a:rPr>
              <a:t>预测编码技术</a:t>
            </a:r>
            <a:endParaRPr lang="zh-CN" altLang="en-US" sz="2800" b="1" kern="1200" dirty="0">
              <a:solidFill>
                <a:srgbClr val="0184B7"/>
              </a:solidFill>
              <a:latin typeface="Arial" pitchFamily="34" charset="0"/>
              <a:ea typeface="宋体" pitchFamily="2" charset="-122"/>
              <a:cs typeface="+mn-cs"/>
            </a:endParaRPr>
          </a:p>
        </p:txBody>
      </p:sp>
      <p:sp>
        <p:nvSpPr>
          <p:cNvPr id="4" name="矩形 3"/>
          <p:cNvSpPr/>
          <p:nvPr/>
        </p:nvSpPr>
        <p:spPr>
          <a:xfrm>
            <a:off x="323528" y="1849167"/>
            <a:ext cx="7848872" cy="3693319"/>
          </a:xfrm>
          <a:prstGeom prst="rect">
            <a:avLst/>
          </a:prstGeom>
        </p:spPr>
        <p:txBody>
          <a:bodyPr wrap="square">
            <a:spAutoFit/>
          </a:bodyPr>
          <a:lstStyle/>
          <a:p>
            <a:r>
              <a:rPr lang="zh-CN" altLang="en-US" dirty="0"/>
              <a:t>插值滤波器</a:t>
            </a:r>
            <a:br>
              <a:rPr lang="zh-CN" altLang="en-US" dirty="0"/>
            </a:br>
            <a:r>
              <a:rPr lang="zh-CN" altLang="en-US" dirty="0"/>
              <a:t/>
            </a:r>
            <a:br>
              <a:rPr lang="zh-CN" altLang="en-US" dirty="0"/>
            </a:br>
            <a:r>
              <a:rPr lang="zh-CN" altLang="en-US" b="0" dirty="0">
                <a:latin typeface="微软雅黑" panose="020B0503020204020204" pitchFamily="34" charset="-122"/>
                <a:ea typeface="微软雅黑" panose="020B0503020204020204" pitchFamily="34" charset="-122"/>
              </a:rPr>
              <a:t>插值滤波器在运动补偿和亚像素搜索中起着很大的作用。</a:t>
            </a:r>
            <a:endParaRPr lang="en-US" altLang="zh-CN" b="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目前，在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中， 像素的每个分量都有单独的插值滤波器，它直接对所需位置的像素进行插值， 而不像 </a:t>
            </a:r>
            <a:r>
              <a:rPr lang="en-US" altLang="zh-CN" b="0" dirty="0">
                <a:latin typeface="微软雅黑" panose="020B0503020204020204" pitchFamily="34" charset="-122"/>
                <a:ea typeface="微软雅黑" panose="020B0503020204020204" pitchFamily="34" charset="-122"/>
              </a:rPr>
              <a:t>H.264/AVC </a:t>
            </a:r>
            <a:r>
              <a:rPr lang="zh-CN" altLang="en-US" b="0" dirty="0">
                <a:latin typeface="微软雅黑" panose="020B0503020204020204" pitchFamily="34" charset="-122"/>
                <a:ea typeface="微软雅黑" panose="020B0503020204020204" pitchFamily="34" charset="-122"/>
              </a:rPr>
              <a:t>中先进行维纳滤波，再进行双向滤波。 </a:t>
            </a:r>
            <a:endParaRPr lang="en-US" altLang="zh-CN" b="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b="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这样</a:t>
            </a:r>
            <a:r>
              <a:rPr lang="zh-CN" altLang="en-US" b="0" dirty="0">
                <a:latin typeface="微软雅黑" panose="020B0503020204020204" pitchFamily="34" charset="-122"/>
                <a:ea typeface="微软雅黑" panose="020B0503020204020204" pitchFamily="34" charset="-122"/>
              </a:rPr>
              <a:t>来看，使用插值滤 波器就只用进行一次滤波计算，这使得插值过程更为简单高效。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在帧间预测 过程中采用基于 </a:t>
            </a:r>
            <a:r>
              <a:rPr lang="en-US" altLang="zh-CN" b="0" dirty="0">
                <a:latin typeface="微软雅黑" panose="020B0503020204020204" pitchFamily="34" charset="-122"/>
                <a:ea typeface="微软雅黑" panose="020B0503020204020204" pitchFamily="34" charset="-122"/>
              </a:rPr>
              <a:t>DCT </a:t>
            </a:r>
            <a:r>
              <a:rPr lang="zh-CN" altLang="en-US" b="0" dirty="0">
                <a:latin typeface="微软雅黑" panose="020B0503020204020204" pitchFamily="34" charset="-122"/>
                <a:ea typeface="微软雅黑" panose="020B0503020204020204" pitchFamily="34" charset="-122"/>
              </a:rPr>
              <a:t>变换的插值滤波器组</a:t>
            </a:r>
            <a:r>
              <a:rPr lang="en-US" altLang="zh-CN" b="0" dirty="0">
                <a:latin typeface="微软雅黑" panose="020B0503020204020204" pitchFamily="34" charset="-122"/>
                <a:ea typeface="微软雅黑" panose="020B0503020204020204" pitchFamily="34" charset="-122"/>
              </a:rPr>
              <a:t>(DCT-based Interpolation Filters)</a:t>
            </a:r>
            <a:r>
              <a:rPr lang="zh-CN" altLang="en-US" b="0" dirty="0">
                <a:latin typeface="微软雅黑" panose="020B0503020204020204" pitchFamily="34" charset="-122"/>
                <a:ea typeface="微软雅黑" panose="020B0503020204020204" pitchFamily="34" charset="-122"/>
              </a:rPr>
              <a:t>，其中亮度信号使用 </a:t>
            </a:r>
            <a:r>
              <a:rPr lang="en-US" altLang="zh-CN" b="0" dirty="0">
                <a:latin typeface="微软雅黑" panose="020B0503020204020204" pitchFamily="34" charset="-122"/>
                <a:ea typeface="微软雅黑" panose="020B0503020204020204" pitchFamily="34" charset="-122"/>
              </a:rPr>
              <a:t>8 </a:t>
            </a:r>
            <a:r>
              <a:rPr lang="zh-CN" altLang="en-US" b="0" dirty="0">
                <a:latin typeface="微软雅黑" panose="020B0503020204020204" pitchFamily="34" charset="-122"/>
                <a:ea typeface="微软雅黑" panose="020B0503020204020204" pitchFamily="34" charset="-122"/>
              </a:rPr>
              <a:t>抽头插值滤波器，色度信号使用 </a:t>
            </a:r>
            <a:r>
              <a:rPr lang="en-US" altLang="zh-CN" b="0" dirty="0">
                <a:latin typeface="微软雅黑" panose="020B0503020204020204" pitchFamily="34" charset="-122"/>
                <a:ea typeface="微软雅黑" panose="020B0503020204020204" pitchFamily="34" charset="-122"/>
              </a:rPr>
              <a:t>4 </a:t>
            </a:r>
            <a:r>
              <a:rPr lang="zh-CN" altLang="en-US" b="0" dirty="0">
                <a:latin typeface="微软雅黑" panose="020B0503020204020204" pitchFamily="34" charset="-122"/>
                <a:ea typeface="微软雅黑" panose="020B0503020204020204" pitchFamily="34" charset="-122"/>
              </a:rPr>
              <a:t>抽头插值滤波器。</a:t>
            </a:r>
            <a:r>
              <a:rPr lang="zh-CN" altLang="en-US" dirty="0"/>
              <a:t/>
            </a:r>
            <a:br>
              <a:rPr lang="zh-CN" altLang="en-US" dirty="0"/>
            </a:br>
            <a:r>
              <a:rPr lang="zh-CN" altLang="en-US" dirty="0"/>
              <a:t/>
            </a:r>
            <a:br>
              <a:rPr lang="zh-CN" altLang="en-US" dirty="0"/>
            </a:b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6479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180624"/>
            <a:ext cx="8229600" cy="1143000"/>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(3)—</a:t>
            </a:r>
            <a:r>
              <a:rPr lang="zh-CN" altLang="en-US" sz="2800" b="1" kern="1200" dirty="0">
                <a:solidFill>
                  <a:srgbClr val="0184B7"/>
                </a:solidFill>
                <a:latin typeface="Arial" pitchFamily="34" charset="0"/>
                <a:ea typeface="宋体" pitchFamily="2" charset="-122"/>
                <a:cs typeface="+mn-cs"/>
              </a:rPr>
              <a:t>变换与量化</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72</a:t>
            </a:fld>
            <a:endParaRPr lang="en-US" altLang="zh-CN"/>
          </a:p>
        </p:txBody>
      </p:sp>
      <p:sp>
        <p:nvSpPr>
          <p:cNvPr id="3" name="矩形 2"/>
          <p:cNvSpPr/>
          <p:nvPr/>
        </p:nvSpPr>
        <p:spPr>
          <a:xfrm>
            <a:off x="467544" y="1340768"/>
            <a:ext cx="7632848" cy="3831818"/>
          </a:xfrm>
          <a:prstGeom prst="rect">
            <a:avLst/>
          </a:prstGeom>
        </p:spPr>
        <p:txBody>
          <a:bodyPr wrap="square">
            <a:spAutoFit/>
          </a:bodyPr>
          <a:lstStyle/>
          <a:p>
            <a:pPr marL="285750" indent="-285750">
              <a:lnSpc>
                <a:spcPct val="150000"/>
              </a:lnSpc>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图像经过帧内或帧间预测之后，对残差信息再进行压缩可以有效地进一步降 低传输码率，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中使用变换编码和量化技术来进行这一步过程，这可以去除图 像信号的相关性并减小图像编码的动态范围。</a:t>
            </a:r>
            <a:br>
              <a:rPr lang="zh-CN" altLang="en-US" b="0" dirty="0">
                <a:latin typeface="微软雅黑" panose="020B0503020204020204" pitchFamily="34" charset="-122"/>
                <a:ea typeface="微软雅黑" panose="020B0503020204020204" pitchFamily="34" charset="-122"/>
              </a:rPr>
            </a:br>
            <a:endParaRPr lang="en-US" altLang="zh-CN" b="0" dirty="0" smtClean="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变换</a:t>
            </a:r>
            <a:r>
              <a:rPr lang="zh-CN" altLang="en-US" b="0" dirty="0">
                <a:latin typeface="微软雅黑" panose="020B0503020204020204" pitchFamily="34" charset="-122"/>
                <a:ea typeface="微软雅黑" panose="020B0503020204020204" pitchFamily="34" charset="-122"/>
              </a:rPr>
              <a:t>编码将图像的时域信号转换成频域信号， 图像的频域信号能量大部分集 中在低频区域。量化过程在不降低视觉效果的前提下， 保留图像的必要细节， 根 据图像的动态范围大小确定量化参数，减小图像编码长度。 为了更好地集中信号 能量、减小计算复杂度、减少量化误差，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中增加了变换单元为 </a:t>
            </a:r>
            <a:r>
              <a:rPr lang="en-US" altLang="zh-CN" b="0" dirty="0">
                <a:latin typeface="微软雅黑" panose="020B0503020204020204" pitchFamily="34" charset="-122"/>
                <a:ea typeface="微软雅黑" panose="020B0503020204020204" pitchFamily="34" charset="-122"/>
              </a:rPr>
              <a:t>16×16</a:t>
            </a:r>
            <a:r>
              <a:rPr lang="zh-CN" altLang="en-US" b="0" dirty="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32×32 </a:t>
            </a:r>
            <a:r>
              <a:rPr lang="zh-CN" altLang="en-US" b="0" dirty="0">
                <a:latin typeface="微软雅黑" panose="020B0503020204020204" pitchFamily="34" charset="-122"/>
                <a:ea typeface="微软雅黑" panose="020B0503020204020204" pitchFamily="34" charset="-122"/>
              </a:rPr>
              <a:t>的大尺寸变换</a:t>
            </a:r>
            <a:r>
              <a:rPr lang="zh-CN" altLang="en-US" b="0" dirty="0" smtClean="0">
                <a:latin typeface="微软雅黑" panose="020B0503020204020204" pitchFamily="34" charset="-122"/>
                <a:ea typeface="微软雅黑" panose="020B0503020204020204" pitchFamily="34" charset="-122"/>
              </a:rPr>
              <a:t>。</a:t>
            </a: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019994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180624"/>
            <a:ext cx="8229600" cy="1143000"/>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(4)—</a:t>
            </a:r>
            <a:r>
              <a:rPr lang="zh-CN" altLang="en-US" sz="2800" b="1" kern="1200" dirty="0">
                <a:solidFill>
                  <a:srgbClr val="0184B7"/>
                </a:solidFill>
                <a:latin typeface="Arial" pitchFamily="34" charset="0"/>
                <a:ea typeface="宋体" pitchFamily="2" charset="-122"/>
                <a:cs typeface="+mn-cs"/>
              </a:rPr>
              <a:t>环路滤波</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73</a:t>
            </a:fld>
            <a:endParaRPr lang="en-US" altLang="zh-CN"/>
          </a:p>
        </p:txBody>
      </p:sp>
      <p:sp>
        <p:nvSpPr>
          <p:cNvPr id="3" name="矩形 2"/>
          <p:cNvSpPr/>
          <p:nvPr/>
        </p:nvSpPr>
        <p:spPr>
          <a:xfrm>
            <a:off x="467544" y="1340768"/>
            <a:ext cx="7632848" cy="4662815"/>
          </a:xfrm>
          <a:prstGeom prst="rect">
            <a:avLst/>
          </a:prstGeom>
        </p:spPr>
        <p:txBody>
          <a:bodyPr wrap="square">
            <a:spAutoFit/>
          </a:bodyPr>
          <a:lstStyle/>
          <a:p>
            <a:pPr>
              <a:lnSpc>
                <a:spcPct val="150000"/>
              </a:lnSpc>
            </a:pPr>
            <a:r>
              <a:rPr lang="zh-CN" altLang="en-US" b="0" dirty="0">
                <a:latin typeface="微软雅黑" panose="020B0503020204020204" pitchFamily="34" charset="-122"/>
                <a:ea typeface="微软雅黑" panose="020B0503020204020204" pitchFamily="34" charset="-122"/>
              </a:rPr>
              <a:t>在基于块的预测变换编码系统中，变换系数量化过程引入的误差会造成解码 恢复图像信息的损失， 使用环路滤波器可以抑制量化噪声，改善图像恢复质量</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中使用了两种环路滤波器： 去块滤波器</a:t>
            </a:r>
            <a:r>
              <a:rPr lang="en-US" altLang="zh-CN" b="0" dirty="0">
                <a:latin typeface="微软雅黑" panose="020B0503020204020204" pitchFamily="34" charset="-122"/>
                <a:ea typeface="微软雅黑" panose="020B0503020204020204" pitchFamily="34" charset="-122"/>
              </a:rPr>
              <a:t>(</a:t>
            </a:r>
            <a:r>
              <a:rPr lang="en-US" altLang="zh-CN" b="0" dirty="0" err="1">
                <a:latin typeface="微软雅黑" panose="020B0503020204020204" pitchFamily="34" charset="-122"/>
                <a:ea typeface="微软雅黑" panose="020B0503020204020204" pitchFamily="34" charset="-122"/>
              </a:rPr>
              <a:t>Deblocking</a:t>
            </a:r>
            <a:r>
              <a:rPr lang="en-US" altLang="zh-CN" b="0" dirty="0">
                <a:latin typeface="微软雅黑" panose="020B0503020204020204" pitchFamily="34" charset="-122"/>
                <a:ea typeface="微软雅黑" panose="020B0503020204020204" pitchFamily="34" charset="-122"/>
              </a:rPr>
              <a:t> Filter)</a:t>
            </a:r>
            <a:r>
              <a:rPr lang="zh-CN" altLang="en-US" b="0" dirty="0">
                <a:latin typeface="微软雅黑" panose="020B0503020204020204" pitchFamily="34" charset="-122"/>
                <a:ea typeface="微软雅黑" panose="020B0503020204020204" pitchFamily="34" charset="-122"/>
              </a:rPr>
              <a:t>和采样点自适应偏 移滤波器 </a:t>
            </a:r>
            <a:r>
              <a:rPr lang="en-US" altLang="zh-CN" b="0" dirty="0">
                <a:latin typeface="微软雅黑" panose="020B0503020204020204" pitchFamily="34" charset="-122"/>
                <a:ea typeface="微软雅黑" panose="020B0503020204020204" pitchFamily="34" charset="-122"/>
              </a:rPr>
              <a:t>(Sample Adaptive Offset</a:t>
            </a:r>
            <a:r>
              <a:rPr lang="zh-CN" altLang="en-US" b="0" dirty="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SAO)</a:t>
            </a:r>
            <a:r>
              <a:rPr lang="zh-CN" altLang="en-US" b="0" dirty="0">
                <a:latin typeface="微软雅黑" panose="020B0503020204020204" pitchFamily="34" charset="-122"/>
                <a:ea typeface="微软雅黑" panose="020B0503020204020204" pitchFamily="34" charset="-122"/>
              </a:rPr>
              <a:t>。之前草案版本中还有自适应环路滤波器 </a:t>
            </a:r>
            <a:r>
              <a:rPr lang="en-US" altLang="zh-CN" b="0" dirty="0">
                <a:latin typeface="微软雅黑" panose="020B0503020204020204" pitchFamily="34" charset="-122"/>
                <a:ea typeface="微软雅黑" panose="020B0503020204020204" pitchFamily="34" charset="-122"/>
              </a:rPr>
              <a:t>(Adaptive Loop Filter, ALF)</a:t>
            </a:r>
            <a:r>
              <a:rPr lang="zh-CN" altLang="en-US" b="0" dirty="0">
                <a:latin typeface="微软雅黑" panose="020B0503020204020204" pitchFamily="34" charset="-122"/>
                <a:ea typeface="微软雅黑" panose="020B0503020204020204" pitchFamily="34" charset="-122"/>
              </a:rPr>
              <a:t>，但到 </a:t>
            </a:r>
            <a:r>
              <a:rPr lang="en-US" altLang="zh-CN" b="0" dirty="0">
                <a:latin typeface="微软雅黑" panose="020B0503020204020204" pitchFamily="34" charset="-122"/>
                <a:ea typeface="微软雅黑" panose="020B0503020204020204" pitchFamily="34" charset="-122"/>
              </a:rPr>
              <a:t>HM8.0 </a:t>
            </a:r>
            <a:r>
              <a:rPr lang="zh-CN" altLang="en-US" b="0" dirty="0">
                <a:latin typeface="微软雅黑" panose="020B0503020204020204" pitchFamily="34" charset="-122"/>
                <a:ea typeface="微软雅黑" panose="020B0503020204020204" pitchFamily="34" charset="-122"/>
              </a:rPr>
              <a:t>模型该滤波器已移除</a:t>
            </a:r>
            <a:r>
              <a:rPr lang="zh-CN" altLang="en-US"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中使用的</a:t>
            </a:r>
            <a:r>
              <a:rPr lang="zh-CN" altLang="en-US" b="0" dirty="0" smtClean="0">
                <a:latin typeface="微软雅黑" panose="020B0503020204020204" pitchFamily="34" charset="-122"/>
                <a:ea typeface="微软雅黑" panose="020B0503020204020204" pitchFamily="34" charset="-122"/>
              </a:rPr>
              <a:t>去块</a:t>
            </a:r>
            <a:r>
              <a:rPr lang="zh-CN" altLang="en-US" b="0" dirty="0">
                <a:latin typeface="微软雅黑" panose="020B0503020204020204" pitchFamily="34" charset="-122"/>
                <a:ea typeface="微软雅黑" panose="020B0503020204020204" pitchFamily="34" charset="-122"/>
              </a:rPr>
              <a:t>滤波器是在 </a:t>
            </a:r>
            <a:r>
              <a:rPr lang="en-US" altLang="zh-CN" b="0" dirty="0">
                <a:latin typeface="微软雅黑" panose="020B0503020204020204" pitchFamily="34" charset="-122"/>
                <a:ea typeface="微软雅黑" panose="020B0503020204020204" pitchFamily="34" charset="-122"/>
              </a:rPr>
              <a:t>H.264/AVC </a:t>
            </a:r>
            <a:r>
              <a:rPr lang="zh-CN" altLang="en-US" b="0" dirty="0">
                <a:latin typeface="微软雅黑" panose="020B0503020204020204" pitchFamily="34" charset="-122"/>
                <a:ea typeface="微软雅黑" panose="020B0503020204020204" pitchFamily="34" charset="-122"/>
              </a:rPr>
              <a:t>去块滤波器基础上改进得到的，它可以减少重建图像的 块效应， </a:t>
            </a:r>
            <a:r>
              <a:rPr lang="en-US" altLang="zh-CN" b="0" dirty="0">
                <a:latin typeface="微软雅黑" panose="020B0503020204020204" pitchFamily="34" charset="-122"/>
                <a:ea typeface="微软雅黑" panose="020B0503020204020204" pitchFamily="34" charset="-122"/>
              </a:rPr>
              <a:t>SAO </a:t>
            </a:r>
            <a:r>
              <a:rPr lang="zh-CN" altLang="en-US" b="0" dirty="0">
                <a:latin typeface="微软雅黑" panose="020B0503020204020204" pitchFamily="34" charset="-122"/>
                <a:ea typeface="微软雅黑" panose="020B0503020204020204" pitchFamily="34" charset="-122"/>
              </a:rPr>
              <a:t>主要是对去块滤波后的重构像素进行自适应补偿， 进一步提高重建 图像的质量。</a:t>
            </a:r>
            <a:r>
              <a:rPr lang="zh-CN" altLang="en-US" dirty="0"/>
              <a:t/>
            </a:r>
            <a:br>
              <a:rPr lang="zh-CN" altLang="en-US" dirty="0"/>
            </a:br>
            <a:endParaRPr lang="en-US" altLang="zh-CN"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832878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188640"/>
            <a:ext cx="8229600" cy="1143000"/>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(5)—</a:t>
            </a:r>
            <a:r>
              <a:rPr lang="zh-CN" altLang="en-US" sz="2800" b="1" kern="1200" dirty="0">
                <a:solidFill>
                  <a:srgbClr val="0184B7"/>
                </a:solidFill>
                <a:latin typeface="Arial" pitchFamily="34" charset="0"/>
                <a:ea typeface="宋体" pitchFamily="2" charset="-122"/>
                <a:cs typeface="+mn-cs"/>
              </a:rPr>
              <a:t>熵编码</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74</a:t>
            </a:fld>
            <a:endParaRPr lang="en-US" altLang="zh-CN"/>
          </a:p>
        </p:txBody>
      </p:sp>
      <p:sp>
        <p:nvSpPr>
          <p:cNvPr id="3" name="矩形 2"/>
          <p:cNvSpPr/>
          <p:nvPr/>
        </p:nvSpPr>
        <p:spPr>
          <a:xfrm>
            <a:off x="395536" y="1556792"/>
            <a:ext cx="8136904" cy="4247317"/>
          </a:xfrm>
          <a:prstGeom prst="rect">
            <a:avLst/>
          </a:prstGeom>
        </p:spPr>
        <p:txBody>
          <a:bodyPr wrap="square">
            <a:spAutoFit/>
          </a:bodyPr>
          <a:lstStyle/>
          <a:p>
            <a:pPr algn="l">
              <a:lnSpc>
                <a:spcPct val="150000"/>
              </a:lnSpc>
            </a:pPr>
            <a:r>
              <a:rPr lang="en-US" altLang="zh-CN" sz="2000" b="0" dirty="0">
                <a:latin typeface="微软雅黑" panose="020B0503020204020204" pitchFamily="34" charset="-122"/>
                <a:ea typeface="微软雅黑" panose="020B0503020204020204" pitchFamily="34" charset="-122"/>
              </a:rPr>
              <a:t>H. 264</a:t>
            </a:r>
            <a:r>
              <a:rPr lang="zh-CN" altLang="en-US" sz="2000" b="0" dirty="0">
                <a:latin typeface="微软雅黑" panose="020B0503020204020204" pitchFamily="34" charset="-122"/>
                <a:ea typeface="微软雅黑" panose="020B0503020204020204" pitchFamily="34" charset="-122"/>
              </a:rPr>
              <a:t>的</a:t>
            </a:r>
            <a:r>
              <a:rPr lang="zh-CN" altLang="zh-CN" sz="2000" b="0" dirty="0">
                <a:latin typeface="微软雅黑" panose="020B0503020204020204" pitchFamily="34" charset="-122"/>
                <a:ea typeface="微软雅黑" panose="020B0503020204020204" pitchFamily="34" charset="-122"/>
              </a:rPr>
              <a:t>熵编码</a:t>
            </a:r>
            <a:r>
              <a:rPr lang="en-US" altLang="zh-CN" sz="2000" b="0" dirty="0">
                <a:latin typeface="微软雅黑" panose="020B0503020204020204" pitchFamily="34" charset="-122"/>
                <a:ea typeface="微软雅黑" panose="020B0503020204020204" pitchFamily="34" charset="-122"/>
              </a:rPr>
              <a:t>CABAC</a:t>
            </a:r>
            <a:r>
              <a:rPr lang="zh-CN" altLang="zh-CN" sz="2000" b="0" dirty="0">
                <a:latin typeface="微软雅黑" panose="020B0503020204020204" pitchFamily="34" charset="-122"/>
                <a:ea typeface="微软雅黑" panose="020B0503020204020204" pitchFamily="34" charset="-122"/>
              </a:rPr>
              <a:t>编码器采用串行处理的方式，解码端</a:t>
            </a:r>
            <a:r>
              <a:rPr lang="zh-CN" altLang="zh-CN" sz="2000" b="0" dirty="0" smtClean="0">
                <a:latin typeface="微软雅黑" panose="020B0503020204020204" pitchFamily="34" charset="-122"/>
                <a:ea typeface="微软雅黑" panose="020B0503020204020204" pitchFamily="34" charset="-122"/>
              </a:rPr>
              <a:t>需要</a:t>
            </a:r>
            <a:r>
              <a:rPr lang="zh-CN" altLang="en-US" sz="2000" b="0" dirty="0">
                <a:latin typeface="微软雅黑" panose="020B0503020204020204" pitchFamily="34" charset="-122"/>
                <a:ea typeface="微软雅黑" panose="020B0503020204020204" pitchFamily="34" charset="-122"/>
              </a:rPr>
              <a:t>非常</a:t>
            </a:r>
            <a:r>
              <a:rPr lang="zh-CN" altLang="zh-CN" sz="2000" b="0" dirty="0" smtClean="0">
                <a:latin typeface="微软雅黑" panose="020B0503020204020204" pitchFamily="34" charset="-122"/>
                <a:ea typeface="微软雅黑" panose="020B0503020204020204" pitchFamily="34" charset="-122"/>
              </a:rPr>
              <a:t>高</a:t>
            </a:r>
            <a:r>
              <a:rPr lang="zh-CN" altLang="zh-CN" sz="2000" b="0" dirty="0">
                <a:latin typeface="微软雅黑" panose="020B0503020204020204" pitchFamily="34" charset="-122"/>
                <a:ea typeface="微软雅黑" panose="020B0503020204020204" pitchFamily="34" charset="-122"/>
              </a:rPr>
              <a:t>频率的计算能力</a:t>
            </a:r>
            <a:r>
              <a:rPr lang="zh-CN" altLang="en-US" sz="2000" b="0" dirty="0">
                <a:latin typeface="微软雅黑" panose="020B0503020204020204" pitchFamily="34" charset="-122"/>
                <a:ea typeface="微软雅黑" panose="020B0503020204020204" pitchFamily="34" charset="-122"/>
              </a:rPr>
              <a:t>；而</a:t>
            </a:r>
            <a:r>
              <a:rPr lang="en-US" altLang="zh-CN" sz="2000" b="0" dirty="0" smtClean="0">
                <a:latin typeface="微软雅黑" panose="020B0503020204020204" pitchFamily="34" charset="-122"/>
                <a:ea typeface="微软雅黑" panose="020B0503020204020204" pitchFamily="34" charset="-122"/>
              </a:rPr>
              <a:t>H.265</a:t>
            </a:r>
            <a:r>
              <a:rPr lang="zh-CN" altLang="en-US" sz="2000" b="0" dirty="0" smtClean="0">
                <a:latin typeface="微软雅黑" panose="020B0503020204020204" pitchFamily="34" charset="-122"/>
                <a:ea typeface="微软雅黑" panose="020B0503020204020204" pitchFamily="34" charset="-122"/>
              </a:rPr>
              <a:t>选用了两种并行商编码方案，提高并行处理能力，降低对解码端芯片的频率要求：</a:t>
            </a:r>
            <a:endParaRPr lang="en-US" altLang="zh-CN" sz="2000" b="0" dirty="0" smtClean="0">
              <a:latin typeface="微软雅黑" panose="020B0503020204020204" pitchFamily="34" charset="-122"/>
              <a:ea typeface="微软雅黑" panose="020B0503020204020204" pitchFamily="34" charset="-122"/>
            </a:endParaRPr>
          </a:p>
          <a:p>
            <a:pPr algn="l">
              <a:lnSpc>
                <a:spcPct val="150000"/>
              </a:lnSpc>
            </a:pPr>
            <a:endParaRPr lang="en-US" altLang="zh-CN" sz="2000" b="0" dirty="0" smtClean="0">
              <a:latin typeface="微软雅黑" panose="020B0503020204020204" pitchFamily="34" charset="-122"/>
              <a:ea typeface="微软雅黑" panose="020B0503020204020204" pitchFamily="34" charset="-122"/>
            </a:endParaRPr>
          </a:p>
          <a:p>
            <a:pPr marL="285750" indent="-285750" algn="l">
              <a:lnSpc>
                <a:spcPct val="150000"/>
              </a:lnSpc>
              <a:buFont typeface="Wingdings" panose="05000000000000000000" pitchFamily="2" charset="2"/>
              <a:buChar char="l"/>
            </a:pPr>
            <a:r>
              <a:rPr lang="zh-CN" altLang="zh-CN" sz="2000" dirty="0" smtClean="0">
                <a:latin typeface="微软雅黑" panose="020B0503020204020204" pitchFamily="34" charset="-122"/>
                <a:ea typeface="微软雅黑" panose="020B0503020204020204" pitchFamily="34" charset="-122"/>
              </a:rPr>
              <a:t>可</a:t>
            </a:r>
            <a:r>
              <a:rPr lang="zh-CN" altLang="zh-CN" sz="2000" dirty="0">
                <a:latin typeface="微软雅黑" panose="020B0503020204020204" pitchFamily="34" charset="-122"/>
                <a:ea typeface="微软雅黑" panose="020B0503020204020204" pitchFamily="34" charset="-122"/>
              </a:rPr>
              <a:t>支持上下文自适应变长编码</a:t>
            </a:r>
            <a:r>
              <a:rPr lang="en-US" altLang="zh-CN" sz="2000" dirty="0">
                <a:latin typeface="微软雅黑" panose="020B0503020204020204" pitchFamily="34" charset="-122"/>
                <a:ea typeface="微软雅黑" panose="020B0503020204020204" pitchFamily="34" charset="-122"/>
              </a:rPr>
              <a:t>(CAVLC</a:t>
            </a:r>
            <a:r>
              <a:rPr lang="en-US" altLang="zh-CN" sz="2000" dirty="0" smtClean="0">
                <a:latin typeface="微软雅黑" panose="020B0503020204020204" pitchFamily="34" charset="-122"/>
                <a:ea typeface="微软雅黑" panose="020B0503020204020204" pitchFamily="34" charset="-122"/>
              </a:rPr>
              <a:t>)</a:t>
            </a:r>
            <a:r>
              <a:rPr lang="zh-CN" altLang="en-US" sz="2000" dirty="0" smtClean="0">
                <a:latin typeface="微软雅黑" panose="020B0503020204020204" pitchFamily="34" charset="-122"/>
                <a:ea typeface="微软雅黑" panose="020B0503020204020204" pitchFamily="34" charset="-122"/>
              </a:rPr>
              <a:t>：</a:t>
            </a:r>
            <a:r>
              <a:rPr lang="zh-CN" altLang="zh-CN" sz="2000" b="0" dirty="0">
                <a:latin typeface="微软雅黑" panose="020B0503020204020204" pitchFamily="34" charset="-122"/>
                <a:ea typeface="微软雅黑" panose="020B0503020204020204" pitchFamily="34" charset="-122"/>
              </a:rPr>
              <a:t>用于低复杂度的编码</a:t>
            </a:r>
            <a:r>
              <a:rPr lang="zh-CN" altLang="zh-CN" sz="2000" b="0" dirty="0" smtClean="0">
                <a:latin typeface="微软雅黑" panose="020B0503020204020204" pitchFamily="34" charset="-122"/>
                <a:ea typeface="微软雅黑" panose="020B0503020204020204" pitchFamily="34" charset="-122"/>
              </a:rPr>
              <a:t>场合</a:t>
            </a:r>
            <a:endParaRPr lang="en-US" altLang="zh-CN" sz="2000" b="0" dirty="0" smtClean="0">
              <a:latin typeface="微软雅黑" panose="020B0503020204020204" pitchFamily="34" charset="-122"/>
              <a:ea typeface="微软雅黑" panose="020B0503020204020204" pitchFamily="34" charset="-122"/>
            </a:endParaRPr>
          </a:p>
          <a:p>
            <a:pPr marL="285750" indent="-285750" algn="l">
              <a:lnSpc>
                <a:spcPct val="150000"/>
              </a:lnSpc>
              <a:buFont typeface="Wingdings" panose="05000000000000000000" pitchFamily="2" charset="2"/>
              <a:buChar char="l"/>
            </a:pPr>
            <a:endParaRPr lang="en-US" altLang="zh-CN" sz="2000" b="0" dirty="0" smtClean="0">
              <a:latin typeface="微软雅黑" panose="020B0503020204020204" pitchFamily="34" charset="-122"/>
              <a:ea typeface="微软雅黑" panose="020B0503020204020204" pitchFamily="34" charset="-122"/>
            </a:endParaRPr>
          </a:p>
          <a:p>
            <a:pPr marL="285750" indent="-285750" algn="l">
              <a:lnSpc>
                <a:spcPct val="150000"/>
              </a:lnSpc>
              <a:buFont typeface="Wingdings" panose="05000000000000000000" pitchFamily="2" charset="2"/>
              <a:buChar char="l"/>
            </a:pPr>
            <a:r>
              <a:rPr lang="zh-CN" altLang="zh-CN" sz="2000" dirty="0" smtClean="0">
                <a:latin typeface="微软雅黑" panose="020B0503020204020204" pitchFamily="34" charset="-122"/>
                <a:ea typeface="微软雅黑" panose="020B0503020204020204" pitchFamily="34" charset="-122"/>
              </a:rPr>
              <a:t>基于</a:t>
            </a:r>
            <a:r>
              <a:rPr lang="zh-CN" altLang="zh-CN" sz="2000" dirty="0">
                <a:latin typeface="微软雅黑" panose="020B0503020204020204" pitchFamily="34" charset="-122"/>
                <a:ea typeface="微软雅黑" panose="020B0503020204020204" pitchFamily="34" charset="-122"/>
              </a:rPr>
              <a:t>语法元素的上下文自适应二进制算术编码</a:t>
            </a:r>
            <a:r>
              <a:rPr lang="en-US" altLang="zh-CN" sz="2000" dirty="0">
                <a:latin typeface="微软雅黑" panose="020B0503020204020204" pitchFamily="34" charset="-122"/>
                <a:ea typeface="微软雅黑" panose="020B0503020204020204" pitchFamily="34" charset="-122"/>
              </a:rPr>
              <a:t>(SB-CABAC</a:t>
            </a:r>
            <a:r>
              <a:rPr lang="en-US" altLang="zh-CN" sz="2000" dirty="0" smtClean="0">
                <a:latin typeface="微软雅黑" panose="020B0503020204020204" pitchFamily="34" charset="-122"/>
                <a:ea typeface="微软雅黑" panose="020B0503020204020204" pitchFamily="34" charset="-122"/>
              </a:rPr>
              <a:t>)</a:t>
            </a:r>
            <a:r>
              <a:rPr lang="zh-CN" altLang="en-US" sz="2000" dirty="0" smtClean="0">
                <a:latin typeface="微软雅黑" panose="020B0503020204020204" pitchFamily="34" charset="-122"/>
                <a:ea typeface="微软雅黑" panose="020B0503020204020204" pitchFamily="34" charset="-122"/>
              </a:rPr>
              <a:t>：</a:t>
            </a:r>
            <a:r>
              <a:rPr lang="zh-CN" altLang="en-US" sz="2000" b="0" dirty="0">
                <a:latin typeface="微软雅黑" panose="020B0503020204020204" pitchFamily="34" charset="-122"/>
                <a:ea typeface="微软雅黑" panose="020B0503020204020204" pitchFamily="34" charset="-122"/>
              </a:rPr>
              <a:t>用于</a:t>
            </a:r>
            <a:r>
              <a:rPr lang="zh-CN" altLang="zh-CN" sz="2000" b="0" dirty="0" smtClean="0">
                <a:latin typeface="微软雅黑" panose="020B0503020204020204" pitchFamily="34" charset="-122"/>
                <a:ea typeface="微软雅黑" panose="020B0503020204020204" pitchFamily="34" charset="-122"/>
              </a:rPr>
              <a:t>高效</a:t>
            </a:r>
            <a:r>
              <a:rPr lang="zh-CN" altLang="zh-CN" sz="2000" b="0" dirty="0">
                <a:latin typeface="微软雅黑" panose="020B0503020204020204" pitchFamily="34" charset="-122"/>
                <a:ea typeface="微软雅黑" panose="020B0503020204020204" pitchFamily="34" charset="-122"/>
              </a:rPr>
              <a:t>的编码场合。</a:t>
            </a:r>
            <a:endParaRPr lang="en-US" altLang="zh-CN" sz="2000" b="0" dirty="0">
              <a:latin typeface="微软雅黑" panose="020B0503020204020204" pitchFamily="34" charset="-122"/>
              <a:ea typeface="微软雅黑" panose="020B0503020204020204" pitchFamily="34" charset="-122"/>
            </a:endParaRPr>
          </a:p>
          <a:p>
            <a:pPr algn="l">
              <a:lnSpc>
                <a:spcPct val="150000"/>
              </a:lnSpc>
            </a:pPr>
            <a:endParaRPr lang="en-US" altLang="zh-CN" sz="2000"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551891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188640"/>
            <a:ext cx="8229600" cy="1143000"/>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smtClean="0">
                <a:solidFill>
                  <a:srgbClr val="0184B7"/>
                </a:solidFill>
                <a:latin typeface="Arial" pitchFamily="34" charset="0"/>
                <a:ea typeface="宋体" pitchFamily="2" charset="-122"/>
                <a:cs typeface="+mn-cs"/>
              </a:rPr>
              <a:t>(5)—</a:t>
            </a:r>
            <a:r>
              <a:rPr lang="zh-CN" altLang="en-US" sz="2800" b="1" kern="1200" dirty="0">
                <a:solidFill>
                  <a:srgbClr val="0184B7"/>
                </a:solidFill>
                <a:latin typeface="Arial" pitchFamily="34" charset="0"/>
                <a:ea typeface="宋体" pitchFamily="2" charset="-122"/>
                <a:cs typeface="+mn-cs"/>
              </a:rPr>
              <a:t>熵编码</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75</a:t>
            </a:fld>
            <a:endParaRPr lang="en-US" altLang="zh-CN"/>
          </a:p>
        </p:txBody>
      </p:sp>
      <p:sp>
        <p:nvSpPr>
          <p:cNvPr id="3" name="矩形 2"/>
          <p:cNvSpPr/>
          <p:nvPr/>
        </p:nvSpPr>
        <p:spPr>
          <a:xfrm>
            <a:off x="395536" y="1556792"/>
            <a:ext cx="8136904" cy="2631490"/>
          </a:xfrm>
          <a:prstGeom prst="rect">
            <a:avLst/>
          </a:prstGeom>
        </p:spPr>
        <p:txBody>
          <a:bodyPr wrap="square">
            <a:spAutoFit/>
          </a:bodyPr>
          <a:lstStyle/>
          <a:p>
            <a:pPr marL="285750" indent="-285750">
              <a:lnSpc>
                <a:spcPct val="150000"/>
              </a:lnSpc>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目前采用的 </a:t>
            </a:r>
            <a:r>
              <a:rPr lang="en-US" altLang="zh-CN" b="0" dirty="0">
                <a:latin typeface="微软雅黑" panose="020B0503020204020204" pitchFamily="34" charset="-122"/>
                <a:ea typeface="微软雅黑" panose="020B0503020204020204" pitchFamily="34" charset="-122"/>
              </a:rPr>
              <a:t>CABAC </a:t>
            </a:r>
            <a:r>
              <a:rPr lang="zh-CN" altLang="en-US" b="0" dirty="0">
                <a:latin typeface="微软雅黑" panose="020B0503020204020204" pitchFamily="34" charset="-122"/>
                <a:ea typeface="微软雅黑" panose="020B0503020204020204" pitchFamily="34" charset="-122"/>
              </a:rPr>
              <a:t>编码技术，包括四步：二进制化、文本模型选择、概率 估计和二进制算术编码，这与 </a:t>
            </a:r>
            <a:r>
              <a:rPr lang="en-US" altLang="zh-CN" b="0" dirty="0">
                <a:latin typeface="微软雅黑" panose="020B0503020204020204" pitchFamily="34" charset="-122"/>
                <a:ea typeface="微软雅黑" panose="020B0503020204020204" pitchFamily="34" charset="-122"/>
              </a:rPr>
              <a:t>H.264/AVC </a:t>
            </a:r>
            <a:r>
              <a:rPr lang="zh-CN" altLang="en-US" b="0" dirty="0">
                <a:latin typeface="微软雅黑" panose="020B0503020204020204" pitchFamily="34" charset="-122"/>
                <a:ea typeface="微软雅黑" panose="020B0503020204020204" pitchFamily="34" charset="-122"/>
              </a:rPr>
              <a:t>中的基本相同，具体实现过程如图 </a:t>
            </a:r>
            <a:r>
              <a:rPr lang="en-US" altLang="zh-CN" b="0" dirty="0">
                <a:latin typeface="微软雅黑" panose="020B0503020204020204" pitchFamily="34" charset="-122"/>
                <a:ea typeface="微软雅黑" panose="020B0503020204020204" pitchFamily="34" charset="-122"/>
              </a:rPr>
              <a:t>2.10 </a:t>
            </a:r>
            <a:r>
              <a:rPr lang="zh-CN" altLang="en-US" b="0" dirty="0">
                <a:latin typeface="微软雅黑" panose="020B0503020204020204" pitchFamily="34" charset="-122"/>
                <a:ea typeface="微软雅黑" panose="020B0503020204020204" pitchFamily="34" charset="-122"/>
              </a:rPr>
              <a:t>所示。但为了进一步提高效率，每个步骤中会有一些改进，例如概率估计表更加 精确、自适应速度加快等。 同时，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中使用了自适应参数扫描算法</a:t>
            </a:r>
            <a:r>
              <a:rPr lang="en-US" altLang="zh-CN" b="0" dirty="0">
                <a:latin typeface="微软雅黑" panose="020B0503020204020204" pitchFamily="34" charset="-122"/>
                <a:ea typeface="微软雅黑" panose="020B0503020204020204" pitchFamily="34" charset="-122"/>
              </a:rPr>
              <a:t>(Adaptive Coefficient Scanning, ACS)</a:t>
            </a:r>
            <a:r>
              <a:rPr lang="zh-CN" altLang="en-US" b="0" dirty="0">
                <a:latin typeface="微软雅黑" panose="020B0503020204020204" pitchFamily="34" charset="-122"/>
                <a:ea typeface="微软雅黑" panose="020B0503020204020204" pitchFamily="34" charset="-122"/>
              </a:rPr>
              <a:t>，它包含 </a:t>
            </a:r>
            <a:r>
              <a:rPr lang="en-US" altLang="zh-CN" b="0" dirty="0" err="1">
                <a:latin typeface="微软雅黑" panose="020B0503020204020204" pitchFamily="34" charset="-122"/>
                <a:ea typeface="微软雅黑" panose="020B0503020204020204" pitchFamily="34" charset="-122"/>
              </a:rPr>
              <a:t>ZigZag</a:t>
            </a:r>
            <a:r>
              <a:rPr lang="zh-CN" altLang="en-US" b="0" dirty="0">
                <a:latin typeface="微软雅黑" panose="020B0503020204020204" pitchFamily="34" charset="-122"/>
                <a:ea typeface="微软雅黑" panose="020B0503020204020204" pitchFamily="34" charset="-122"/>
              </a:rPr>
              <a:t>、水平和垂直三种扫描方式，编码器可 以根据系数的不同决定具体使用哪种方式</a:t>
            </a:r>
            <a:r>
              <a:rPr lang="zh-CN" altLang="en-US" b="0" dirty="0" smtClean="0">
                <a:latin typeface="微软雅黑" panose="020B0503020204020204" pitchFamily="34" charset="-122"/>
                <a:ea typeface="微软雅黑" panose="020B0503020204020204" pitchFamily="34" charset="-122"/>
              </a:rPr>
              <a:t>。</a:t>
            </a:r>
            <a:endParaRPr lang="en-US" altLang="zh-CN" sz="2000" b="0" dirty="0">
              <a:latin typeface="微软雅黑" panose="020B0503020204020204" pitchFamily="34" charset="-122"/>
              <a:ea typeface="微软雅黑" panose="020B0503020204020204" pitchFamily="34" charset="-122"/>
            </a:endParaRPr>
          </a:p>
        </p:txBody>
      </p:sp>
      <p:pic>
        <p:nvPicPr>
          <p:cNvPr id="1843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4194675"/>
            <a:ext cx="5572125" cy="2009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324720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57149" y="130696"/>
            <a:ext cx="8229600" cy="1143000"/>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a:solidFill>
                  <a:srgbClr val="0184B7"/>
                </a:solidFill>
                <a:latin typeface="Arial" pitchFamily="34" charset="0"/>
                <a:ea typeface="宋体" pitchFamily="2" charset="-122"/>
                <a:cs typeface="+mn-cs"/>
              </a:rPr>
              <a:t>(6)—</a:t>
            </a:r>
            <a:r>
              <a:rPr lang="zh-CN" altLang="en-US" sz="2800" b="1" kern="1200" dirty="0">
                <a:solidFill>
                  <a:srgbClr val="0184B7"/>
                </a:solidFill>
                <a:latin typeface="Arial" pitchFamily="34" charset="0"/>
                <a:ea typeface="宋体" pitchFamily="2" charset="-122"/>
                <a:cs typeface="+mn-cs"/>
              </a:rPr>
              <a:t>比</a:t>
            </a:r>
            <a:r>
              <a:rPr lang="en-US" altLang="zh-CN" sz="2800" b="1" kern="1200" dirty="0">
                <a:solidFill>
                  <a:srgbClr val="0184B7"/>
                </a:solidFill>
                <a:latin typeface="Arial" pitchFamily="34" charset="0"/>
                <a:ea typeface="宋体" pitchFamily="2" charset="-122"/>
                <a:cs typeface="+mn-cs"/>
              </a:rPr>
              <a:t>H.264</a:t>
            </a:r>
            <a:r>
              <a:rPr lang="zh-CN" altLang="en-US" sz="2800" b="1" kern="1200" dirty="0">
                <a:solidFill>
                  <a:srgbClr val="0184B7"/>
                </a:solidFill>
                <a:latin typeface="Arial" pitchFamily="34" charset="0"/>
                <a:ea typeface="宋体" pitchFamily="2" charset="-122"/>
                <a:cs typeface="+mn-cs"/>
              </a:rPr>
              <a:t>改进之处</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76</a:t>
            </a:fld>
            <a:endParaRPr lang="en-US" altLang="zh-CN"/>
          </a:p>
        </p:txBody>
      </p:sp>
      <p:sp>
        <p:nvSpPr>
          <p:cNvPr id="3" name="矩形 2"/>
          <p:cNvSpPr/>
          <p:nvPr/>
        </p:nvSpPr>
        <p:spPr>
          <a:xfrm>
            <a:off x="891692" y="1340768"/>
            <a:ext cx="7272808" cy="923330"/>
          </a:xfrm>
          <a:prstGeom prst="rect">
            <a:avLst/>
          </a:prstGeom>
        </p:spPr>
        <p:txBody>
          <a:bodyPr wrap="square">
            <a:spAutoFit/>
          </a:bodyPr>
          <a:lstStyle/>
          <a:p>
            <a:r>
              <a:rPr lang="en-US" altLang="zh-CN" b="0" dirty="0" smtClean="0">
                <a:latin typeface="微软雅黑" panose="020B0503020204020204" pitchFamily="34" charset="-122"/>
                <a:ea typeface="微软雅黑" panose="020B0503020204020204" pitchFamily="34" charset="-122"/>
              </a:rPr>
              <a:t>H.265 </a:t>
            </a:r>
            <a:r>
              <a:rPr lang="zh-CN" altLang="en-US" b="0" dirty="0" smtClean="0">
                <a:latin typeface="微软雅黑" panose="020B0503020204020204" pitchFamily="34" charset="-122"/>
                <a:ea typeface="微软雅黑" panose="020B0503020204020204" pitchFamily="34" charset="-122"/>
              </a:rPr>
              <a:t>与 </a:t>
            </a:r>
            <a:r>
              <a:rPr lang="en-US" altLang="zh-CN" b="0" dirty="0" smtClean="0">
                <a:latin typeface="微软雅黑" panose="020B0503020204020204" pitchFamily="34" charset="-122"/>
                <a:ea typeface="微软雅黑" panose="020B0503020204020204" pitchFamily="34" charset="-122"/>
              </a:rPr>
              <a:t>H.264 </a:t>
            </a:r>
            <a:r>
              <a:rPr lang="zh-CN" altLang="en-US" b="0" dirty="0" smtClean="0">
                <a:latin typeface="微软雅黑" panose="020B0503020204020204" pitchFamily="34" charset="-122"/>
                <a:ea typeface="微软雅黑" panose="020B0503020204020204" pitchFamily="34" charset="-122"/>
              </a:rPr>
              <a:t>一样，都是属于预测加变换的混合编码框架。而 </a:t>
            </a:r>
            <a:r>
              <a:rPr lang="en-US" altLang="zh-CN" b="0" dirty="0" smtClean="0">
                <a:latin typeface="微软雅黑" panose="020B0503020204020204" pitchFamily="34" charset="-122"/>
                <a:ea typeface="微软雅黑" panose="020B0503020204020204" pitchFamily="34" charset="-122"/>
              </a:rPr>
              <a:t>H.265 </a:t>
            </a:r>
            <a:r>
              <a:rPr lang="zh-CN" altLang="en-US" b="0" dirty="0" smtClean="0">
                <a:latin typeface="微软雅黑" panose="020B0503020204020204" pitchFamily="34" charset="-122"/>
                <a:ea typeface="微软雅黑" panose="020B0503020204020204" pitchFamily="34" charset="-122"/>
              </a:rPr>
              <a:t>在很多 方面也有了革命性的变化。 其中有如下一些技术亮点</a:t>
            </a:r>
            <a:r>
              <a:rPr lang="zh-CN" altLang="en-US" dirty="0" smtClean="0"/>
              <a:t/>
            </a:r>
            <a:br>
              <a:rPr lang="zh-CN" altLang="en-US" dirty="0" smtClean="0"/>
            </a:br>
            <a:endParaRPr lang="zh-CN" altLang="en-US" dirty="0"/>
          </a:p>
        </p:txBody>
      </p:sp>
      <p:sp>
        <p:nvSpPr>
          <p:cNvPr id="5" name="矩形 4"/>
          <p:cNvSpPr/>
          <p:nvPr/>
        </p:nvSpPr>
        <p:spPr>
          <a:xfrm>
            <a:off x="408115" y="2246752"/>
            <a:ext cx="8424936" cy="1200329"/>
          </a:xfrm>
          <a:prstGeom prst="rect">
            <a:avLst/>
          </a:prstGeom>
        </p:spPr>
        <p:txBody>
          <a:bodyPr wrap="square">
            <a:spAutoFit/>
          </a:bodyPr>
          <a:lstStyle/>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灵活</a:t>
            </a:r>
            <a:r>
              <a:rPr lang="zh-CN" altLang="en-US" b="0" dirty="0">
                <a:latin typeface="微软雅黑" panose="020B0503020204020204" pitchFamily="34" charset="-122"/>
                <a:ea typeface="微软雅黑" panose="020B0503020204020204" pitchFamily="34" charset="-122"/>
              </a:rPr>
              <a:t>的编码结构 在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中， 宏块的大小从 </a:t>
            </a:r>
            <a:r>
              <a:rPr lang="en-US" altLang="zh-CN" b="0" dirty="0">
                <a:latin typeface="微软雅黑" panose="020B0503020204020204" pitchFamily="34" charset="-122"/>
                <a:ea typeface="微软雅黑" panose="020B0503020204020204" pitchFamily="34" charset="-122"/>
              </a:rPr>
              <a:t>H.264 </a:t>
            </a:r>
            <a:r>
              <a:rPr lang="zh-CN" altLang="en-US" b="0" dirty="0">
                <a:latin typeface="微软雅黑" panose="020B0503020204020204" pitchFamily="34" charset="-122"/>
                <a:ea typeface="微软雅黑" panose="020B0503020204020204" pitchFamily="34" charset="-122"/>
              </a:rPr>
              <a:t>的 </a:t>
            </a:r>
            <a:r>
              <a:rPr lang="en-US" altLang="zh-CN" b="0" dirty="0">
                <a:latin typeface="微软雅黑" panose="020B0503020204020204" pitchFamily="34" charset="-122"/>
                <a:ea typeface="微软雅黑" panose="020B0503020204020204" pitchFamily="34" charset="-122"/>
              </a:rPr>
              <a:t>16×16 </a:t>
            </a:r>
            <a:r>
              <a:rPr lang="zh-CN" altLang="en-US" b="0" dirty="0">
                <a:latin typeface="微软雅黑" panose="020B0503020204020204" pitchFamily="34" charset="-122"/>
                <a:ea typeface="微软雅黑" panose="020B0503020204020204" pitchFamily="34" charset="-122"/>
              </a:rPr>
              <a:t>扩展到了 </a:t>
            </a:r>
            <a:r>
              <a:rPr lang="en-US" altLang="zh-CN" b="0" dirty="0">
                <a:latin typeface="微软雅黑" panose="020B0503020204020204" pitchFamily="34" charset="-122"/>
                <a:ea typeface="微软雅黑" panose="020B0503020204020204" pitchFamily="34" charset="-122"/>
              </a:rPr>
              <a:t>64×64</a:t>
            </a:r>
            <a:r>
              <a:rPr lang="zh-CN" altLang="en-US" b="0" dirty="0">
                <a:latin typeface="微软雅黑" panose="020B0503020204020204" pitchFamily="34" charset="-122"/>
                <a:ea typeface="微软雅黑" panose="020B0503020204020204" pitchFamily="34" charset="-122"/>
              </a:rPr>
              <a:t>，以便于高分辨率 视频的压缩。同时， 它采用了灵活的编码结构来提高编码效率，包括编码单元</a:t>
            </a:r>
            <a:r>
              <a:rPr lang="en-US" altLang="zh-CN" b="0" dirty="0">
                <a:latin typeface="微软雅黑" panose="020B0503020204020204" pitchFamily="34" charset="-122"/>
                <a:ea typeface="微软雅黑" panose="020B0503020204020204" pitchFamily="34" charset="-122"/>
              </a:rPr>
              <a:t>(CU)</a:t>
            </a:r>
            <a:r>
              <a:rPr lang="zh-CN" altLang="en-US" b="0" dirty="0">
                <a:latin typeface="微软雅黑" panose="020B0503020204020204" pitchFamily="34" charset="-122"/>
                <a:ea typeface="微软雅黑" panose="020B0503020204020204" pitchFamily="34" charset="-122"/>
              </a:rPr>
              <a:t>、 预测单元</a:t>
            </a:r>
            <a:r>
              <a:rPr lang="en-US" altLang="zh-CN" b="0" dirty="0">
                <a:latin typeface="微软雅黑" panose="020B0503020204020204" pitchFamily="34" charset="-122"/>
                <a:ea typeface="微软雅黑" panose="020B0503020204020204" pitchFamily="34" charset="-122"/>
              </a:rPr>
              <a:t>(PU)</a:t>
            </a:r>
            <a:r>
              <a:rPr lang="zh-CN" altLang="en-US" b="0" dirty="0">
                <a:latin typeface="微软雅黑" panose="020B0503020204020204" pitchFamily="34" charset="-122"/>
                <a:ea typeface="微软雅黑" panose="020B0503020204020204" pitchFamily="34" charset="-122"/>
              </a:rPr>
              <a:t>和变换单元</a:t>
            </a:r>
            <a:r>
              <a:rPr lang="en-US" altLang="zh-CN" b="0" dirty="0">
                <a:latin typeface="微软雅黑" panose="020B0503020204020204" pitchFamily="34" charset="-122"/>
                <a:ea typeface="微软雅黑" panose="020B0503020204020204" pitchFamily="34" charset="-122"/>
              </a:rPr>
              <a:t>(TU)</a:t>
            </a:r>
            <a:r>
              <a:rPr lang="zh-CN" altLang="en-US" b="0" dirty="0">
                <a:latin typeface="微软雅黑" panose="020B0503020204020204" pitchFamily="34" charset="-122"/>
                <a:ea typeface="微软雅黑" panose="020B0503020204020204" pitchFamily="34" charset="-122"/>
              </a:rPr>
              <a:t>。</a:t>
            </a:r>
            <a:r>
              <a:rPr lang="zh-CN" altLang="en-US" dirty="0"/>
              <a:t/>
            </a:r>
            <a:br>
              <a:rPr lang="zh-CN" altLang="en-US" dirty="0"/>
            </a:br>
            <a:endParaRPr lang="zh-CN" altLang="en-US" dirty="0"/>
          </a:p>
        </p:txBody>
      </p:sp>
      <p:sp>
        <p:nvSpPr>
          <p:cNvPr id="6" name="矩形 5"/>
          <p:cNvSpPr/>
          <p:nvPr/>
        </p:nvSpPr>
        <p:spPr>
          <a:xfrm>
            <a:off x="408115" y="3789040"/>
            <a:ext cx="8556373" cy="2585323"/>
          </a:xfrm>
          <a:prstGeom prst="rect">
            <a:avLst/>
          </a:prstGeom>
        </p:spPr>
        <p:txBody>
          <a:bodyPr wrap="square">
            <a:spAutoFit/>
          </a:bodyPr>
          <a:lstStyle/>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灵活</a:t>
            </a:r>
            <a:r>
              <a:rPr lang="zh-CN" altLang="en-US" b="0" dirty="0">
                <a:latin typeface="微软雅黑" panose="020B0503020204020204" pitchFamily="34" charset="-122"/>
                <a:ea typeface="微软雅黑" panose="020B0503020204020204" pitchFamily="34" charset="-122"/>
              </a:rPr>
              <a:t>的块结构</a:t>
            </a:r>
            <a:r>
              <a:rPr lang="en-US" altLang="zh-CN" b="0" dirty="0">
                <a:latin typeface="微软雅黑" panose="020B0503020204020204" pitchFamily="34" charset="-122"/>
                <a:ea typeface="微软雅黑" panose="020B0503020204020204" pitchFamily="34" charset="-122"/>
              </a:rPr>
              <a:t>——RQT(Residual Quad-tree Transform</a:t>
            </a:r>
            <a:r>
              <a:rPr lang="en-US" altLang="zh-CN" b="0" dirty="0" smtClean="0">
                <a:latin typeface="微软雅黑" panose="020B0503020204020204" pitchFamily="34" charset="-122"/>
                <a:ea typeface="微软雅黑" panose="020B0503020204020204" pitchFamily="34" charset="-122"/>
              </a:rPr>
              <a:t>)</a:t>
            </a:r>
          </a:p>
          <a:p>
            <a:r>
              <a:rPr lang="en-US" altLang="zh-CN" b="0" dirty="0">
                <a:latin typeface="微软雅黑" panose="020B0503020204020204" pitchFamily="34" charset="-122"/>
                <a:ea typeface="微软雅黑" panose="020B0503020204020204" pitchFamily="34" charset="-122"/>
              </a:rPr>
              <a:t>   RQT </a:t>
            </a:r>
            <a:r>
              <a:rPr lang="zh-CN" altLang="en-US" b="0" dirty="0">
                <a:latin typeface="微软雅黑" panose="020B0503020204020204" pitchFamily="34" charset="-122"/>
                <a:ea typeface="微软雅黑" panose="020B0503020204020204" pitchFamily="34" charset="-122"/>
              </a:rPr>
              <a:t>是一种自适应的变换技术，这种思想是对 </a:t>
            </a:r>
            <a:r>
              <a:rPr lang="en-US" altLang="zh-CN" b="0" dirty="0">
                <a:latin typeface="微软雅黑" panose="020B0503020204020204" pitchFamily="34" charset="-122"/>
                <a:ea typeface="微软雅黑" panose="020B0503020204020204" pitchFamily="34" charset="-122"/>
              </a:rPr>
              <a:t>H.264 </a:t>
            </a:r>
            <a:r>
              <a:rPr lang="zh-CN" altLang="en-US" b="0" dirty="0">
                <a:latin typeface="微软雅黑" panose="020B0503020204020204" pitchFamily="34" charset="-122"/>
                <a:ea typeface="微软雅黑" panose="020B0503020204020204" pitchFamily="34" charset="-122"/>
              </a:rPr>
              <a:t>中 </a:t>
            </a:r>
            <a:r>
              <a:rPr lang="en-US" altLang="zh-CN" b="0" dirty="0">
                <a:latin typeface="微软雅黑" panose="020B0503020204020204" pitchFamily="34" charset="-122"/>
                <a:ea typeface="微软雅黑" panose="020B0503020204020204" pitchFamily="34" charset="-122"/>
              </a:rPr>
              <a:t>ABT(Adaptive Block-size Transform)</a:t>
            </a:r>
            <a:r>
              <a:rPr lang="zh-CN" altLang="en-US" b="0" dirty="0">
                <a:latin typeface="微软雅黑" panose="020B0503020204020204" pitchFamily="34" charset="-122"/>
                <a:ea typeface="微软雅黑" panose="020B0503020204020204" pitchFamily="34" charset="-122"/>
              </a:rPr>
              <a:t>技术的延伸和扩展。对于帧间编码，它可以根据运动补偿块 的大小自适应的调整变换块的大小；对于帧内编码，它根据帧内预测残差的特性 做自适应调整。相对于小块的变换， 大块的变换能量集中效果更好， 而且量化后 能保存更多的图像细节，但另一方面也会产生更多的振铃效应。因此，根据当前 块信号的特性，自适应的选择变换块大小，可以得到能量集中、细节保留程度以及振铃效应三者最优的折中方式</a:t>
            </a:r>
            <a:r>
              <a:rPr lang="zh-CN" altLang="en-US" b="0" dirty="0" smtClean="0">
                <a:latin typeface="微软雅黑" panose="020B0503020204020204" pitchFamily="34" charset="-122"/>
                <a:ea typeface="微软雅黑" panose="020B0503020204020204" pitchFamily="34" charset="-122"/>
              </a:rPr>
              <a:t>。</a:t>
            </a:r>
            <a:r>
              <a:rPr lang="zh-CN" altLang="en-US" dirty="0"/>
              <a:t/>
            </a:r>
            <a:br>
              <a:rPr lang="zh-CN" altLang="en-US" dirty="0"/>
            </a:b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759965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57149" y="130696"/>
            <a:ext cx="8229600" cy="1143000"/>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a:solidFill>
                  <a:srgbClr val="0184B7"/>
                </a:solidFill>
                <a:latin typeface="Arial" pitchFamily="34" charset="0"/>
                <a:ea typeface="宋体" pitchFamily="2" charset="-122"/>
                <a:cs typeface="+mn-cs"/>
              </a:rPr>
              <a:t>(6)—</a:t>
            </a:r>
            <a:r>
              <a:rPr lang="zh-CN" altLang="en-US" sz="2800" b="1" kern="1200" dirty="0">
                <a:solidFill>
                  <a:srgbClr val="0184B7"/>
                </a:solidFill>
                <a:latin typeface="Arial" pitchFamily="34" charset="0"/>
                <a:ea typeface="宋体" pitchFamily="2" charset="-122"/>
                <a:cs typeface="+mn-cs"/>
              </a:rPr>
              <a:t>比</a:t>
            </a:r>
            <a:r>
              <a:rPr lang="en-US" altLang="zh-CN" sz="2800" b="1" kern="1200" dirty="0">
                <a:solidFill>
                  <a:srgbClr val="0184B7"/>
                </a:solidFill>
                <a:latin typeface="Arial" pitchFamily="34" charset="0"/>
                <a:ea typeface="宋体" pitchFamily="2" charset="-122"/>
                <a:cs typeface="+mn-cs"/>
              </a:rPr>
              <a:t>H.264</a:t>
            </a:r>
            <a:r>
              <a:rPr lang="zh-CN" altLang="en-US" sz="2800" b="1" kern="1200" dirty="0">
                <a:solidFill>
                  <a:srgbClr val="0184B7"/>
                </a:solidFill>
                <a:latin typeface="Arial" pitchFamily="34" charset="0"/>
                <a:ea typeface="宋体" pitchFamily="2" charset="-122"/>
                <a:cs typeface="+mn-cs"/>
              </a:rPr>
              <a:t>改进之处</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77</a:t>
            </a:fld>
            <a:endParaRPr lang="en-US" altLang="zh-CN"/>
          </a:p>
        </p:txBody>
      </p:sp>
      <p:sp>
        <p:nvSpPr>
          <p:cNvPr id="3" name="矩形 2"/>
          <p:cNvSpPr/>
          <p:nvPr/>
        </p:nvSpPr>
        <p:spPr>
          <a:xfrm>
            <a:off x="891692" y="1340768"/>
            <a:ext cx="7272808" cy="923330"/>
          </a:xfrm>
          <a:prstGeom prst="rect">
            <a:avLst/>
          </a:prstGeom>
        </p:spPr>
        <p:txBody>
          <a:bodyPr wrap="square">
            <a:spAutoFit/>
          </a:bodyPr>
          <a:lstStyle/>
          <a:p>
            <a:r>
              <a:rPr lang="en-US" altLang="zh-CN" b="0" dirty="0" smtClean="0">
                <a:latin typeface="微软雅黑" panose="020B0503020204020204" pitchFamily="34" charset="-122"/>
                <a:ea typeface="微软雅黑" panose="020B0503020204020204" pitchFamily="34" charset="-122"/>
              </a:rPr>
              <a:t>H.265 </a:t>
            </a:r>
            <a:r>
              <a:rPr lang="zh-CN" altLang="en-US" b="0" dirty="0" smtClean="0">
                <a:latin typeface="微软雅黑" panose="020B0503020204020204" pitchFamily="34" charset="-122"/>
                <a:ea typeface="微软雅黑" panose="020B0503020204020204" pitchFamily="34" charset="-122"/>
              </a:rPr>
              <a:t>与 </a:t>
            </a:r>
            <a:r>
              <a:rPr lang="en-US" altLang="zh-CN" b="0" dirty="0" smtClean="0">
                <a:latin typeface="微软雅黑" panose="020B0503020204020204" pitchFamily="34" charset="-122"/>
                <a:ea typeface="微软雅黑" panose="020B0503020204020204" pitchFamily="34" charset="-122"/>
              </a:rPr>
              <a:t>H.264 </a:t>
            </a:r>
            <a:r>
              <a:rPr lang="zh-CN" altLang="en-US" b="0" dirty="0" smtClean="0">
                <a:latin typeface="微软雅黑" panose="020B0503020204020204" pitchFamily="34" charset="-122"/>
                <a:ea typeface="微软雅黑" panose="020B0503020204020204" pitchFamily="34" charset="-122"/>
              </a:rPr>
              <a:t>一样，都是属于预测加变换的混合编码框架。而 </a:t>
            </a:r>
            <a:r>
              <a:rPr lang="en-US" altLang="zh-CN" b="0" dirty="0" smtClean="0">
                <a:latin typeface="微软雅黑" panose="020B0503020204020204" pitchFamily="34" charset="-122"/>
                <a:ea typeface="微软雅黑" panose="020B0503020204020204" pitchFamily="34" charset="-122"/>
              </a:rPr>
              <a:t>H.265 </a:t>
            </a:r>
            <a:r>
              <a:rPr lang="zh-CN" altLang="en-US" b="0" dirty="0" smtClean="0">
                <a:latin typeface="微软雅黑" panose="020B0503020204020204" pitchFamily="34" charset="-122"/>
                <a:ea typeface="微软雅黑" panose="020B0503020204020204" pitchFamily="34" charset="-122"/>
              </a:rPr>
              <a:t>在很多 方面也有了革命性的变化。 其中有如下一些技术亮点</a:t>
            </a:r>
            <a:r>
              <a:rPr lang="zh-CN" altLang="en-US" dirty="0" smtClean="0"/>
              <a:t/>
            </a:r>
            <a:br>
              <a:rPr lang="zh-CN" altLang="en-US" dirty="0" smtClean="0"/>
            </a:br>
            <a:endParaRPr lang="zh-CN" altLang="en-US" dirty="0"/>
          </a:p>
        </p:txBody>
      </p:sp>
      <p:sp>
        <p:nvSpPr>
          <p:cNvPr id="5" name="矩形 4"/>
          <p:cNvSpPr/>
          <p:nvPr/>
        </p:nvSpPr>
        <p:spPr>
          <a:xfrm>
            <a:off x="408115" y="2246752"/>
            <a:ext cx="8424936" cy="2031325"/>
          </a:xfrm>
          <a:prstGeom prst="rect">
            <a:avLst/>
          </a:prstGeom>
        </p:spPr>
        <p:txBody>
          <a:bodyPr wrap="square">
            <a:spAutoFit/>
          </a:bodyPr>
          <a:lstStyle/>
          <a:p>
            <a:pPr marL="285750" indent="-285750">
              <a:buFont typeface="Wingdings" panose="05000000000000000000" pitchFamily="2" charset="2"/>
              <a:buChar char="l"/>
            </a:pPr>
            <a:r>
              <a:rPr lang="zh-CN" altLang="en-US" b="0" dirty="0" smtClean="0">
                <a:latin typeface="微软雅黑" panose="020B0503020204020204" pitchFamily="34" charset="-122"/>
                <a:ea typeface="微软雅黑" panose="020B0503020204020204" pitchFamily="34" charset="-122"/>
              </a:rPr>
              <a:t>采样点</a:t>
            </a:r>
            <a:r>
              <a:rPr lang="zh-CN" altLang="en-US" b="0" dirty="0">
                <a:latin typeface="微软雅黑" panose="020B0503020204020204" pitchFamily="34" charset="-122"/>
                <a:ea typeface="微软雅黑" panose="020B0503020204020204" pitchFamily="34" charset="-122"/>
              </a:rPr>
              <a:t>自适应偏移</a:t>
            </a:r>
            <a:r>
              <a:rPr lang="en-US" altLang="zh-CN" b="0" dirty="0">
                <a:latin typeface="微软雅黑" panose="020B0503020204020204" pitchFamily="34" charset="-122"/>
                <a:ea typeface="微软雅黑" panose="020B0503020204020204" pitchFamily="34" charset="-122"/>
              </a:rPr>
              <a:t>(Sample Adaptive Offset)</a:t>
            </a:r>
          </a:p>
          <a:p>
            <a:r>
              <a:rPr lang="en-US" altLang="zh-CN" b="0" dirty="0">
                <a:latin typeface="微软雅黑" panose="020B0503020204020204" pitchFamily="34" charset="-122"/>
                <a:ea typeface="微软雅黑" panose="020B0503020204020204" pitchFamily="34" charset="-122"/>
              </a:rPr>
              <a:t>SAO </a:t>
            </a:r>
            <a:r>
              <a:rPr lang="zh-CN" altLang="en-US" b="0" dirty="0">
                <a:latin typeface="微软雅黑" panose="020B0503020204020204" pitchFamily="34" charset="-122"/>
                <a:ea typeface="微软雅黑" panose="020B0503020204020204" pitchFamily="34" charset="-122"/>
              </a:rPr>
              <a:t>在编解码环路内，通过对重建图像的分类，对每一类图像像素值加减一 个偏移，达到减少失真的目的，从而提高压缩效率。采用 </a:t>
            </a:r>
            <a:r>
              <a:rPr lang="en-US" altLang="zh-CN" b="0" dirty="0">
                <a:latin typeface="微软雅黑" panose="020B0503020204020204" pitchFamily="34" charset="-122"/>
                <a:ea typeface="微软雅黑" panose="020B0503020204020204" pitchFamily="34" charset="-122"/>
              </a:rPr>
              <a:t>SAO </a:t>
            </a:r>
            <a:r>
              <a:rPr lang="zh-CN" altLang="en-US" b="0" dirty="0">
                <a:latin typeface="微软雅黑" panose="020B0503020204020204" pitchFamily="34" charset="-122"/>
                <a:ea typeface="微软雅黑" panose="020B0503020204020204" pitchFamily="34" charset="-122"/>
              </a:rPr>
              <a:t>后，平均可以减少 </a:t>
            </a:r>
            <a:r>
              <a:rPr lang="en-US" altLang="zh-CN" b="0" dirty="0">
                <a:latin typeface="微软雅黑" panose="020B0503020204020204" pitchFamily="34" charset="-122"/>
                <a:ea typeface="微软雅黑" panose="020B0503020204020204" pitchFamily="34" charset="-122"/>
              </a:rPr>
              <a:t>2%~6%</a:t>
            </a:r>
            <a:r>
              <a:rPr lang="zh-CN" altLang="en-US" b="0" dirty="0">
                <a:latin typeface="微软雅黑" panose="020B0503020204020204" pitchFamily="34" charset="-122"/>
                <a:ea typeface="微软雅黑" panose="020B0503020204020204" pitchFamily="34" charset="-122"/>
              </a:rPr>
              <a:t>的码率， 而编解码器的性能消耗仅仅增加了约 </a:t>
            </a:r>
            <a:r>
              <a:rPr lang="en-US" altLang="zh-CN" b="0" dirty="0">
                <a:latin typeface="微软雅黑" panose="020B0503020204020204" pitchFamily="34" charset="-122"/>
                <a:ea typeface="微软雅黑" panose="020B0503020204020204" pitchFamily="34" charset="-122"/>
              </a:rPr>
              <a:t>2%</a:t>
            </a:r>
            <a:r>
              <a:rPr lang="zh-CN" altLang="en-US" b="0" dirty="0">
                <a:latin typeface="微软雅黑" panose="020B0503020204020204" pitchFamily="34" charset="-122"/>
                <a:ea typeface="微软雅黑" panose="020B0503020204020204" pitchFamily="34" charset="-122"/>
              </a:rPr>
              <a:t>。</a:t>
            </a:r>
            <a:r>
              <a:rPr lang="zh-CN" altLang="en-US" dirty="0"/>
              <a:t/>
            </a:r>
            <a:br>
              <a:rPr lang="zh-CN" altLang="en-US" dirty="0"/>
            </a:br>
            <a:r>
              <a:rPr lang="en-US" altLang="zh-CN" dirty="0"/>
              <a:t/>
            </a:r>
            <a:br>
              <a:rPr lang="en-US" altLang="zh-CN" dirty="0"/>
            </a:br>
            <a:r>
              <a:rPr lang="en-US" altLang="zh-CN" dirty="0"/>
              <a:t/>
            </a:r>
            <a:br>
              <a:rPr lang="en-US" altLang="zh-CN" dirty="0"/>
            </a:br>
            <a:endParaRPr lang="zh-CN" altLang="en-US" dirty="0"/>
          </a:p>
        </p:txBody>
      </p:sp>
      <p:sp>
        <p:nvSpPr>
          <p:cNvPr id="6" name="矩形 5"/>
          <p:cNvSpPr/>
          <p:nvPr/>
        </p:nvSpPr>
        <p:spPr>
          <a:xfrm>
            <a:off x="408115" y="3789040"/>
            <a:ext cx="8556373" cy="1200329"/>
          </a:xfrm>
          <a:prstGeom prst="rect">
            <a:avLst/>
          </a:prstGeom>
        </p:spPr>
        <p:txBody>
          <a:bodyPr wrap="square">
            <a:spAutoFit/>
          </a:bodyPr>
          <a:lstStyle/>
          <a:p>
            <a:pPr marL="285750" indent="-285750">
              <a:buFont typeface="Wingdings" panose="05000000000000000000" pitchFamily="2" charset="2"/>
              <a:buChar char="l"/>
            </a:pPr>
            <a:r>
              <a:rPr lang="zh-CN" altLang="en-US" dirty="0" smtClean="0"/>
              <a:t>并行化</a:t>
            </a:r>
            <a:r>
              <a:rPr lang="zh-CN" altLang="en-US" dirty="0"/>
              <a:t>设计</a:t>
            </a:r>
            <a:br>
              <a:rPr lang="zh-CN" altLang="en-US" dirty="0"/>
            </a:br>
            <a:r>
              <a:rPr lang="zh-CN" altLang="en-US" b="0" dirty="0">
                <a:latin typeface="微软雅黑" panose="020B0503020204020204" pitchFamily="34" charset="-122"/>
                <a:ea typeface="微软雅黑" panose="020B0503020204020204" pitchFamily="34" charset="-122"/>
              </a:rPr>
              <a:t>现在芯片架构已从单核性能逐渐往多核并行方向发展，为了适应芯片的并行 化， </a:t>
            </a:r>
            <a:r>
              <a:rPr lang="en-US" altLang="zh-CN" b="0" dirty="0">
                <a:latin typeface="微软雅黑" panose="020B0503020204020204" pitchFamily="34" charset="-122"/>
                <a:ea typeface="微软雅黑" panose="020B0503020204020204" pitchFamily="34" charset="-122"/>
              </a:rPr>
              <a:t>H.265 </a:t>
            </a:r>
            <a:r>
              <a:rPr lang="zh-CN" altLang="en-US" b="0" dirty="0">
                <a:latin typeface="微软雅黑" panose="020B0503020204020204" pitchFamily="34" charset="-122"/>
                <a:ea typeface="微软雅黑" panose="020B0503020204020204" pitchFamily="34" charset="-122"/>
              </a:rPr>
              <a:t>引入了很多并行运算的优化</a:t>
            </a:r>
            <a:r>
              <a:rPr lang="zh-CN" altLang="en-US" b="0" dirty="0" smtClean="0">
                <a:latin typeface="微软雅黑" panose="020B0503020204020204" pitchFamily="34" charset="-122"/>
                <a:ea typeface="微软雅黑" panose="020B0503020204020204" pitchFamily="34" charset="-122"/>
              </a:rPr>
              <a:t>思路。</a:t>
            </a:r>
            <a:r>
              <a:rPr lang="zh-CN" altLang="en-US" b="0" dirty="0">
                <a:latin typeface="微软雅黑" panose="020B0503020204020204" pitchFamily="34" charset="-122"/>
                <a:ea typeface="微软雅黑" panose="020B0503020204020204" pitchFamily="34" charset="-122"/>
              </a:rPr>
              <a:t/>
            </a:r>
            <a:br>
              <a:rPr lang="zh-CN" altLang="en-US" b="0" dirty="0">
                <a:latin typeface="微软雅黑" panose="020B0503020204020204" pitchFamily="34" charset="-122"/>
                <a:ea typeface="微软雅黑" panose="020B0503020204020204" pitchFamily="34" charset="-122"/>
              </a:rPr>
            </a:b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079869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57149" y="130696"/>
            <a:ext cx="8229600" cy="1143000"/>
          </a:xfrm>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关键技术</a:t>
            </a:r>
            <a:r>
              <a:rPr lang="en-US" altLang="zh-CN" sz="3600" b="1" kern="1200" dirty="0">
                <a:solidFill>
                  <a:srgbClr val="0184B7"/>
                </a:solidFill>
                <a:latin typeface="Arial" pitchFamily="34" charset="0"/>
                <a:ea typeface="宋体" pitchFamily="2" charset="-122"/>
                <a:cs typeface="+mn-cs"/>
              </a:rPr>
              <a:t>(6)—</a:t>
            </a:r>
            <a:r>
              <a:rPr lang="zh-CN" altLang="en-US" sz="2800" b="1" kern="1200" dirty="0">
                <a:solidFill>
                  <a:srgbClr val="0184B7"/>
                </a:solidFill>
                <a:latin typeface="Arial" pitchFamily="34" charset="0"/>
                <a:ea typeface="宋体" pitchFamily="2" charset="-122"/>
                <a:cs typeface="+mn-cs"/>
              </a:rPr>
              <a:t>比</a:t>
            </a:r>
            <a:r>
              <a:rPr lang="en-US" altLang="zh-CN" sz="2800" b="1" kern="1200" dirty="0">
                <a:solidFill>
                  <a:srgbClr val="0184B7"/>
                </a:solidFill>
                <a:latin typeface="Arial" pitchFamily="34" charset="0"/>
                <a:ea typeface="宋体" pitchFamily="2" charset="-122"/>
                <a:cs typeface="+mn-cs"/>
              </a:rPr>
              <a:t>H.264</a:t>
            </a:r>
            <a:r>
              <a:rPr lang="zh-CN" altLang="en-US" sz="2800" b="1" kern="1200" dirty="0">
                <a:solidFill>
                  <a:srgbClr val="0184B7"/>
                </a:solidFill>
                <a:latin typeface="Arial" pitchFamily="34" charset="0"/>
                <a:ea typeface="宋体" pitchFamily="2" charset="-122"/>
                <a:cs typeface="+mn-cs"/>
              </a:rPr>
              <a:t>改进之处</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78</a:t>
            </a:fld>
            <a:endParaRPr lang="en-US" altLang="zh-CN"/>
          </a:p>
        </p:txBody>
      </p:sp>
      <p:sp>
        <p:nvSpPr>
          <p:cNvPr id="7" name="Rectangle 1"/>
          <p:cNvSpPr>
            <a:spLocks noChangeArrowheads="1"/>
          </p:cNvSpPr>
          <p:nvPr/>
        </p:nvSpPr>
        <p:spPr bwMode="auto">
          <a:xfrm>
            <a:off x="251520" y="1273696"/>
            <a:ext cx="8352928"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266700" algn="l" defTabSz="914400" rtl="0" eaLnBrk="1" fontAlgn="base" latinLnBrk="0" hangingPunct="1">
              <a:lnSpc>
                <a:spcPct val="150000"/>
              </a:lnSpc>
              <a:spcBef>
                <a:spcPct val="0"/>
              </a:spcBef>
              <a:spcAft>
                <a:spcPct val="0"/>
              </a:spcAft>
              <a:buClrTx/>
              <a:buSzTx/>
              <a:buFontTx/>
              <a:buNone/>
              <a:tabLst/>
            </a:pPr>
            <a:r>
              <a:rPr kumimoji="0" 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Times New Roman" pitchFamily="18" charset="0"/>
              </a:rPr>
              <a:t>相对于</a:t>
            </a:r>
            <a:r>
              <a:rPr kumimoji="0" lang="en-US" alt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Times New Roman" pitchFamily="18" charset="0"/>
              </a:rPr>
              <a:t>H.264</a:t>
            </a:r>
            <a:r>
              <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Times New Roman" pitchFamily="18" charset="0"/>
              </a:rPr>
              <a:t>，</a:t>
            </a:r>
            <a:r>
              <a:rPr kumimoji="0" lang="en-US" alt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Times New Roman" pitchFamily="18" charset="0"/>
              </a:rPr>
              <a:t>H.265</a:t>
            </a:r>
            <a:r>
              <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Times New Roman" pitchFamily="18" charset="0"/>
              </a:rPr>
              <a:t>标准的算法复杂性有了大幅提升，以此获得较好的压缩性能。</a:t>
            </a:r>
            <a:r>
              <a:rPr kumimoji="0" lang="en-US" alt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Times New Roman" pitchFamily="18" charset="0"/>
              </a:rPr>
              <a:t>H.265</a:t>
            </a:r>
            <a:r>
              <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Times New Roman" pitchFamily="18" charset="0"/>
              </a:rPr>
              <a:t>在很多特性上都做了较大的改进，具体各项改进如表所示：</a:t>
            </a:r>
            <a:endPar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6773" y="2348880"/>
            <a:ext cx="7191375"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678190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bwMode="auto">
          <a:xfrm>
            <a:off x="579727" y="3130972"/>
            <a:ext cx="6264696" cy="648072"/>
          </a:xfrm>
          <a:prstGeom prst="roundRect">
            <a:avLst/>
          </a:prstGeom>
          <a:solidFill>
            <a:srgbClr val="FFC000"/>
          </a:solidFill>
          <a:ln w="9525"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Arial" charset="0"/>
              <a:ea typeface="宋体" pitchFamily="2" charset="-122"/>
            </a:endParaRPr>
          </a:p>
        </p:txBody>
      </p:sp>
      <p:sp>
        <p:nvSpPr>
          <p:cNvPr id="2" name="标题 1"/>
          <p:cNvSpPr>
            <a:spLocks noGrp="1"/>
          </p:cNvSpPr>
          <p:nvPr>
            <p:ph type="title"/>
          </p:nvPr>
        </p:nvSpPr>
        <p:spPr/>
        <p:txBody>
          <a:bodyPr/>
          <a:lstStyle/>
          <a:p>
            <a:r>
              <a:rPr lang="en-US" altLang="zh-CN" dirty="0" smtClean="0">
                <a:latin typeface="微软雅黑" pitchFamily="34" charset="-122"/>
                <a:ea typeface="微软雅黑" pitchFamily="34" charset="-122"/>
              </a:rPr>
              <a:t>Agent</a:t>
            </a:r>
            <a:endParaRPr lang="zh-CN" altLang="en-US" dirty="0">
              <a:latin typeface="微软雅黑" pitchFamily="34" charset="-122"/>
              <a:ea typeface="微软雅黑" pitchFamily="34" charset="-122"/>
            </a:endParaRPr>
          </a:p>
        </p:txBody>
      </p:sp>
      <p:sp>
        <p:nvSpPr>
          <p:cNvPr id="6" name="TextBox 5"/>
          <p:cNvSpPr txBox="1"/>
          <p:nvPr/>
        </p:nvSpPr>
        <p:spPr>
          <a:xfrm>
            <a:off x="971600" y="2420888"/>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的关键</a:t>
            </a:r>
            <a:r>
              <a:rPr lang="zh-CN" altLang="en-US" sz="2800" dirty="0">
                <a:solidFill>
                  <a:srgbClr val="C00000"/>
                </a:solidFill>
                <a:latin typeface="微软雅黑" panose="020B0503020204020204" pitchFamily="34" charset="-122"/>
                <a:ea typeface="微软雅黑" panose="020B0503020204020204" pitchFamily="34" charset="-122"/>
              </a:rPr>
              <a:t>技术</a:t>
            </a:r>
          </a:p>
        </p:txBody>
      </p:sp>
      <p:sp>
        <p:nvSpPr>
          <p:cNvPr id="8" name="TextBox 7"/>
          <p:cNvSpPr txBox="1"/>
          <p:nvPr/>
        </p:nvSpPr>
        <p:spPr>
          <a:xfrm>
            <a:off x="971600" y="321297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编码能力对比</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971600" y="393305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的产品实现及通用测试</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971600" y="4653136"/>
            <a:ext cx="6120680" cy="523220"/>
          </a:xfrm>
          <a:prstGeom prst="rect">
            <a:avLst/>
          </a:prstGeom>
          <a:noFill/>
        </p:spPr>
        <p:txBody>
          <a:bodyPr wrap="square" rtlCol="0">
            <a:spAutoFit/>
          </a:bodyPr>
          <a:lstStyle/>
          <a:p>
            <a:pPr marL="285750" indent="-285750">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en-US" altLang="zh-CN" sz="2800" dirty="0">
                <a:solidFill>
                  <a:srgbClr val="C00000"/>
                </a:solidFill>
                <a:latin typeface="微软雅黑" panose="020B0503020204020204" pitchFamily="34" charset="-122"/>
                <a:ea typeface="微软雅黑" panose="020B0503020204020204" pitchFamily="34" charset="-122"/>
              </a:rPr>
              <a:t>H.265</a:t>
            </a:r>
            <a:r>
              <a:rPr lang="zh-CN" altLang="en-US" sz="2800" dirty="0">
                <a:solidFill>
                  <a:srgbClr val="C00000"/>
                </a:solidFill>
                <a:latin typeface="微软雅黑" panose="020B0503020204020204" pitchFamily="34" charset="-122"/>
                <a:ea typeface="微软雅黑" panose="020B0503020204020204" pitchFamily="34" charset="-122"/>
              </a:rPr>
              <a:t>与</a:t>
            </a:r>
            <a:r>
              <a:rPr lang="en-US" altLang="zh-CN" sz="2800" dirty="0">
                <a:solidFill>
                  <a:srgbClr val="C00000"/>
                </a:solidFill>
                <a:latin typeface="微软雅黑" panose="020B0503020204020204" pitchFamily="34" charset="-122"/>
                <a:ea typeface="微软雅黑" panose="020B0503020204020204" pitchFamily="34" charset="-122"/>
              </a:rPr>
              <a:t>4K</a:t>
            </a:r>
            <a:r>
              <a:rPr lang="zh-CN" altLang="en-US" sz="2800" dirty="0">
                <a:solidFill>
                  <a:srgbClr val="C00000"/>
                </a:solidFill>
                <a:latin typeface="微软雅黑" panose="020B0503020204020204" pitchFamily="34" charset="-122"/>
                <a:ea typeface="微软雅黑" panose="020B0503020204020204" pitchFamily="34" charset="-122"/>
              </a:rPr>
              <a:t>视频</a:t>
            </a:r>
          </a:p>
        </p:txBody>
      </p:sp>
      <p:sp>
        <p:nvSpPr>
          <p:cNvPr id="11"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79</a:t>
            </a:fld>
            <a:endParaRPr lang="en-US" altLang="zh-CN" dirty="0"/>
          </a:p>
        </p:txBody>
      </p:sp>
      <p:sp>
        <p:nvSpPr>
          <p:cNvPr id="12" name="TextBox 11"/>
          <p:cNvSpPr txBox="1"/>
          <p:nvPr/>
        </p:nvSpPr>
        <p:spPr>
          <a:xfrm>
            <a:off x="971600" y="537321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zh-CN" altLang="en-US" sz="2800" dirty="0" smtClean="0">
                <a:solidFill>
                  <a:srgbClr val="C00000"/>
                </a:solidFill>
                <a:latin typeface="微软雅黑" panose="020B0503020204020204" pitchFamily="34" charset="-122"/>
                <a:ea typeface="微软雅黑" panose="020B0503020204020204" pitchFamily="34" charset="-122"/>
              </a:rPr>
              <a:t>项目情况</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971600" y="1628800"/>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zh-CN" altLang="en-US" sz="2800" dirty="0" smtClean="0">
                <a:solidFill>
                  <a:srgbClr val="C00000"/>
                </a:solidFill>
                <a:latin typeface="微软雅黑" panose="020B0503020204020204" pitchFamily="34" charset="-122"/>
                <a:ea typeface="微软雅黑" panose="020B0503020204020204" pitchFamily="34" charset="-122"/>
              </a:rPr>
              <a:t>  研究背景</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60748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4"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zh-CN" altLang="en-US" sz="3600" dirty="0" smtClean="0">
                <a:solidFill>
                  <a:srgbClr val="000000"/>
                </a:solidFill>
                <a:latin typeface="微软雅黑" pitchFamily="34" charset="-122"/>
                <a:ea typeface="微软雅黑" pitchFamily="34" charset="-122"/>
              </a:rPr>
              <a:t>网络带宽发展的需求</a:t>
            </a:r>
            <a:endParaRPr lang="en-US" altLang="zh-CN" sz="3600" dirty="0">
              <a:solidFill>
                <a:srgbClr val="000000"/>
              </a:solidFill>
              <a:latin typeface="微软雅黑" pitchFamily="34" charset="-122"/>
              <a:ea typeface="微软雅黑" pitchFamily="34" charset="-122"/>
            </a:endParaRPr>
          </a:p>
        </p:txBody>
      </p:sp>
      <p:sp>
        <p:nvSpPr>
          <p:cNvPr id="5" name="矩形 2"/>
          <p:cNvSpPr>
            <a:spLocks noChangeArrowheads="1"/>
          </p:cNvSpPr>
          <p:nvPr/>
        </p:nvSpPr>
        <p:spPr bwMode="auto">
          <a:xfrm>
            <a:off x="634050" y="1988840"/>
            <a:ext cx="7696200" cy="4090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目前有线电视传输频谱是</a:t>
            </a:r>
            <a:r>
              <a:rPr lang="en-US" altLang="zh-CN" b="0" dirty="0">
                <a:latin typeface="微软雅黑" panose="020B0503020204020204" pitchFamily="34" charset="-122"/>
                <a:ea typeface="微软雅黑" panose="020B0503020204020204" pitchFamily="34" charset="-122"/>
              </a:rPr>
              <a:t>1G</a:t>
            </a:r>
            <a:r>
              <a:rPr lang="zh-CN" altLang="en-US" b="0" dirty="0">
                <a:latin typeface="微软雅黑" panose="020B0503020204020204" pitchFamily="34" charset="-122"/>
                <a:ea typeface="微软雅黑" panose="020B0503020204020204" pitchFamily="34" charset="-122"/>
              </a:rPr>
              <a:t>以下，以</a:t>
            </a:r>
            <a:r>
              <a:rPr lang="en-US" altLang="zh-CN" b="0" dirty="0">
                <a:latin typeface="微软雅黑" panose="020B0503020204020204" pitchFamily="34" charset="-122"/>
                <a:ea typeface="微软雅黑" panose="020B0503020204020204" pitchFamily="34" charset="-122"/>
              </a:rPr>
              <a:t>8M</a:t>
            </a:r>
            <a:r>
              <a:rPr lang="zh-CN" altLang="en-US" b="0" dirty="0">
                <a:latin typeface="微软雅黑" panose="020B0503020204020204" pitchFamily="34" charset="-122"/>
                <a:ea typeface="微软雅黑" panose="020B0503020204020204" pitchFamily="34" charset="-122"/>
              </a:rPr>
              <a:t>作为一个“带宽”传输数字电视的数据。</a:t>
            </a:r>
            <a:endParaRPr lang="en-US" altLang="zh-CN" b="0" dirty="0">
              <a:latin typeface="微软雅黑" panose="020B0503020204020204" pitchFamily="34" charset="-122"/>
              <a:ea typeface="微软雅黑" panose="020B0503020204020204" pitchFamily="34" charset="-122"/>
            </a:endParaRPr>
          </a:p>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理想情况下，基带传输</a:t>
            </a:r>
            <a:r>
              <a:rPr lang="en-US" altLang="zh-CN" b="0" dirty="0">
                <a:latin typeface="微软雅黑" panose="020B0503020204020204" pitchFamily="34" charset="-122"/>
                <a:ea typeface="微软雅黑" panose="020B0503020204020204" pitchFamily="34" charset="-122"/>
              </a:rPr>
              <a:t>1Hz</a:t>
            </a:r>
            <a:r>
              <a:rPr lang="zh-CN" altLang="en-US" b="0" dirty="0">
                <a:latin typeface="微软雅黑" panose="020B0503020204020204" pitchFamily="34" charset="-122"/>
                <a:ea typeface="微软雅黑" panose="020B0503020204020204" pitchFamily="34" charset="-122"/>
              </a:rPr>
              <a:t>带宽能传</a:t>
            </a:r>
            <a:r>
              <a:rPr lang="en-US" altLang="zh-CN" b="0" dirty="0">
                <a:latin typeface="微软雅黑" panose="020B0503020204020204" pitchFamily="34" charset="-122"/>
                <a:ea typeface="微软雅黑" panose="020B0503020204020204" pitchFamily="34" charset="-122"/>
              </a:rPr>
              <a:t>1bit</a:t>
            </a:r>
            <a:r>
              <a:rPr lang="zh-CN" altLang="en-US" b="0" dirty="0">
                <a:latin typeface="微软雅黑" panose="020B0503020204020204" pitchFamily="34" charset="-122"/>
                <a:ea typeface="微软雅黑" panose="020B0503020204020204" pitchFamily="34" charset="-122"/>
              </a:rPr>
              <a:t>。但是实际上在数字电视传输室，为适应带宽需要做频谱成型，形成升余弦滚降。滚降因子为</a:t>
            </a:r>
            <a:r>
              <a:rPr lang="en-US" altLang="zh-CN" b="0" dirty="0">
                <a:latin typeface="微软雅黑" panose="020B0503020204020204" pitchFamily="34" charset="-122"/>
                <a:ea typeface="微软雅黑" panose="020B0503020204020204" pitchFamily="34" charset="-122"/>
              </a:rPr>
              <a:t>a(0&lt;a&lt;=1)</a:t>
            </a:r>
            <a:r>
              <a:rPr lang="zh-CN" altLang="en-US" b="0" dirty="0">
                <a:latin typeface="微软雅黑" panose="020B0503020204020204" pitchFamily="34" charset="-122"/>
                <a:ea typeface="微软雅黑" panose="020B0503020204020204" pitchFamily="34" charset="-122"/>
              </a:rPr>
              <a:t>。所以实际传输</a:t>
            </a:r>
            <a:r>
              <a:rPr lang="en-US" altLang="zh-CN" b="0" dirty="0">
                <a:latin typeface="微软雅黑" panose="020B0503020204020204" pitchFamily="34" charset="-122"/>
                <a:ea typeface="微软雅黑" panose="020B0503020204020204" pitchFamily="34" charset="-122"/>
              </a:rPr>
              <a:t>1bit</a:t>
            </a:r>
            <a:r>
              <a:rPr lang="zh-CN" altLang="en-US" b="0" dirty="0">
                <a:latin typeface="微软雅黑" panose="020B0503020204020204" pitchFamily="34" charset="-122"/>
                <a:ea typeface="微软雅黑" panose="020B0503020204020204" pitchFamily="34" charset="-122"/>
              </a:rPr>
              <a:t>数据需要</a:t>
            </a:r>
            <a:r>
              <a:rPr lang="en-US" altLang="zh-CN" b="0" dirty="0">
                <a:latin typeface="微软雅黑" panose="020B0503020204020204" pitchFamily="34" charset="-122"/>
                <a:ea typeface="微软雅黑" panose="020B0503020204020204" pitchFamily="34" charset="-122"/>
              </a:rPr>
              <a:t>1+aHz</a:t>
            </a:r>
            <a:r>
              <a:rPr lang="zh-CN" altLang="en-US" b="0" dirty="0">
                <a:latin typeface="微软雅黑" panose="020B0503020204020204" pitchFamily="34" charset="-122"/>
                <a:ea typeface="微软雅黑" panose="020B0503020204020204" pitchFamily="34" charset="-122"/>
              </a:rPr>
              <a:t>带宽。</a:t>
            </a:r>
            <a:endParaRPr lang="en-US" altLang="zh-CN" b="0" dirty="0">
              <a:latin typeface="微软雅黑" panose="020B0503020204020204" pitchFamily="34" charset="-122"/>
              <a:ea typeface="微软雅黑" panose="020B0503020204020204" pitchFamily="34" charset="-122"/>
            </a:endParaRPr>
          </a:p>
          <a:p>
            <a:pPr marL="342900" indent="-342900">
              <a:lnSpc>
                <a:spcPct val="150000"/>
              </a:lnSpc>
              <a:spcAft>
                <a:spcPts val="1200"/>
              </a:spcAft>
              <a:buClr>
                <a:srgbClr val="0070C0"/>
              </a:buClr>
              <a:buFont typeface="Wingdings" panose="05000000000000000000" pitchFamily="2" charset="2"/>
              <a:buChar char="l"/>
            </a:pPr>
            <a:r>
              <a:rPr lang="en-US" altLang="zh-CN" b="0" dirty="0">
                <a:latin typeface="微软雅黑" panose="020B0503020204020204" pitchFamily="34" charset="-122"/>
                <a:ea typeface="微软雅黑" panose="020B0503020204020204" pitchFamily="34" charset="-122"/>
              </a:rPr>
              <a:t>a</a:t>
            </a:r>
            <a:r>
              <a:rPr lang="zh-CN" altLang="en-US" b="0" dirty="0">
                <a:latin typeface="微软雅黑" panose="020B0503020204020204" pitchFamily="34" charset="-122"/>
                <a:ea typeface="微软雅黑" panose="020B0503020204020204" pitchFamily="34" charset="-122"/>
              </a:rPr>
              <a:t>表征了残留边带占信号带宽的多少，</a:t>
            </a:r>
            <a:r>
              <a:rPr lang="en-US" altLang="zh-CN" b="0" dirty="0">
                <a:latin typeface="微软雅黑" panose="020B0503020204020204" pitchFamily="34" charset="-122"/>
                <a:ea typeface="微软雅黑" panose="020B0503020204020204" pitchFamily="34" charset="-122"/>
              </a:rPr>
              <a:t>a</a:t>
            </a:r>
            <a:r>
              <a:rPr lang="zh-CN" altLang="en-US" b="0" dirty="0">
                <a:latin typeface="微软雅黑" panose="020B0503020204020204" pitchFamily="34" charset="-122"/>
                <a:ea typeface="微软雅黑" panose="020B0503020204020204" pitchFamily="34" charset="-122"/>
              </a:rPr>
              <a:t>越小、频谱效率越高，但实际是达不到理想频谱效率。</a:t>
            </a:r>
            <a:r>
              <a:rPr lang="en-US" altLang="zh-CN" b="0" dirty="0">
                <a:latin typeface="微软雅黑" panose="020B0503020204020204" pitchFamily="34" charset="-122"/>
                <a:ea typeface="微软雅黑" panose="020B0503020204020204" pitchFamily="34" charset="-122"/>
              </a:rPr>
              <a:t>a</a:t>
            </a:r>
            <a:r>
              <a:rPr lang="zh-CN" altLang="en-US" b="0" dirty="0">
                <a:latin typeface="微软雅黑" panose="020B0503020204020204" pitchFamily="34" charset="-122"/>
                <a:ea typeface="微软雅黑" panose="020B0503020204020204" pitchFamily="34" charset="-122"/>
              </a:rPr>
              <a:t>越大，特别是接近</a:t>
            </a:r>
            <a:r>
              <a:rPr lang="en-US" altLang="zh-CN" b="0" dirty="0">
                <a:latin typeface="微软雅黑" panose="020B0503020204020204" pitchFamily="34" charset="-122"/>
                <a:ea typeface="微软雅黑" panose="020B0503020204020204" pitchFamily="34" charset="-122"/>
              </a:rPr>
              <a:t>1</a:t>
            </a:r>
            <a:r>
              <a:rPr lang="zh-CN" altLang="en-US" b="0" dirty="0">
                <a:latin typeface="微软雅黑" panose="020B0503020204020204" pitchFamily="34" charset="-122"/>
                <a:ea typeface="微软雅黑" panose="020B0503020204020204" pitchFamily="34" charset="-122"/>
              </a:rPr>
              <a:t>时，产生的带外成分将占用上下的临频。根据奈奎斯特取样定理，保正采样不失真的条件小火球带宽和频带的利用率，</a:t>
            </a:r>
            <a:r>
              <a:rPr lang="en-US" altLang="zh-CN" b="0" dirty="0">
                <a:latin typeface="微软雅黑" panose="020B0503020204020204" pitchFamily="34" charset="-122"/>
                <a:ea typeface="微软雅黑" panose="020B0503020204020204" pitchFamily="34" charset="-122"/>
              </a:rPr>
              <a:t>a</a:t>
            </a:r>
            <a:r>
              <a:rPr lang="zh-CN" altLang="en-US" b="0" dirty="0">
                <a:latin typeface="微软雅黑" panose="020B0503020204020204" pitchFamily="34" charset="-122"/>
                <a:ea typeface="微软雅黑" panose="020B0503020204020204" pitchFamily="34" charset="-122"/>
              </a:rPr>
              <a:t>取</a:t>
            </a:r>
            <a:r>
              <a:rPr lang="en-US" altLang="zh-CN" b="0" dirty="0">
                <a:latin typeface="微软雅黑" panose="020B0503020204020204" pitchFamily="34" charset="-122"/>
                <a:ea typeface="微软雅黑" panose="020B0503020204020204" pitchFamily="34" charset="-122"/>
              </a:rPr>
              <a:t>0.15-0.5</a:t>
            </a:r>
            <a:r>
              <a:rPr lang="zh-CN" altLang="en-US" b="0" dirty="0">
                <a:latin typeface="微软雅黑" panose="020B0503020204020204" pitchFamily="34" charset="-122"/>
                <a:ea typeface="微软雅黑" panose="020B0503020204020204" pitchFamily="34" charset="-122"/>
              </a:rPr>
              <a:t>之间。</a:t>
            </a:r>
            <a:endParaRPr lang="en-US" altLang="zh-CN"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1850155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视频集体进军H.265为哪般？ "/>
          <p:cNvPicPr/>
          <p:nvPr/>
        </p:nvPicPr>
        <p:blipFill>
          <a:blip r:embed="rId3">
            <a:extLst>
              <a:ext uri="{28A0092B-C50C-407E-A947-70E740481C1C}">
                <a14:useLocalDpi xmlns:a14="http://schemas.microsoft.com/office/drawing/2010/main" val="0"/>
              </a:ext>
            </a:extLst>
          </a:blip>
          <a:srcRect/>
          <a:stretch>
            <a:fillRect/>
          </a:stretch>
        </p:blipFill>
        <p:spPr bwMode="auto">
          <a:xfrm>
            <a:off x="107504" y="1666283"/>
            <a:ext cx="4314825" cy="3990975"/>
          </a:xfrm>
          <a:prstGeom prst="rect">
            <a:avLst/>
          </a:prstGeom>
          <a:noFill/>
          <a:ln>
            <a:noFill/>
          </a:ln>
        </p:spPr>
      </p:pic>
      <p:pic>
        <p:nvPicPr>
          <p:cNvPr id="6" name="图片 5" descr="视频集体进军H.265为哪般？ "/>
          <p:cNvPicPr/>
          <p:nvPr/>
        </p:nvPicPr>
        <p:blipFill>
          <a:blip r:embed="rId4">
            <a:extLst>
              <a:ext uri="{28A0092B-C50C-407E-A947-70E740481C1C}">
                <a14:useLocalDpi xmlns:a14="http://schemas.microsoft.com/office/drawing/2010/main" val="0"/>
              </a:ext>
            </a:extLst>
          </a:blip>
          <a:srcRect/>
          <a:stretch>
            <a:fillRect/>
          </a:stretch>
        </p:blipFill>
        <p:spPr bwMode="auto">
          <a:xfrm>
            <a:off x="4618297" y="1580557"/>
            <a:ext cx="4429125" cy="4162425"/>
          </a:xfrm>
          <a:prstGeom prst="rect">
            <a:avLst/>
          </a:prstGeom>
          <a:noFill/>
          <a:ln>
            <a:noFill/>
          </a:ln>
        </p:spPr>
      </p:pic>
      <p:sp>
        <p:nvSpPr>
          <p:cNvPr id="8" name="标题 1"/>
          <p:cNvSpPr>
            <a:spLocks noGrp="1"/>
          </p:cNvSpPr>
          <p:nvPr>
            <p:ph type="title"/>
          </p:nvPr>
        </p:nvSpPr>
        <p:spPr>
          <a:xfrm>
            <a:off x="457200" y="274638"/>
            <a:ext cx="8229600" cy="1143000"/>
          </a:xfrm>
        </p:spPr>
        <p:txBody>
          <a:body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编码</a:t>
            </a:r>
            <a:r>
              <a:rPr lang="zh-CN" altLang="en-US" sz="3600" b="1" kern="1200" dirty="0">
                <a:solidFill>
                  <a:srgbClr val="0184B7"/>
                </a:solidFill>
                <a:latin typeface="Arial" pitchFamily="34" charset="0"/>
                <a:ea typeface="宋体" pitchFamily="2" charset="-122"/>
                <a:cs typeface="+mn-cs"/>
              </a:rPr>
              <a:t>能力对比</a:t>
            </a:r>
          </a:p>
        </p:txBody>
      </p:sp>
    </p:spTree>
    <p:extLst>
      <p:ext uri="{BB962C8B-B14F-4D97-AF65-F5344CB8AC3E}">
        <p14:creationId xmlns:p14="http://schemas.microsoft.com/office/powerpoint/2010/main" val="2991574059"/>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 name="AutoShape 5"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1" name="AutoShape 7"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033" name="AutoShape 9" descr="http://imgt0.bdstatic.com/it/u=823379247,539673663&amp;fm=90&amp;gp=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3" name="矩形 2"/>
          <p:cNvSpPr/>
          <p:nvPr/>
        </p:nvSpPr>
        <p:spPr>
          <a:xfrm>
            <a:off x="179512" y="1328856"/>
            <a:ext cx="8728522" cy="5140190"/>
          </a:xfrm>
          <a:prstGeom prst="rect">
            <a:avLst/>
          </a:prstGeom>
        </p:spPr>
        <p:txBody>
          <a:bodyPr wrap="square">
            <a:spAutoFit/>
          </a:bodyPr>
          <a:lstStyle/>
          <a:p>
            <a:pPr marL="1066800" lvl="1" indent="-609600" latinLnBrk="1">
              <a:lnSpc>
                <a:spcPct val="150000"/>
              </a:lnSpc>
              <a:spcBef>
                <a:spcPct val="20000"/>
              </a:spcBef>
              <a:buFontTx/>
              <a:buChar char="–"/>
            </a:pPr>
            <a:r>
              <a:rPr lang="zh-CN" altLang="zh-CN" b="0" dirty="0" smtClean="0">
                <a:latin typeface="微软雅黑" panose="020B0503020204020204" pitchFamily="34" charset="-122"/>
                <a:ea typeface="微软雅黑" panose="020B0503020204020204" pitchFamily="34" charset="-122"/>
              </a:rPr>
              <a:t>反复</a:t>
            </a:r>
            <a:r>
              <a:rPr lang="zh-CN" altLang="zh-CN" b="0" dirty="0">
                <a:latin typeface="微软雅黑" panose="020B0503020204020204" pitchFamily="34" charset="-122"/>
                <a:ea typeface="微软雅黑" panose="020B0503020204020204" pitchFamily="34" charset="-122"/>
              </a:rPr>
              <a:t>的质量比较测试已经表明，在相同的图象质量下，相比于</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，通过</a:t>
            </a:r>
            <a:r>
              <a:rPr lang="en-US" altLang="zh-CN" b="0" dirty="0">
                <a:latin typeface="微软雅黑" panose="020B0503020204020204" pitchFamily="34" charset="-122"/>
                <a:ea typeface="微软雅黑" panose="020B0503020204020204" pitchFamily="34" charset="-122"/>
              </a:rPr>
              <a:t>H.265</a:t>
            </a:r>
            <a:r>
              <a:rPr lang="zh-CN" altLang="zh-CN" b="0" dirty="0">
                <a:latin typeface="微软雅黑" panose="020B0503020204020204" pitchFamily="34" charset="-122"/>
                <a:ea typeface="微软雅黑" panose="020B0503020204020204" pitchFamily="34" charset="-122"/>
              </a:rPr>
              <a:t>编码的视频码流大小比</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减少大约</a:t>
            </a:r>
            <a:r>
              <a:rPr lang="en-US" altLang="zh-CN" b="0" dirty="0">
                <a:latin typeface="微软雅黑" panose="020B0503020204020204" pitchFamily="34" charset="-122"/>
                <a:ea typeface="微软雅黑" panose="020B0503020204020204" pitchFamily="34" charset="-122"/>
              </a:rPr>
              <a:t>39-44%</a:t>
            </a:r>
            <a:r>
              <a:rPr lang="zh-CN" altLang="zh-CN" b="0" dirty="0">
                <a:latin typeface="微软雅黑" panose="020B0503020204020204" pitchFamily="34" charset="-122"/>
                <a:ea typeface="微软雅黑" panose="020B0503020204020204" pitchFamily="34" charset="-122"/>
              </a:rPr>
              <a:t>。由于质量控制的测定方法不同，这个数据也会有相应的变化。通过主观视觉测试得出的数据显示，在码率减少</a:t>
            </a:r>
            <a:r>
              <a:rPr lang="en-US" altLang="zh-CN" b="0" dirty="0">
                <a:latin typeface="微软雅黑" panose="020B0503020204020204" pitchFamily="34" charset="-122"/>
                <a:ea typeface="微软雅黑" panose="020B0503020204020204" pitchFamily="34" charset="-122"/>
              </a:rPr>
              <a:t>51-74%</a:t>
            </a:r>
            <a:r>
              <a:rPr lang="zh-CN" altLang="zh-CN" b="0" dirty="0">
                <a:latin typeface="微软雅黑" panose="020B0503020204020204" pitchFamily="34" charset="-122"/>
                <a:ea typeface="微软雅黑" panose="020B0503020204020204" pitchFamily="34" charset="-122"/>
              </a:rPr>
              <a:t>的情况下，</a:t>
            </a:r>
            <a:r>
              <a:rPr lang="en-US" altLang="zh-CN" b="0" dirty="0">
                <a:latin typeface="微软雅黑" panose="020B0503020204020204" pitchFamily="34" charset="-122"/>
                <a:ea typeface="微软雅黑" panose="020B0503020204020204" pitchFamily="34" charset="-122"/>
              </a:rPr>
              <a:t>H.265</a:t>
            </a:r>
            <a:r>
              <a:rPr lang="zh-CN" altLang="zh-CN" b="0" dirty="0">
                <a:latin typeface="微软雅黑" panose="020B0503020204020204" pitchFamily="34" charset="-122"/>
                <a:ea typeface="微软雅黑" panose="020B0503020204020204" pitchFamily="34" charset="-122"/>
              </a:rPr>
              <a:t>编码视频的质量还能与</a:t>
            </a:r>
            <a:r>
              <a:rPr lang="en-US" altLang="zh-CN" b="0" dirty="0">
                <a:latin typeface="微软雅黑" panose="020B0503020204020204" pitchFamily="34" charset="-122"/>
                <a:ea typeface="微软雅黑" panose="020B0503020204020204" pitchFamily="34" charset="-122"/>
              </a:rPr>
              <a:t>H.264</a:t>
            </a:r>
            <a:r>
              <a:rPr lang="zh-CN" altLang="zh-CN" b="0" dirty="0">
                <a:latin typeface="微软雅黑" panose="020B0503020204020204" pitchFamily="34" charset="-122"/>
                <a:ea typeface="微软雅黑" panose="020B0503020204020204" pitchFamily="34" charset="-122"/>
              </a:rPr>
              <a:t>编码视频近似甚至更好，其本质上说是比预期的信噪比</a:t>
            </a:r>
            <a:r>
              <a:rPr lang="en-US" altLang="zh-CN" b="0" dirty="0">
                <a:latin typeface="微软雅黑" panose="020B0503020204020204" pitchFamily="34" charset="-122"/>
                <a:ea typeface="微软雅黑" panose="020B0503020204020204" pitchFamily="34" charset="-122"/>
              </a:rPr>
              <a:t>(PSNR)</a:t>
            </a:r>
            <a:r>
              <a:rPr lang="zh-CN" altLang="zh-CN" b="0" dirty="0">
                <a:latin typeface="微软雅黑" panose="020B0503020204020204" pitchFamily="34" charset="-122"/>
                <a:ea typeface="微软雅黑" panose="020B0503020204020204" pitchFamily="34" charset="-122"/>
              </a:rPr>
              <a:t>要好</a:t>
            </a:r>
            <a:r>
              <a:rPr lang="zh-CN" altLang="zh-CN" b="0" dirty="0" smtClean="0">
                <a:latin typeface="微软雅黑" panose="020B0503020204020204" pitchFamily="34" charset="-122"/>
                <a:ea typeface="微软雅黑" panose="020B0503020204020204" pitchFamily="34" charset="-122"/>
              </a:rPr>
              <a:t>。</a:t>
            </a:r>
            <a:endParaRPr lang="en-US" altLang="zh-CN" b="0" dirty="0" smtClean="0">
              <a:latin typeface="微软雅黑" panose="020B0503020204020204" pitchFamily="34" charset="-122"/>
              <a:ea typeface="微软雅黑" panose="020B0503020204020204" pitchFamily="34" charset="-122"/>
            </a:endParaRPr>
          </a:p>
          <a:p>
            <a:pPr marL="1066800" lvl="1" indent="-609600" latinLnBrk="1">
              <a:lnSpc>
                <a:spcPct val="150000"/>
              </a:lnSpc>
              <a:spcBef>
                <a:spcPct val="20000"/>
              </a:spcBef>
              <a:buFontTx/>
              <a:buChar char="–"/>
            </a:pPr>
            <a:r>
              <a:rPr lang="zh-CN" altLang="zh-CN" b="0" dirty="0">
                <a:latin typeface="微软雅黑" panose="020B0503020204020204" pitchFamily="34" charset="-122"/>
                <a:ea typeface="微软雅黑" panose="020B0503020204020204" pitchFamily="34" charset="-122"/>
              </a:rPr>
              <a:t>目前的</a:t>
            </a:r>
            <a:r>
              <a:rPr lang="en-US" altLang="zh-CN" b="0" dirty="0">
                <a:latin typeface="微软雅黑" panose="020B0503020204020204" pitchFamily="34" charset="-122"/>
                <a:ea typeface="微软雅黑" panose="020B0503020204020204" pitchFamily="34" charset="-122"/>
              </a:rPr>
              <a:t>HEVC</a:t>
            </a:r>
            <a:r>
              <a:rPr lang="zh-CN" altLang="zh-CN" b="0" dirty="0">
                <a:latin typeface="微软雅黑" panose="020B0503020204020204" pitchFamily="34" charset="-122"/>
                <a:ea typeface="微软雅黑" panose="020B0503020204020204" pitchFamily="34" charset="-122"/>
              </a:rPr>
              <a:t>标准共有三种模式：</a:t>
            </a:r>
            <a:r>
              <a:rPr lang="en-US" altLang="zh-CN" b="0" dirty="0">
                <a:latin typeface="微软雅黑" panose="020B0503020204020204" pitchFamily="34" charset="-122"/>
                <a:ea typeface="微软雅黑" panose="020B0503020204020204" pitchFamily="34" charset="-122"/>
              </a:rPr>
              <a:t>Main</a:t>
            </a:r>
            <a:r>
              <a:rPr lang="zh-CN" altLang="zh-CN"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Main 10</a:t>
            </a:r>
            <a:r>
              <a:rPr lang="zh-CN" altLang="zh-CN"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Main Still Picture</a:t>
            </a:r>
            <a:r>
              <a:rPr lang="zh-CN" altLang="zh-CN"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Main</a:t>
            </a:r>
            <a:r>
              <a:rPr lang="zh-CN" altLang="zh-CN" b="0" dirty="0">
                <a:latin typeface="微软雅黑" panose="020B0503020204020204" pitchFamily="34" charset="-122"/>
                <a:ea typeface="微软雅黑" panose="020B0503020204020204" pitchFamily="34" charset="-122"/>
              </a:rPr>
              <a:t>模式支持</a:t>
            </a:r>
            <a:r>
              <a:rPr lang="en-US" altLang="zh-CN" b="0" dirty="0">
                <a:latin typeface="微软雅黑" panose="020B0503020204020204" pitchFamily="34" charset="-122"/>
                <a:ea typeface="微软雅黑" panose="020B0503020204020204" pitchFamily="34" charset="-122"/>
              </a:rPr>
              <a:t>8bit</a:t>
            </a:r>
            <a:r>
              <a:rPr lang="zh-CN" altLang="zh-CN" b="0" dirty="0">
                <a:latin typeface="微软雅黑" panose="020B0503020204020204" pitchFamily="34" charset="-122"/>
                <a:ea typeface="微软雅黑" panose="020B0503020204020204" pitchFamily="34" charset="-122"/>
              </a:rPr>
              <a:t>色深</a:t>
            </a:r>
            <a:r>
              <a:rPr lang="en-US" altLang="zh-CN" b="0" dirty="0">
                <a:latin typeface="微软雅黑" panose="020B0503020204020204" pitchFamily="34" charset="-122"/>
                <a:ea typeface="微软雅黑" panose="020B0503020204020204" pitchFamily="34" charset="-122"/>
              </a:rPr>
              <a:t>(</a:t>
            </a:r>
            <a:r>
              <a:rPr lang="zh-CN" altLang="zh-CN" b="0" dirty="0">
                <a:latin typeface="微软雅黑" panose="020B0503020204020204" pitchFamily="34" charset="-122"/>
                <a:ea typeface="微软雅黑" panose="020B0503020204020204" pitchFamily="34" charset="-122"/>
              </a:rPr>
              <a:t>即红绿蓝三色各有</a:t>
            </a:r>
            <a:r>
              <a:rPr lang="en-US" altLang="zh-CN" b="0" dirty="0">
                <a:latin typeface="微软雅黑" panose="020B0503020204020204" pitchFamily="34" charset="-122"/>
                <a:ea typeface="微软雅黑" panose="020B0503020204020204" pitchFamily="34" charset="-122"/>
              </a:rPr>
              <a:t>256</a:t>
            </a:r>
            <a:r>
              <a:rPr lang="zh-CN" altLang="zh-CN" b="0" dirty="0">
                <a:latin typeface="微软雅黑" panose="020B0503020204020204" pitchFamily="34" charset="-122"/>
                <a:ea typeface="微软雅黑" panose="020B0503020204020204" pitchFamily="34" charset="-122"/>
              </a:rPr>
              <a:t>个色度，共</a:t>
            </a:r>
            <a:r>
              <a:rPr lang="en-US" altLang="zh-CN" b="0" dirty="0">
                <a:latin typeface="微软雅黑" panose="020B0503020204020204" pitchFamily="34" charset="-122"/>
                <a:ea typeface="微软雅黑" panose="020B0503020204020204" pitchFamily="34" charset="-122"/>
              </a:rPr>
              <a:t>1670</a:t>
            </a:r>
            <a:r>
              <a:rPr lang="zh-CN" altLang="zh-CN" b="0" dirty="0">
                <a:latin typeface="微软雅黑" panose="020B0503020204020204" pitchFamily="34" charset="-122"/>
                <a:ea typeface="微软雅黑" panose="020B0503020204020204" pitchFamily="34" charset="-122"/>
              </a:rPr>
              <a:t>万色</a:t>
            </a:r>
            <a:r>
              <a:rPr lang="en-US" altLang="zh-CN" b="0" dirty="0">
                <a:latin typeface="微软雅黑" panose="020B0503020204020204" pitchFamily="34" charset="-122"/>
                <a:ea typeface="微软雅黑" panose="020B0503020204020204" pitchFamily="34" charset="-122"/>
              </a:rPr>
              <a:t>)</a:t>
            </a:r>
            <a:r>
              <a:rPr lang="zh-CN" altLang="zh-CN"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Main 10</a:t>
            </a:r>
            <a:r>
              <a:rPr lang="zh-CN" altLang="zh-CN" b="0" dirty="0">
                <a:latin typeface="微软雅黑" panose="020B0503020204020204" pitchFamily="34" charset="-122"/>
                <a:ea typeface="微软雅黑" panose="020B0503020204020204" pitchFamily="34" charset="-122"/>
              </a:rPr>
              <a:t>模式支持</a:t>
            </a:r>
            <a:r>
              <a:rPr lang="en-US" altLang="zh-CN" b="0" dirty="0">
                <a:latin typeface="微软雅黑" panose="020B0503020204020204" pitchFamily="34" charset="-122"/>
                <a:ea typeface="微软雅黑" panose="020B0503020204020204" pitchFamily="34" charset="-122"/>
              </a:rPr>
              <a:t>10bit</a:t>
            </a:r>
            <a:r>
              <a:rPr lang="zh-CN" altLang="zh-CN" b="0" dirty="0">
                <a:latin typeface="微软雅黑" panose="020B0503020204020204" pitchFamily="34" charset="-122"/>
                <a:ea typeface="微软雅黑" panose="020B0503020204020204" pitchFamily="34" charset="-122"/>
              </a:rPr>
              <a:t>色深，将会用于超高清电视</a:t>
            </a:r>
            <a:r>
              <a:rPr lang="en-US" altLang="zh-CN" b="0" dirty="0">
                <a:latin typeface="微软雅黑" panose="020B0503020204020204" pitchFamily="34" charset="-122"/>
                <a:ea typeface="微软雅黑" panose="020B0503020204020204" pitchFamily="34" charset="-122"/>
              </a:rPr>
              <a:t>(UHDTV)</a:t>
            </a:r>
            <a:r>
              <a:rPr lang="zh-CN" altLang="zh-CN" b="0" dirty="0">
                <a:latin typeface="微软雅黑" panose="020B0503020204020204" pitchFamily="34" charset="-122"/>
                <a:ea typeface="微软雅黑" panose="020B0503020204020204" pitchFamily="34" charset="-122"/>
              </a:rPr>
              <a:t>上。前两者都将色度采样格式限制为</a:t>
            </a:r>
            <a:r>
              <a:rPr lang="en-US" altLang="zh-CN" b="0" dirty="0">
                <a:latin typeface="微软雅黑" panose="020B0503020204020204" pitchFamily="34" charset="-122"/>
                <a:ea typeface="微软雅黑" panose="020B0503020204020204" pitchFamily="34" charset="-122"/>
              </a:rPr>
              <a:t>4</a:t>
            </a:r>
            <a:r>
              <a:rPr lang="zh-CN" altLang="zh-CN"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2</a:t>
            </a:r>
            <a:r>
              <a:rPr lang="zh-CN" altLang="zh-CN"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0</a:t>
            </a:r>
            <a:r>
              <a:rPr lang="zh-CN" altLang="zh-CN" b="0" dirty="0">
                <a:latin typeface="微软雅黑" panose="020B0503020204020204" pitchFamily="34" charset="-122"/>
                <a:ea typeface="微软雅黑" panose="020B0503020204020204" pitchFamily="34" charset="-122"/>
              </a:rPr>
              <a:t>。预期将在</a:t>
            </a:r>
            <a:r>
              <a:rPr lang="en-US" altLang="zh-CN" b="0" dirty="0">
                <a:latin typeface="微软雅黑" panose="020B0503020204020204" pitchFamily="34" charset="-122"/>
                <a:ea typeface="微软雅黑" panose="020B0503020204020204" pitchFamily="34" charset="-122"/>
              </a:rPr>
              <a:t>2014</a:t>
            </a:r>
            <a:r>
              <a:rPr lang="zh-CN" altLang="zh-CN" b="0" dirty="0">
                <a:latin typeface="微软雅黑" panose="020B0503020204020204" pitchFamily="34" charset="-122"/>
                <a:ea typeface="微软雅黑" panose="020B0503020204020204" pitchFamily="34" charset="-122"/>
              </a:rPr>
              <a:t>年对标准有所扩展，将会支持</a:t>
            </a:r>
            <a:r>
              <a:rPr lang="en-US" altLang="zh-CN" b="0" dirty="0">
                <a:latin typeface="微软雅黑" panose="020B0503020204020204" pitchFamily="34" charset="-122"/>
                <a:ea typeface="微软雅黑" panose="020B0503020204020204" pitchFamily="34" charset="-122"/>
              </a:rPr>
              <a:t>4</a:t>
            </a:r>
            <a:r>
              <a:rPr lang="zh-CN" altLang="zh-CN"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2</a:t>
            </a:r>
            <a:r>
              <a:rPr lang="zh-CN" altLang="zh-CN"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2</a:t>
            </a:r>
            <a:r>
              <a:rPr lang="zh-CN" altLang="zh-CN" b="0" dirty="0">
                <a:latin typeface="微软雅黑" panose="020B0503020204020204" pitchFamily="34" charset="-122"/>
                <a:ea typeface="微软雅黑" panose="020B0503020204020204" pitchFamily="34" charset="-122"/>
              </a:rPr>
              <a:t>和</a:t>
            </a:r>
            <a:r>
              <a:rPr lang="en-US" altLang="zh-CN" b="0" dirty="0">
                <a:latin typeface="微软雅黑" panose="020B0503020204020204" pitchFamily="34" charset="-122"/>
                <a:ea typeface="微软雅黑" panose="020B0503020204020204" pitchFamily="34" charset="-122"/>
              </a:rPr>
              <a:t>4</a:t>
            </a:r>
            <a:r>
              <a:rPr lang="zh-CN" altLang="zh-CN"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4</a:t>
            </a:r>
            <a:r>
              <a:rPr lang="zh-CN" altLang="zh-CN"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4</a:t>
            </a:r>
            <a:r>
              <a:rPr lang="zh-CN" altLang="zh-CN" b="0" dirty="0">
                <a:latin typeface="微软雅黑" panose="020B0503020204020204" pitchFamily="34" charset="-122"/>
                <a:ea typeface="微软雅黑" panose="020B0503020204020204" pitchFamily="34" charset="-122"/>
              </a:rPr>
              <a:t>采样格式</a:t>
            </a:r>
            <a:r>
              <a:rPr lang="en-US" altLang="zh-CN" b="0" dirty="0">
                <a:latin typeface="微软雅黑" panose="020B0503020204020204" pitchFamily="34" charset="-122"/>
                <a:ea typeface="微软雅黑" panose="020B0503020204020204" pitchFamily="34" charset="-122"/>
              </a:rPr>
              <a:t>(</a:t>
            </a:r>
            <a:r>
              <a:rPr lang="zh-CN" altLang="zh-CN" b="0" dirty="0">
                <a:latin typeface="微软雅黑" panose="020B0503020204020204" pitchFamily="34" charset="-122"/>
                <a:ea typeface="微软雅黑" panose="020B0503020204020204" pitchFamily="34" charset="-122"/>
              </a:rPr>
              <a:t>即提供了更高的色彩还原度</a:t>
            </a:r>
            <a:r>
              <a:rPr lang="en-US" altLang="zh-CN" b="0" dirty="0">
                <a:latin typeface="微软雅黑" panose="020B0503020204020204" pitchFamily="34" charset="-122"/>
                <a:ea typeface="微软雅黑" panose="020B0503020204020204" pitchFamily="34" charset="-122"/>
              </a:rPr>
              <a:t>)</a:t>
            </a:r>
            <a:r>
              <a:rPr lang="zh-CN" altLang="zh-CN" b="0" dirty="0">
                <a:latin typeface="微软雅黑" panose="020B0503020204020204" pitchFamily="34" charset="-122"/>
                <a:ea typeface="微软雅黑" panose="020B0503020204020204" pitchFamily="34" charset="-122"/>
              </a:rPr>
              <a:t>和多视图编码</a:t>
            </a:r>
            <a:r>
              <a:rPr lang="en-US" altLang="zh-CN" b="0" dirty="0">
                <a:latin typeface="微软雅黑" panose="020B0503020204020204" pitchFamily="34" charset="-122"/>
                <a:ea typeface="微软雅黑" panose="020B0503020204020204" pitchFamily="34" charset="-122"/>
              </a:rPr>
              <a:t>(</a:t>
            </a:r>
            <a:r>
              <a:rPr lang="zh-CN" altLang="zh-CN" b="0" dirty="0">
                <a:latin typeface="微软雅黑" panose="020B0503020204020204" pitchFamily="34" charset="-122"/>
                <a:ea typeface="微软雅黑" panose="020B0503020204020204" pitchFamily="34" charset="-122"/>
              </a:rPr>
              <a:t>例如</a:t>
            </a:r>
            <a:r>
              <a:rPr lang="en-US" altLang="zh-CN" b="0" dirty="0">
                <a:latin typeface="微软雅黑" panose="020B0503020204020204" pitchFamily="34" charset="-122"/>
                <a:ea typeface="微软雅黑" panose="020B0503020204020204" pitchFamily="34" charset="-122"/>
              </a:rPr>
              <a:t>3D</a:t>
            </a:r>
            <a:r>
              <a:rPr lang="zh-CN" altLang="zh-CN" b="0" dirty="0">
                <a:latin typeface="微软雅黑" panose="020B0503020204020204" pitchFamily="34" charset="-122"/>
                <a:ea typeface="微软雅黑" panose="020B0503020204020204" pitchFamily="34" charset="-122"/>
              </a:rPr>
              <a:t>立体视频编码</a:t>
            </a:r>
            <a:r>
              <a:rPr lang="en-US" altLang="zh-CN" b="0" dirty="0">
                <a:latin typeface="微软雅黑" panose="020B0503020204020204" pitchFamily="34" charset="-122"/>
                <a:ea typeface="微软雅黑" panose="020B0503020204020204" pitchFamily="34" charset="-122"/>
              </a:rPr>
              <a:t>)</a:t>
            </a:r>
            <a:r>
              <a:rPr lang="zh-CN" altLang="zh-CN" b="0" dirty="0">
                <a:latin typeface="微软雅黑" panose="020B0503020204020204" pitchFamily="34" charset="-122"/>
                <a:ea typeface="微软雅黑" panose="020B0503020204020204" pitchFamily="34" charset="-122"/>
              </a:rPr>
              <a:t>。</a:t>
            </a:r>
          </a:p>
          <a:p>
            <a:pPr marL="1066800" lvl="1" indent="-609600" latinLnBrk="1">
              <a:lnSpc>
                <a:spcPct val="150000"/>
              </a:lnSpc>
              <a:spcBef>
                <a:spcPct val="20000"/>
              </a:spcBef>
              <a:buFontTx/>
              <a:buChar char="–"/>
            </a:pPr>
            <a:endParaRPr lang="zh-CN" altLang="en-US" b="0" dirty="0">
              <a:latin typeface="微软雅黑" panose="020B0503020204020204" pitchFamily="34" charset="-122"/>
              <a:ea typeface="微软雅黑" panose="020B0503020204020204" pitchFamily="34" charset="-122"/>
            </a:endParaRPr>
          </a:p>
        </p:txBody>
      </p:sp>
      <p:sp>
        <p:nvSpPr>
          <p:cNvPr id="8"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81</a:t>
            </a:fld>
            <a:endParaRPr lang="en-US" altLang="zh-CN" sz="1400"/>
          </a:p>
        </p:txBody>
      </p:sp>
      <p:sp>
        <p:nvSpPr>
          <p:cNvPr id="10" name="标题 1"/>
          <p:cNvSpPr>
            <a:spLocks noGrp="1"/>
          </p:cNvSpPr>
          <p:nvPr>
            <p:ph type="title"/>
          </p:nvPr>
        </p:nvSpPr>
        <p:spPr>
          <a:xfrm>
            <a:off x="457200" y="274638"/>
            <a:ext cx="8229600" cy="1143000"/>
          </a:xfrm>
        </p:spPr>
        <p:txBody>
          <a:body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编码</a:t>
            </a:r>
            <a:r>
              <a:rPr lang="zh-CN" altLang="en-US" sz="3600" b="1" kern="1200" dirty="0">
                <a:solidFill>
                  <a:srgbClr val="0184B7"/>
                </a:solidFill>
                <a:latin typeface="Arial" pitchFamily="34" charset="0"/>
                <a:ea typeface="宋体" pitchFamily="2" charset="-122"/>
                <a:cs typeface="+mn-cs"/>
              </a:rPr>
              <a:t>能力对比</a:t>
            </a:r>
          </a:p>
        </p:txBody>
      </p:sp>
    </p:spTree>
    <p:extLst>
      <p:ext uri="{BB962C8B-B14F-4D97-AF65-F5344CB8AC3E}">
        <p14:creationId xmlns:p14="http://schemas.microsoft.com/office/powerpoint/2010/main" val="26230992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编码</a:t>
            </a:r>
            <a:r>
              <a:rPr lang="zh-CN" altLang="en-US" sz="3600" b="1" kern="1200" dirty="0">
                <a:solidFill>
                  <a:srgbClr val="0184B7"/>
                </a:solidFill>
                <a:latin typeface="Arial" pitchFamily="34" charset="0"/>
                <a:ea typeface="宋体" pitchFamily="2" charset="-122"/>
                <a:cs typeface="+mn-cs"/>
              </a:rPr>
              <a:t>能力对比</a:t>
            </a:r>
          </a:p>
        </p:txBody>
      </p:sp>
      <p:graphicFrame>
        <p:nvGraphicFramePr>
          <p:cNvPr id="3" name="表格 2"/>
          <p:cNvGraphicFramePr>
            <a:graphicFrameLocks noGrp="1"/>
          </p:cNvGraphicFramePr>
          <p:nvPr>
            <p:extLst>
              <p:ext uri="{D42A27DB-BD31-4B8C-83A1-F6EECF244321}">
                <p14:modId xmlns:p14="http://schemas.microsoft.com/office/powerpoint/2010/main" val="2368122606"/>
              </p:ext>
            </p:extLst>
          </p:nvPr>
        </p:nvGraphicFramePr>
        <p:xfrm>
          <a:off x="323528" y="2132856"/>
          <a:ext cx="8208912" cy="3943080"/>
        </p:xfrm>
        <a:graphic>
          <a:graphicData uri="http://schemas.openxmlformats.org/drawingml/2006/table">
            <a:tbl>
              <a:tblPr firstRow="1" bandRow="1">
                <a:tableStyleId>{5C22544A-7EE6-4342-B048-85BDC9FD1C3A}</a:tableStyleId>
              </a:tblPr>
              <a:tblGrid>
                <a:gridCol w="1368152"/>
                <a:gridCol w="1368152"/>
                <a:gridCol w="1368152"/>
                <a:gridCol w="1368152"/>
                <a:gridCol w="1368152"/>
                <a:gridCol w="1368152"/>
              </a:tblGrid>
              <a:tr h="648072">
                <a:tc rowSpan="2">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图像大小</a:t>
                      </a:r>
                      <a:r>
                        <a:rPr lang="en-US" altLang="zh-CN" sz="1800" b="0" dirty="0" smtClean="0">
                          <a:solidFill>
                            <a:schemeClr val="tx1"/>
                          </a:solidFill>
                          <a:latin typeface="微软雅黑" panose="020B0503020204020204" pitchFamily="34" charset="-122"/>
                          <a:ea typeface="微软雅黑" panose="020B0503020204020204" pitchFamily="34" charset="-122"/>
                        </a:rPr>
                        <a:t>-</a:t>
                      </a:r>
                      <a:r>
                        <a:rPr lang="zh-CN" altLang="en-US" sz="1800" b="0" dirty="0" smtClean="0">
                          <a:solidFill>
                            <a:schemeClr val="tx1"/>
                          </a:solidFill>
                          <a:latin typeface="微软雅黑" panose="020B0503020204020204" pitchFamily="34" charset="-122"/>
                          <a:ea typeface="微软雅黑" panose="020B0503020204020204" pitchFamily="34" charset="-122"/>
                        </a:rPr>
                        <a:t>帧数</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rowSpan="2">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场景</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rowSpan="2">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视频质量</a:t>
                      </a:r>
                      <a:endParaRPr lang="en-US" altLang="zh-CN" sz="1800" b="0" dirty="0" smtClean="0">
                        <a:solidFill>
                          <a:schemeClr val="tx1"/>
                        </a:solidFill>
                        <a:latin typeface="微软雅黑" panose="020B0503020204020204" pitchFamily="34" charset="-122"/>
                        <a:ea typeface="微软雅黑" panose="020B0503020204020204" pitchFamily="34" charset="-122"/>
                      </a:endParaRPr>
                    </a:p>
                    <a:p>
                      <a:pPr algn="ctr"/>
                      <a:r>
                        <a:rPr lang="en-US" altLang="zh-CN" sz="1800" b="0" dirty="0" smtClean="0">
                          <a:solidFill>
                            <a:schemeClr val="tx1"/>
                          </a:solidFill>
                          <a:latin typeface="微软雅黑" panose="020B0503020204020204" pitchFamily="34" charset="-122"/>
                          <a:ea typeface="微软雅黑" panose="020B0503020204020204" pitchFamily="34" charset="-122"/>
                        </a:rPr>
                        <a:t>PSNR Y</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gridSpan="2">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主观同等质量下的码率</a:t>
                      </a:r>
                      <a:r>
                        <a:rPr lang="en-US" altLang="zh-CN" sz="1800" b="0" dirty="0" smtClean="0">
                          <a:solidFill>
                            <a:schemeClr val="tx1"/>
                          </a:solidFill>
                          <a:latin typeface="微软雅黑" panose="020B0503020204020204" pitchFamily="34" charset="-122"/>
                          <a:ea typeface="微软雅黑" panose="020B0503020204020204" pitchFamily="34" charset="-122"/>
                        </a:rPr>
                        <a:t>(kbps)</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hMerge="1">
                  <a:txBody>
                    <a:bodyPr/>
                    <a:lstStyle/>
                    <a:p>
                      <a:endParaRPr lang="zh-CN" altLang="en-US" dirty="0">
                        <a:solidFill>
                          <a:schemeClr val="tx1"/>
                        </a:solidFill>
                      </a:endParaRPr>
                    </a:p>
                  </a:txBody>
                  <a:tcPr>
                    <a:solidFill>
                      <a:schemeClr val="bg1">
                        <a:lumMod val="85000"/>
                      </a:schemeClr>
                    </a:solidFill>
                  </a:tcPr>
                </a:tc>
                <a:tc rowSpan="2">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码率降低比率</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r>
              <a:tr h="432048">
                <a:tc vMerge="1">
                  <a:txBody>
                    <a:bodyPr/>
                    <a:lstStyle/>
                    <a:p>
                      <a:endParaRPr lang="zh-CN" altLang="en-US" dirty="0">
                        <a:solidFill>
                          <a:schemeClr val="tx1"/>
                        </a:solidFill>
                      </a:endParaRPr>
                    </a:p>
                  </a:txBody>
                  <a:tcPr>
                    <a:solidFill>
                      <a:schemeClr val="bg1">
                        <a:lumMod val="85000"/>
                      </a:schemeClr>
                    </a:solidFill>
                  </a:tcPr>
                </a:tc>
                <a:tc vMerge="1">
                  <a:txBody>
                    <a:bodyPr/>
                    <a:lstStyle/>
                    <a:p>
                      <a:endParaRPr lang="zh-CN" altLang="en-US" dirty="0">
                        <a:solidFill>
                          <a:schemeClr val="tx1"/>
                        </a:solidFill>
                      </a:endParaRPr>
                    </a:p>
                  </a:txBody>
                  <a:tcPr>
                    <a:solidFill>
                      <a:schemeClr val="bg1">
                        <a:lumMod val="85000"/>
                      </a:schemeClr>
                    </a:solidFill>
                  </a:tcPr>
                </a:tc>
                <a:tc vMerge="1">
                  <a:txBody>
                    <a:bodyPr/>
                    <a:lstStyle/>
                    <a:p>
                      <a:endParaRPr lang="zh-CN" altLang="en-US" dirty="0">
                        <a:solidFill>
                          <a:schemeClr val="tx1"/>
                        </a:solidFill>
                      </a:endParaRPr>
                    </a:p>
                  </a:txBody>
                  <a:tcP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H.264</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H.265</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vMerge="1">
                  <a:txBody>
                    <a:bodyPr/>
                    <a:lstStyle/>
                    <a:p>
                      <a:endParaRPr lang="zh-CN" altLang="en-US" dirty="0">
                        <a:solidFill>
                          <a:schemeClr val="tx1"/>
                        </a:solidFill>
                      </a:endParaRPr>
                    </a:p>
                  </a:txBody>
                  <a:tcPr>
                    <a:solidFill>
                      <a:schemeClr val="bg1">
                        <a:lumMod val="85000"/>
                      </a:schemeClr>
                    </a:solidFill>
                  </a:tcPr>
                </a:tc>
              </a:tr>
              <a:tr h="477160">
                <a:tc rowSpan="3">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D1-24fps</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简单</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43</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538</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351</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34.8%</a:t>
                      </a:r>
                    </a:p>
                  </a:txBody>
                  <a:tcPr marL="9525" marR="9525" marT="9525" marB="0" anchor="ctr">
                    <a:solidFill>
                      <a:schemeClr val="bg1">
                        <a:lumMod val="85000"/>
                      </a:schemeClr>
                    </a:solidFill>
                  </a:tcPr>
                </a:tc>
              </a:tr>
              <a:tr h="477160">
                <a:tc vMerge="1">
                  <a:txBody>
                    <a:bodyPr/>
                    <a:lstStyle/>
                    <a:p>
                      <a:endParaRPr lang="zh-CN" altLang="en-US" dirty="0">
                        <a:solidFill>
                          <a:schemeClr val="tx1"/>
                        </a:solidFill>
                      </a:endParaRPr>
                    </a:p>
                  </a:txBody>
                  <a:tcPr>
                    <a:solidFill>
                      <a:schemeClr val="bg1">
                        <a:lumMod val="85000"/>
                      </a:schemeClr>
                    </a:solidFill>
                  </a:tcPr>
                </a:tc>
                <a:tc>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风景</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45.8</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1205</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750</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37.8%</a:t>
                      </a:r>
                    </a:p>
                  </a:txBody>
                  <a:tcPr marL="9525" marR="9525" marT="9525" marB="0" anchor="ctr">
                    <a:solidFill>
                      <a:schemeClr val="bg1">
                        <a:lumMod val="85000"/>
                      </a:schemeClr>
                    </a:solidFill>
                  </a:tcPr>
                </a:tc>
              </a:tr>
              <a:tr h="477160">
                <a:tc vMerge="1">
                  <a:txBody>
                    <a:bodyPr/>
                    <a:lstStyle/>
                    <a:p>
                      <a:endParaRPr lang="zh-CN" altLang="en-US" dirty="0">
                        <a:solidFill>
                          <a:schemeClr val="tx1"/>
                        </a:solidFill>
                      </a:endParaRPr>
                    </a:p>
                  </a:txBody>
                  <a:tcPr>
                    <a:solidFill>
                      <a:schemeClr val="bg1">
                        <a:lumMod val="85000"/>
                      </a:schemeClr>
                    </a:solidFill>
                  </a:tcPr>
                </a:tc>
                <a:tc>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运动</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38.5</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1230</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780</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fontAlgn="ctr"/>
                      <a:r>
                        <a:rPr lang="en-US" altLang="zh-CN" sz="1800" b="0" i="0" u="none" strike="noStrike" dirty="0" smtClean="0">
                          <a:solidFill>
                            <a:srgbClr val="000000"/>
                          </a:solidFill>
                          <a:effectLst/>
                          <a:latin typeface="微软雅黑" panose="020B0503020204020204" pitchFamily="34" charset="-122"/>
                          <a:ea typeface="微软雅黑" panose="020B0503020204020204" pitchFamily="34" charset="-122"/>
                        </a:rPr>
                        <a:t>36.6%</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solidFill>
                      <a:schemeClr val="bg1">
                        <a:lumMod val="85000"/>
                      </a:schemeClr>
                    </a:solidFill>
                  </a:tcPr>
                </a:tc>
              </a:tr>
              <a:tr h="477160">
                <a:tc rowSpan="3">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720P-24fps</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简单</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42.5</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835</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537</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35.7%</a:t>
                      </a:r>
                    </a:p>
                  </a:txBody>
                  <a:tcPr marL="9525" marR="9525" marT="9525" marB="0" anchor="ctr">
                    <a:solidFill>
                      <a:schemeClr val="bg1">
                        <a:lumMod val="85000"/>
                      </a:schemeClr>
                    </a:solidFill>
                  </a:tcPr>
                </a:tc>
              </a:tr>
              <a:tr h="477160">
                <a:tc vMerge="1">
                  <a:txBody>
                    <a:bodyPr/>
                    <a:lstStyle/>
                    <a:p>
                      <a:endParaRPr lang="zh-CN" altLang="en-US" dirty="0">
                        <a:solidFill>
                          <a:schemeClr val="tx1"/>
                        </a:solidFill>
                      </a:endParaRPr>
                    </a:p>
                  </a:txBody>
                  <a:tcPr>
                    <a:solidFill>
                      <a:schemeClr val="bg1">
                        <a:lumMod val="85000"/>
                      </a:schemeClr>
                    </a:solidFill>
                  </a:tcPr>
                </a:tc>
                <a:tc>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风景</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45.4</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2070</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135</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93.5%</a:t>
                      </a:r>
                    </a:p>
                  </a:txBody>
                  <a:tcPr marL="9525" marR="9525" marT="9525" marB="0" anchor="ctr">
                    <a:solidFill>
                      <a:schemeClr val="bg1">
                        <a:lumMod val="85000"/>
                      </a:schemeClr>
                    </a:solidFill>
                  </a:tcPr>
                </a:tc>
              </a:tr>
              <a:tr h="477160">
                <a:tc vMerge="1">
                  <a:txBody>
                    <a:bodyPr/>
                    <a:lstStyle/>
                    <a:p>
                      <a:endParaRPr lang="zh-CN" altLang="en-US" dirty="0">
                        <a:solidFill>
                          <a:schemeClr val="tx1"/>
                        </a:solidFill>
                      </a:endParaRPr>
                    </a:p>
                  </a:txBody>
                  <a:tcPr>
                    <a:solidFill>
                      <a:schemeClr val="bg1">
                        <a:lumMod val="85000"/>
                      </a:schemeClr>
                    </a:solidFill>
                  </a:tcPr>
                </a:tc>
                <a:tc>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运动</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39.5</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2252</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1442</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36.0%</a:t>
                      </a:r>
                    </a:p>
                  </a:txBody>
                  <a:tcPr marL="9525" marR="9525" marT="9525" marB="0" anchor="ctr">
                    <a:solidFill>
                      <a:schemeClr val="bg1">
                        <a:lumMod val="85000"/>
                      </a:schemeClr>
                    </a:solidFill>
                  </a:tcPr>
                </a:tc>
              </a:tr>
            </a:tbl>
          </a:graphicData>
        </a:graphic>
      </p:graphicFrame>
      <p:sp>
        <p:nvSpPr>
          <p:cNvPr id="5" name="矩形 4"/>
          <p:cNvSpPr/>
          <p:nvPr/>
        </p:nvSpPr>
        <p:spPr>
          <a:xfrm>
            <a:off x="251520" y="1249015"/>
            <a:ext cx="8496944" cy="646331"/>
          </a:xfrm>
          <a:prstGeom prst="rect">
            <a:avLst/>
          </a:prstGeom>
        </p:spPr>
        <p:txBody>
          <a:bodyPr wrap="square">
            <a:spAutoFit/>
          </a:bodyPr>
          <a:lstStyle/>
          <a:p>
            <a:pPr algn="l"/>
            <a:r>
              <a:rPr lang="zh-CN" altLang="en-US" sz="1800" b="0" dirty="0">
                <a:latin typeface="微软雅黑" panose="020B0503020204020204" pitchFamily="34" charset="-122"/>
                <a:ea typeface="微软雅黑" panose="020B0503020204020204" pitchFamily="34" charset="-122"/>
              </a:rPr>
              <a:t>分别采用不同的编码技术编</a:t>
            </a:r>
            <a:r>
              <a:rPr lang="zh-CN" altLang="en-US" sz="1800" b="0" dirty="0" smtClean="0">
                <a:latin typeface="微软雅黑" panose="020B0503020204020204" pitchFamily="34" charset="-122"/>
                <a:ea typeface="微软雅黑" panose="020B0503020204020204" pitchFamily="34" charset="-122"/>
              </a:rPr>
              <a:t>出</a:t>
            </a:r>
            <a:r>
              <a:rPr lang="en-US" altLang="zh-CN" sz="1800" b="0" dirty="0" smtClean="0">
                <a:latin typeface="微软雅黑" panose="020B0503020204020204" pitchFamily="34" charset="-122"/>
                <a:ea typeface="微软雅黑" panose="020B0503020204020204" pitchFamily="34" charset="-122"/>
              </a:rPr>
              <a:t>D1</a:t>
            </a:r>
            <a:r>
              <a:rPr lang="zh-CN" altLang="en-US" sz="1800" b="0" dirty="0" smtClean="0">
                <a:latin typeface="微软雅黑" panose="020B0503020204020204" pitchFamily="34" charset="-122"/>
                <a:ea typeface="微软雅黑" panose="020B0503020204020204" pitchFamily="34" charset="-122"/>
              </a:rPr>
              <a:t>和</a:t>
            </a:r>
            <a:r>
              <a:rPr lang="en-US" altLang="zh-CN" sz="1800" b="0" dirty="0" smtClean="0">
                <a:latin typeface="微软雅黑" panose="020B0503020204020204" pitchFamily="34" charset="-122"/>
                <a:ea typeface="微软雅黑" panose="020B0503020204020204" pitchFamily="34" charset="-122"/>
              </a:rPr>
              <a:t>720P</a:t>
            </a:r>
            <a:r>
              <a:rPr lang="zh-CN" altLang="en-US" sz="1800" b="0" dirty="0" smtClean="0">
                <a:latin typeface="微软雅黑" panose="020B0503020204020204" pitchFamily="34" charset="-122"/>
                <a:ea typeface="微软雅黑" panose="020B0503020204020204" pitchFamily="34" charset="-122"/>
              </a:rPr>
              <a:t>的</a:t>
            </a:r>
            <a:r>
              <a:rPr lang="zh-CN" altLang="en-US" sz="1800" b="0" dirty="0">
                <a:latin typeface="微软雅黑" panose="020B0503020204020204" pitchFamily="34" charset="-122"/>
                <a:ea typeface="微软雅黑" panose="020B0503020204020204" pitchFamily="34" charset="-122"/>
              </a:rPr>
              <a:t>视频</a:t>
            </a:r>
            <a:r>
              <a:rPr lang="zh-CN" altLang="en-US" sz="1800" b="0" dirty="0" smtClean="0">
                <a:latin typeface="微软雅黑" panose="020B0503020204020204" pitchFamily="34" charset="-122"/>
                <a:ea typeface="微软雅黑" panose="020B0503020204020204" pitchFamily="34" charset="-122"/>
              </a:rPr>
              <a:t>，在</a:t>
            </a:r>
            <a:r>
              <a:rPr lang="zh-CN" altLang="en-US" sz="1800" b="0" dirty="0">
                <a:latin typeface="微软雅黑" panose="020B0503020204020204" pitchFamily="34" charset="-122"/>
                <a:ea typeface="微软雅黑" panose="020B0503020204020204" pitchFamily="34" charset="-122"/>
              </a:rPr>
              <a:t>同等</a:t>
            </a:r>
            <a:r>
              <a:rPr lang="zh-CN" altLang="en-US" sz="1800" b="0" dirty="0" smtClean="0">
                <a:latin typeface="微软雅黑" panose="020B0503020204020204" pitchFamily="34" charset="-122"/>
                <a:ea typeface="微软雅黑" panose="020B0503020204020204" pitchFamily="34" charset="-122"/>
              </a:rPr>
              <a:t>分辨率下</a:t>
            </a:r>
            <a:r>
              <a:rPr lang="zh-CN" altLang="en-US" sz="1800" b="0" dirty="0">
                <a:latin typeface="微软雅黑" panose="020B0503020204020204" pitchFamily="34" charset="-122"/>
                <a:ea typeface="微软雅黑" panose="020B0503020204020204" pitchFamily="34" charset="-122"/>
              </a:rPr>
              <a:t>每种编码</a:t>
            </a:r>
            <a:r>
              <a:rPr lang="zh-CN" altLang="en-US" sz="1800" b="0" dirty="0" smtClean="0">
                <a:latin typeface="微软雅黑" panose="020B0503020204020204" pitchFamily="34" charset="-122"/>
                <a:ea typeface="微软雅黑" panose="020B0503020204020204" pitchFamily="34" charset="-122"/>
              </a:rPr>
              <a:t>技术码率</a:t>
            </a:r>
            <a:r>
              <a:rPr lang="zh-CN" altLang="en-US" sz="1800" b="0" dirty="0">
                <a:latin typeface="微软雅黑" panose="020B0503020204020204" pitchFamily="34" charset="-122"/>
                <a:ea typeface="微软雅黑" panose="020B0503020204020204" pitchFamily="34" charset="-122"/>
              </a:rPr>
              <a:t>对比如下表所示：</a:t>
            </a:r>
          </a:p>
        </p:txBody>
      </p:sp>
      <p:sp>
        <p:nvSpPr>
          <p:cNvPr id="6"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82</a:t>
            </a:fld>
            <a:endParaRPr lang="en-US" altLang="zh-CN" sz="1400"/>
          </a:p>
        </p:txBody>
      </p:sp>
    </p:spTree>
    <p:extLst>
      <p:ext uri="{BB962C8B-B14F-4D97-AF65-F5344CB8AC3E}">
        <p14:creationId xmlns:p14="http://schemas.microsoft.com/office/powerpoint/2010/main" val="1778548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a:solidFill>
                  <a:srgbClr val="0184B7"/>
                </a:solidFill>
                <a:latin typeface="Arial" pitchFamily="34" charset="0"/>
                <a:ea typeface="宋体" pitchFamily="2" charset="-122"/>
              </a:rPr>
              <a:t>H.265</a:t>
            </a:r>
            <a:r>
              <a:rPr lang="zh-CN" altLang="en-US" sz="3600" b="1" kern="1200" dirty="0">
                <a:solidFill>
                  <a:srgbClr val="0184B7"/>
                </a:solidFill>
                <a:latin typeface="Arial" pitchFamily="34" charset="0"/>
                <a:ea typeface="宋体" pitchFamily="2" charset="-122"/>
              </a:rPr>
              <a:t>编码能力对比</a:t>
            </a:r>
            <a:endParaRPr lang="zh-CN" altLang="en-US" sz="3600" b="1" kern="1200" dirty="0">
              <a:solidFill>
                <a:srgbClr val="0184B7"/>
              </a:solidFill>
              <a:latin typeface="Arial" pitchFamily="34" charset="0"/>
              <a:ea typeface="宋体" pitchFamily="2" charset="-122"/>
              <a:cs typeface="+mn-cs"/>
            </a:endParaRPr>
          </a:p>
        </p:txBody>
      </p:sp>
      <p:sp>
        <p:nvSpPr>
          <p:cNvPr id="4"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83</a:t>
            </a:fld>
            <a:endParaRPr lang="en-US" altLang="zh-CN"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2348880"/>
            <a:ext cx="7272808" cy="39066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矩形 5"/>
          <p:cNvSpPr/>
          <p:nvPr/>
        </p:nvSpPr>
        <p:spPr>
          <a:xfrm>
            <a:off x="611560" y="1281534"/>
            <a:ext cx="7632848" cy="923330"/>
          </a:xfrm>
          <a:prstGeom prst="rect">
            <a:avLst/>
          </a:prstGeom>
        </p:spPr>
        <p:txBody>
          <a:bodyPr wrap="square">
            <a:spAutoFit/>
          </a:bodyPr>
          <a:lstStyle/>
          <a:p>
            <a:pPr marL="285750" indent="-285750" algn="l">
              <a:lnSpc>
                <a:spcPct val="150000"/>
              </a:lnSpc>
              <a:buFont typeface="Wingdings" panose="05000000000000000000" pitchFamily="2" charset="2"/>
              <a:buChar char="l"/>
            </a:pPr>
            <a:r>
              <a:rPr lang="zh-CN" altLang="en-US" sz="1800" b="0" dirty="0" smtClean="0">
                <a:latin typeface="微软雅黑" panose="020B0503020204020204" pitchFamily="34" charset="-122"/>
                <a:ea typeface="微软雅黑" panose="020B0503020204020204" pitchFamily="34" charset="-122"/>
              </a:rPr>
              <a:t>相同质量情况下，</a:t>
            </a:r>
            <a:r>
              <a:rPr lang="en-US" altLang="zh-CN" sz="1800" b="0" dirty="0" smtClean="0">
                <a:latin typeface="微软雅黑" panose="020B0503020204020204" pitchFamily="34" charset="-122"/>
                <a:ea typeface="微软雅黑" panose="020B0503020204020204" pitchFamily="34" charset="-122"/>
              </a:rPr>
              <a:t>H.265</a:t>
            </a:r>
            <a:r>
              <a:rPr lang="zh-CN" altLang="en-US" sz="1800" b="0" dirty="0" smtClean="0">
                <a:latin typeface="微软雅黑" panose="020B0503020204020204" pitchFamily="34" charset="-122"/>
                <a:ea typeface="微软雅黑" panose="020B0503020204020204" pitchFamily="34" charset="-122"/>
              </a:rPr>
              <a:t>编码比</a:t>
            </a:r>
            <a:r>
              <a:rPr lang="en-US" altLang="zh-CN" sz="1800" b="0" dirty="0" smtClean="0">
                <a:latin typeface="微软雅黑" panose="020B0503020204020204" pitchFamily="34" charset="-122"/>
                <a:ea typeface="微软雅黑" panose="020B0503020204020204" pitchFamily="34" charset="-122"/>
              </a:rPr>
              <a:t>H.264</a:t>
            </a:r>
            <a:r>
              <a:rPr lang="zh-CN" altLang="en-US" sz="1800" b="0" dirty="0" smtClean="0">
                <a:latin typeface="微软雅黑" panose="020B0503020204020204" pitchFamily="34" charset="-122"/>
                <a:ea typeface="微软雅黑" panose="020B0503020204020204" pitchFamily="34" charset="-122"/>
              </a:rPr>
              <a:t>编码的码率减少</a:t>
            </a:r>
            <a:r>
              <a:rPr lang="en-US" altLang="zh-CN" sz="1800" b="0" dirty="0" smtClean="0">
                <a:latin typeface="微软雅黑" panose="020B0503020204020204" pitchFamily="34" charset="-122"/>
                <a:ea typeface="微软雅黑" panose="020B0503020204020204" pitchFamily="34" charset="-122"/>
              </a:rPr>
              <a:t>25%</a:t>
            </a:r>
            <a:r>
              <a:rPr lang="zh-CN" altLang="en-US" sz="1800" b="0" dirty="0" smtClean="0">
                <a:latin typeface="微软雅黑" panose="020B0503020204020204" pitchFamily="34" charset="-122"/>
                <a:ea typeface="微软雅黑" panose="020B0503020204020204" pitchFamily="34" charset="-122"/>
              </a:rPr>
              <a:t>～</a:t>
            </a:r>
            <a:r>
              <a:rPr lang="en-US" altLang="zh-CN" sz="1800" b="0" dirty="0" smtClean="0">
                <a:latin typeface="微软雅黑" panose="020B0503020204020204" pitchFamily="34" charset="-122"/>
                <a:ea typeface="微软雅黑" panose="020B0503020204020204" pitchFamily="34" charset="-122"/>
              </a:rPr>
              <a:t>35%</a:t>
            </a:r>
            <a:r>
              <a:rPr lang="zh-CN" altLang="en-US" sz="1800" b="0" dirty="0" smtClean="0">
                <a:latin typeface="微软雅黑" panose="020B0503020204020204" pitchFamily="34" charset="-122"/>
                <a:ea typeface="微软雅黑" panose="020B0503020204020204" pitchFamily="34" charset="-122"/>
              </a:rPr>
              <a:t>。</a:t>
            </a:r>
            <a:endParaRPr lang="en-US" altLang="zh-CN" sz="1800" b="0" dirty="0" smtClean="0">
              <a:latin typeface="微软雅黑" panose="020B0503020204020204" pitchFamily="34" charset="-122"/>
              <a:ea typeface="微软雅黑" panose="020B0503020204020204" pitchFamily="34" charset="-122"/>
            </a:endParaRPr>
          </a:p>
          <a:p>
            <a:pPr marL="285750" indent="-285750" algn="l">
              <a:lnSpc>
                <a:spcPct val="150000"/>
              </a:lnSpc>
              <a:buFont typeface="Wingdings" panose="05000000000000000000" pitchFamily="2" charset="2"/>
              <a:buChar char="l"/>
            </a:pPr>
            <a:r>
              <a:rPr lang="zh-CN" altLang="en-US" sz="1800" b="0" dirty="0" smtClean="0">
                <a:latin typeface="微软雅黑" panose="020B0503020204020204" pitchFamily="34" charset="-122"/>
                <a:ea typeface="微软雅黑" panose="020B0503020204020204" pitchFamily="34" charset="-122"/>
              </a:rPr>
              <a:t>质量越高，编码后的码率差别越大。</a:t>
            </a:r>
            <a:endParaRPr lang="zh-CN" altLang="en-US" sz="1800"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24443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a:solidFill>
                  <a:srgbClr val="0184B7"/>
                </a:solidFill>
                <a:latin typeface="Arial" pitchFamily="34" charset="0"/>
                <a:ea typeface="宋体" pitchFamily="2" charset="-122"/>
              </a:rPr>
              <a:t>H.265</a:t>
            </a:r>
            <a:r>
              <a:rPr lang="zh-CN" altLang="en-US" sz="3600" b="1" kern="1200" dirty="0">
                <a:solidFill>
                  <a:srgbClr val="0184B7"/>
                </a:solidFill>
                <a:latin typeface="Arial" pitchFamily="34" charset="0"/>
                <a:ea typeface="宋体" pitchFamily="2" charset="-122"/>
              </a:rPr>
              <a:t>编码能力对比</a:t>
            </a:r>
            <a:endParaRPr lang="zh-CN" altLang="en-US" sz="3600" b="1" kern="1200" dirty="0">
              <a:solidFill>
                <a:srgbClr val="0184B7"/>
              </a:solidFill>
              <a:latin typeface="Arial" pitchFamily="34" charset="0"/>
              <a:ea typeface="宋体" pitchFamily="2" charset="-122"/>
              <a:cs typeface="+mn-cs"/>
            </a:endParaRPr>
          </a:p>
        </p:txBody>
      </p:sp>
      <p:sp>
        <p:nvSpPr>
          <p:cNvPr id="4"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84</a:t>
            </a:fld>
            <a:endParaRPr lang="en-US" altLang="zh-CN"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6825" y="1498054"/>
            <a:ext cx="6610350" cy="466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13497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a:solidFill>
                  <a:srgbClr val="0184B7"/>
                </a:solidFill>
                <a:latin typeface="Arial" pitchFamily="34" charset="0"/>
                <a:ea typeface="宋体" pitchFamily="2" charset="-122"/>
              </a:rPr>
              <a:t>H.265</a:t>
            </a:r>
            <a:r>
              <a:rPr lang="zh-CN" altLang="en-US" sz="3600" b="1" kern="1200" dirty="0">
                <a:solidFill>
                  <a:srgbClr val="0184B7"/>
                </a:solidFill>
                <a:latin typeface="Arial" pitchFamily="34" charset="0"/>
                <a:ea typeface="宋体" pitchFamily="2" charset="-122"/>
              </a:rPr>
              <a:t>编码能力对比</a:t>
            </a:r>
            <a:endParaRPr lang="zh-CN" altLang="en-US" sz="3600" b="1" kern="1200" dirty="0">
              <a:solidFill>
                <a:srgbClr val="0184B7"/>
              </a:solidFill>
              <a:latin typeface="Arial" pitchFamily="34" charset="0"/>
              <a:ea typeface="宋体" pitchFamily="2" charset="-122"/>
              <a:cs typeface="+mn-cs"/>
            </a:endParaRPr>
          </a:p>
        </p:txBody>
      </p:sp>
      <p:graphicFrame>
        <p:nvGraphicFramePr>
          <p:cNvPr id="3" name="表格 2"/>
          <p:cNvGraphicFramePr>
            <a:graphicFrameLocks noGrp="1"/>
          </p:cNvGraphicFramePr>
          <p:nvPr>
            <p:extLst>
              <p:ext uri="{D42A27DB-BD31-4B8C-83A1-F6EECF244321}">
                <p14:modId xmlns:p14="http://schemas.microsoft.com/office/powerpoint/2010/main" val="3193635938"/>
              </p:ext>
            </p:extLst>
          </p:nvPr>
        </p:nvGraphicFramePr>
        <p:xfrm>
          <a:off x="323528" y="1916832"/>
          <a:ext cx="8280920" cy="4138449"/>
        </p:xfrm>
        <a:graphic>
          <a:graphicData uri="http://schemas.openxmlformats.org/drawingml/2006/table">
            <a:tbl>
              <a:tblPr firstRow="1" bandRow="1">
                <a:tableStyleId>{5C22544A-7EE6-4342-B048-85BDC9FD1C3A}</a:tableStyleId>
              </a:tblPr>
              <a:tblGrid>
                <a:gridCol w="1656184"/>
                <a:gridCol w="1656184"/>
                <a:gridCol w="1656184"/>
                <a:gridCol w="1656184"/>
                <a:gridCol w="1656184"/>
              </a:tblGrid>
              <a:tr h="604470">
                <a:tc rowSpan="2">
                  <a:txBody>
                    <a:bodyPr/>
                    <a:lstStyle/>
                    <a:p>
                      <a:pPr algn="ctr"/>
                      <a:r>
                        <a:rPr lang="zh-CN" altLang="en-US" sz="1800" b="0" dirty="0" smtClean="0">
                          <a:solidFill>
                            <a:schemeClr val="tx1"/>
                          </a:solidFill>
                          <a:latin typeface="微软雅黑" panose="020B0503020204020204" pitchFamily="34" charset="-122"/>
                          <a:ea typeface="微软雅黑" panose="020B0503020204020204" pitchFamily="34" charset="-122"/>
                        </a:rPr>
                        <a:t>编码标准</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gridSpan="4">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800" b="0" dirty="0" smtClean="0">
                          <a:solidFill>
                            <a:schemeClr val="tx1"/>
                          </a:solidFill>
                          <a:latin typeface="微软雅黑" panose="020B0503020204020204" pitchFamily="34" charset="-122"/>
                          <a:ea typeface="微软雅黑" panose="020B0503020204020204" pitchFamily="34" charset="-122"/>
                        </a:rPr>
                        <a:t>码率降低的平均值</a:t>
                      </a:r>
                    </a:p>
                  </a:txBody>
                  <a:tcPr anchor="ctr">
                    <a:solidFill>
                      <a:schemeClr val="bg1">
                        <a:lumMod val="85000"/>
                      </a:schemeClr>
                    </a:solidFill>
                  </a:tcPr>
                </a:tc>
                <a:tc hMerge="1">
                  <a:txBody>
                    <a:bodyPr/>
                    <a:lstStyle/>
                    <a:p>
                      <a:pPr algn="ct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hMerge="1">
                  <a:txBody>
                    <a:bodyPr/>
                    <a:lstStyle/>
                    <a:p>
                      <a:pPr algn="ct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hMerge="1">
                  <a:txBody>
                    <a:bodyPr/>
                    <a:lstStyle/>
                    <a:p>
                      <a:endParaRPr lang="zh-CN" altLang="en-US" dirty="0">
                        <a:solidFill>
                          <a:schemeClr val="tx1"/>
                        </a:solidFill>
                      </a:endParaRPr>
                    </a:p>
                  </a:txBody>
                  <a:tcPr>
                    <a:solidFill>
                      <a:schemeClr val="bg1">
                        <a:lumMod val="85000"/>
                      </a:schemeClr>
                    </a:solidFill>
                  </a:tcPr>
                </a:tc>
              </a:tr>
              <a:tr h="1031084">
                <a:tc vMerge="1">
                  <a:txBody>
                    <a:bodyPr/>
                    <a:lstStyle/>
                    <a:p>
                      <a:endParaRPr lang="zh-CN" altLang="en-US" dirty="0">
                        <a:solidFill>
                          <a:schemeClr val="tx1"/>
                        </a:solidFill>
                      </a:endParaRPr>
                    </a:p>
                  </a:txBody>
                  <a:tcP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H.264/MPEG-4</a:t>
                      </a:r>
                      <a:r>
                        <a:rPr lang="en-US" altLang="zh-CN" sz="1800" b="0" baseline="0" dirty="0" smtClean="0">
                          <a:solidFill>
                            <a:schemeClr val="tx1"/>
                          </a:solidFill>
                          <a:latin typeface="微软雅黑" panose="020B0503020204020204" pitchFamily="34" charset="-122"/>
                          <a:ea typeface="微软雅黑" panose="020B0503020204020204" pitchFamily="34" charset="-122"/>
                        </a:rPr>
                        <a:t> AVC HP</a:t>
                      </a:r>
                      <a:endParaRPr lang="zh-CN" altLang="en-US" sz="1800" b="0" dirty="0" smtClean="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r>
                        <a:rPr lang="en-US" altLang="zh-CN" sz="1800" dirty="0" smtClean="0">
                          <a:solidFill>
                            <a:schemeClr val="tx1"/>
                          </a:solidFill>
                          <a:latin typeface="微软雅黑" panose="020B0503020204020204" pitchFamily="34" charset="-122"/>
                          <a:ea typeface="微软雅黑" panose="020B0503020204020204" pitchFamily="34" charset="-122"/>
                        </a:rPr>
                        <a:t>MPEG-4</a:t>
                      </a:r>
                      <a:r>
                        <a:rPr lang="en-US" altLang="zh-CN" sz="1800" baseline="0" dirty="0" smtClean="0">
                          <a:solidFill>
                            <a:schemeClr val="tx1"/>
                          </a:solidFill>
                          <a:latin typeface="微软雅黑" panose="020B0503020204020204" pitchFamily="34" charset="-122"/>
                          <a:ea typeface="微软雅黑" panose="020B0503020204020204" pitchFamily="34" charset="-122"/>
                        </a:rPr>
                        <a:t> ASP</a:t>
                      </a:r>
                      <a:endParaRPr lang="zh-CN" altLang="en-US" sz="180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H.263</a:t>
                      </a:r>
                      <a:r>
                        <a:rPr lang="en-US" altLang="zh-CN" sz="1800" b="0" baseline="0" dirty="0" smtClean="0">
                          <a:solidFill>
                            <a:schemeClr val="tx1"/>
                          </a:solidFill>
                          <a:latin typeface="微软雅黑" panose="020B0503020204020204" pitchFamily="34" charset="-122"/>
                          <a:ea typeface="微软雅黑" panose="020B0503020204020204" pitchFamily="34" charset="-122"/>
                        </a:rPr>
                        <a:t> HLP</a:t>
                      </a:r>
                      <a:endParaRPr lang="zh-CN" altLang="en-US" sz="1800" b="0" dirty="0" smtClean="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H.262/MPEG-2</a:t>
                      </a:r>
                      <a:r>
                        <a:rPr lang="en-US" altLang="zh-CN" sz="1800" b="0" baseline="0" dirty="0" smtClean="0">
                          <a:solidFill>
                            <a:schemeClr val="tx1"/>
                          </a:solidFill>
                          <a:latin typeface="微软雅黑" panose="020B0503020204020204" pitchFamily="34" charset="-122"/>
                          <a:ea typeface="微软雅黑" panose="020B0503020204020204" pitchFamily="34" charset="-122"/>
                        </a:rPr>
                        <a:t> MP</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r>
              <a:tr h="538049">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HEVC MP</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35.4%</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63.7%</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65.1%</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70.8%</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r>
              <a:tr h="850733">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H.264/MPEG-4</a:t>
                      </a:r>
                      <a:r>
                        <a:rPr lang="en-US" altLang="zh-CN" sz="1800" b="0" baseline="0" dirty="0" smtClean="0">
                          <a:solidFill>
                            <a:schemeClr val="tx1"/>
                          </a:solidFill>
                          <a:latin typeface="微软雅黑" panose="020B0503020204020204" pitchFamily="34" charset="-122"/>
                          <a:ea typeface="微软雅黑" panose="020B0503020204020204" pitchFamily="34" charset="-122"/>
                        </a:rPr>
                        <a:t> AVC HP</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44.5%</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46.6%</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55.4%</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r>
              <a:tr h="576064">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MPEG-4 ASP</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3.9</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19.7%</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r>
              <a:tr h="538049">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H.263 HLP</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c>
                  <a:txBody>
                    <a:bodyPr/>
                    <a:lstStyle/>
                    <a:p>
                      <a:pPr algn="ctr"/>
                      <a:r>
                        <a:rPr lang="en-US" altLang="zh-CN" sz="1800" b="0" dirty="0" smtClean="0">
                          <a:solidFill>
                            <a:schemeClr val="tx1"/>
                          </a:solidFill>
                          <a:latin typeface="微软雅黑" panose="020B0503020204020204" pitchFamily="34" charset="-122"/>
                          <a:ea typeface="微软雅黑" panose="020B0503020204020204" pitchFamily="34" charset="-122"/>
                        </a:rPr>
                        <a:t>16.2%</a:t>
                      </a:r>
                      <a:endParaRPr lang="zh-CN" altLang="en-US" sz="1800" b="0" dirty="0">
                        <a:solidFill>
                          <a:schemeClr val="tx1"/>
                        </a:solidFill>
                        <a:latin typeface="微软雅黑" panose="020B0503020204020204" pitchFamily="34" charset="-122"/>
                        <a:ea typeface="微软雅黑" panose="020B0503020204020204" pitchFamily="34" charset="-122"/>
                      </a:endParaRPr>
                    </a:p>
                  </a:txBody>
                  <a:tcPr anchor="ctr">
                    <a:solidFill>
                      <a:schemeClr val="bg1">
                        <a:lumMod val="85000"/>
                      </a:schemeClr>
                    </a:solidFill>
                  </a:tcPr>
                </a:tc>
              </a:tr>
            </a:tbl>
          </a:graphicData>
        </a:graphic>
      </p:graphicFrame>
      <p:sp>
        <p:nvSpPr>
          <p:cNvPr id="5" name="矩形 4"/>
          <p:cNvSpPr/>
          <p:nvPr/>
        </p:nvSpPr>
        <p:spPr>
          <a:xfrm>
            <a:off x="251520" y="1403484"/>
            <a:ext cx="8496944" cy="369332"/>
          </a:xfrm>
          <a:prstGeom prst="rect">
            <a:avLst/>
          </a:prstGeom>
        </p:spPr>
        <p:txBody>
          <a:bodyPr wrap="square">
            <a:spAutoFit/>
          </a:bodyPr>
          <a:lstStyle/>
          <a:p>
            <a:pPr algn="l"/>
            <a:r>
              <a:rPr lang="zh-CN" altLang="en-US" sz="1800" b="0" dirty="0" smtClean="0">
                <a:latin typeface="微软雅黑" panose="020B0503020204020204" pitchFamily="34" charset="-122"/>
                <a:ea typeface="微软雅黑" panose="020B0503020204020204" pitchFamily="34" charset="-122"/>
              </a:rPr>
              <a:t>相同</a:t>
            </a:r>
            <a:r>
              <a:rPr lang="en-US" altLang="zh-CN" sz="1800" b="0" dirty="0" smtClean="0">
                <a:latin typeface="微软雅黑" panose="020B0503020204020204" pitchFamily="34" charset="-122"/>
                <a:ea typeface="微软雅黑" panose="020B0503020204020204" pitchFamily="34" charset="-122"/>
              </a:rPr>
              <a:t>PSNR</a:t>
            </a:r>
            <a:r>
              <a:rPr lang="zh-CN" altLang="en-US" sz="1800" b="0" dirty="0" smtClean="0">
                <a:latin typeface="微软雅黑" panose="020B0503020204020204" pitchFamily="34" charset="-122"/>
                <a:ea typeface="微软雅黑" panose="020B0503020204020204" pitchFamily="34" charset="-122"/>
              </a:rPr>
              <a:t>时，几种不同视频编码标准的对比：</a:t>
            </a:r>
            <a:endParaRPr lang="zh-CN" altLang="en-US" sz="1800" b="0" dirty="0">
              <a:latin typeface="微软雅黑" panose="020B0503020204020204" pitchFamily="34" charset="-122"/>
              <a:ea typeface="微软雅黑" panose="020B0503020204020204" pitchFamily="34" charset="-122"/>
            </a:endParaRPr>
          </a:p>
        </p:txBody>
      </p:sp>
      <p:sp>
        <p:nvSpPr>
          <p:cNvPr id="6" name="灯片编号占位符 1"/>
          <p:cNvSpPr>
            <a:spLocks noGrp="1"/>
          </p:cNvSpPr>
          <p:nvPr>
            <p:ph type="sldNum" sz="quarter" idx="11"/>
          </p:nvPr>
        </p:nvSpPr>
        <p:spPr>
          <a:xfrm>
            <a:off x="6553200" y="6248400"/>
            <a:ext cx="1905000" cy="457200"/>
          </a:xfrm>
        </p:spPr>
        <p:txBody>
          <a:bodyPr/>
          <a:lstStyle/>
          <a:p>
            <a:fld id="{080877BF-6D31-4E48-B933-90223EB641D9}" type="slidenum">
              <a:rPr lang="en-US" altLang="zh-CN" sz="1400" smtClean="0"/>
              <a:pPr/>
              <a:t>85</a:t>
            </a:fld>
            <a:endParaRPr lang="en-US" altLang="zh-CN" sz="1400"/>
          </a:p>
        </p:txBody>
      </p:sp>
    </p:spTree>
    <p:extLst>
      <p:ext uri="{BB962C8B-B14F-4D97-AF65-F5344CB8AC3E}">
        <p14:creationId xmlns:p14="http://schemas.microsoft.com/office/powerpoint/2010/main" val="10157488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a:solidFill>
                  <a:srgbClr val="0184B7"/>
                </a:solidFill>
                <a:latin typeface="Arial" pitchFamily="34" charset="0"/>
                <a:ea typeface="宋体" pitchFamily="2" charset="-122"/>
              </a:rPr>
              <a:t>H.265</a:t>
            </a:r>
            <a:r>
              <a:rPr lang="zh-CN" altLang="en-US" sz="3600" b="1" kern="1200" dirty="0">
                <a:solidFill>
                  <a:srgbClr val="0184B7"/>
                </a:solidFill>
                <a:latin typeface="Arial" pitchFamily="34" charset="0"/>
                <a:ea typeface="宋体" pitchFamily="2" charset="-122"/>
              </a:rPr>
              <a:t>编码能力对比</a:t>
            </a:r>
            <a:endParaRPr lang="zh-CN" altLang="en-US" sz="3600" b="1" kern="1200" dirty="0">
              <a:solidFill>
                <a:srgbClr val="0184B7"/>
              </a:solidFill>
              <a:latin typeface="Arial" pitchFamily="34" charset="0"/>
              <a:ea typeface="宋体" pitchFamily="2" charset="-122"/>
              <a:cs typeface="+mn-cs"/>
            </a:endParaRPr>
          </a:p>
        </p:txBody>
      </p:sp>
      <p:sp>
        <p:nvSpPr>
          <p:cNvPr id="4"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86</a:t>
            </a:fld>
            <a:endParaRPr lang="en-US" altLang="zh-CN"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628800"/>
            <a:ext cx="8419035" cy="45508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171206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bwMode="auto">
          <a:xfrm>
            <a:off x="579727" y="3861048"/>
            <a:ext cx="6264696" cy="648072"/>
          </a:xfrm>
          <a:prstGeom prst="roundRect">
            <a:avLst/>
          </a:prstGeom>
          <a:solidFill>
            <a:srgbClr val="FFC000"/>
          </a:solidFill>
          <a:ln w="9525"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Arial" charset="0"/>
              <a:ea typeface="宋体" pitchFamily="2" charset="-122"/>
            </a:endParaRPr>
          </a:p>
        </p:txBody>
      </p:sp>
      <p:sp>
        <p:nvSpPr>
          <p:cNvPr id="2" name="标题 1"/>
          <p:cNvSpPr>
            <a:spLocks noGrp="1"/>
          </p:cNvSpPr>
          <p:nvPr>
            <p:ph type="title"/>
          </p:nvPr>
        </p:nvSpPr>
        <p:spPr/>
        <p:txBody>
          <a:bodyPr/>
          <a:lstStyle/>
          <a:p>
            <a:r>
              <a:rPr lang="en-US" altLang="zh-CN" dirty="0" smtClean="0">
                <a:latin typeface="微软雅黑" pitchFamily="34" charset="-122"/>
                <a:ea typeface="微软雅黑" pitchFamily="34" charset="-122"/>
              </a:rPr>
              <a:t>Agent</a:t>
            </a:r>
            <a:endParaRPr lang="zh-CN" altLang="en-US" dirty="0">
              <a:latin typeface="微软雅黑" pitchFamily="34" charset="-122"/>
              <a:ea typeface="微软雅黑" pitchFamily="34" charset="-122"/>
            </a:endParaRPr>
          </a:p>
        </p:txBody>
      </p:sp>
      <p:sp>
        <p:nvSpPr>
          <p:cNvPr id="6" name="TextBox 5"/>
          <p:cNvSpPr txBox="1"/>
          <p:nvPr/>
        </p:nvSpPr>
        <p:spPr>
          <a:xfrm>
            <a:off x="971600" y="2420888"/>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的关键</a:t>
            </a:r>
            <a:r>
              <a:rPr lang="zh-CN" altLang="en-US" sz="2800" dirty="0">
                <a:solidFill>
                  <a:srgbClr val="C00000"/>
                </a:solidFill>
                <a:latin typeface="微软雅黑" panose="020B0503020204020204" pitchFamily="34" charset="-122"/>
                <a:ea typeface="微软雅黑" panose="020B0503020204020204" pitchFamily="34" charset="-122"/>
              </a:rPr>
              <a:t>技术</a:t>
            </a:r>
          </a:p>
        </p:txBody>
      </p:sp>
      <p:sp>
        <p:nvSpPr>
          <p:cNvPr id="8" name="TextBox 7"/>
          <p:cNvSpPr txBox="1"/>
          <p:nvPr/>
        </p:nvSpPr>
        <p:spPr>
          <a:xfrm>
            <a:off x="971600" y="321297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编码能力对比</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971600" y="393305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的产品实现及通用测试</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971600" y="4653136"/>
            <a:ext cx="6120680" cy="523220"/>
          </a:xfrm>
          <a:prstGeom prst="rect">
            <a:avLst/>
          </a:prstGeom>
          <a:noFill/>
        </p:spPr>
        <p:txBody>
          <a:bodyPr wrap="square" rtlCol="0">
            <a:spAutoFit/>
          </a:bodyPr>
          <a:lstStyle/>
          <a:p>
            <a:pPr marL="285750" indent="-285750">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en-US" altLang="zh-CN" sz="2800" dirty="0">
                <a:solidFill>
                  <a:srgbClr val="C00000"/>
                </a:solidFill>
                <a:latin typeface="微软雅黑" panose="020B0503020204020204" pitchFamily="34" charset="-122"/>
                <a:ea typeface="微软雅黑" panose="020B0503020204020204" pitchFamily="34" charset="-122"/>
              </a:rPr>
              <a:t>H.265</a:t>
            </a:r>
            <a:r>
              <a:rPr lang="zh-CN" altLang="en-US" sz="2800" dirty="0">
                <a:solidFill>
                  <a:srgbClr val="C00000"/>
                </a:solidFill>
                <a:latin typeface="微软雅黑" panose="020B0503020204020204" pitchFamily="34" charset="-122"/>
                <a:ea typeface="微软雅黑" panose="020B0503020204020204" pitchFamily="34" charset="-122"/>
              </a:rPr>
              <a:t>与</a:t>
            </a:r>
            <a:r>
              <a:rPr lang="en-US" altLang="zh-CN" sz="2800" dirty="0">
                <a:solidFill>
                  <a:srgbClr val="C00000"/>
                </a:solidFill>
                <a:latin typeface="微软雅黑" panose="020B0503020204020204" pitchFamily="34" charset="-122"/>
                <a:ea typeface="微软雅黑" panose="020B0503020204020204" pitchFamily="34" charset="-122"/>
              </a:rPr>
              <a:t>4K</a:t>
            </a:r>
            <a:r>
              <a:rPr lang="zh-CN" altLang="en-US" sz="2800" dirty="0">
                <a:solidFill>
                  <a:srgbClr val="C00000"/>
                </a:solidFill>
                <a:latin typeface="微软雅黑" panose="020B0503020204020204" pitchFamily="34" charset="-122"/>
                <a:ea typeface="微软雅黑" panose="020B0503020204020204" pitchFamily="34" charset="-122"/>
              </a:rPr>
              <a:t>视频</a:t>
            </a:r>
          </a:p>
        </p:txBody>
      </p:sp>
      <p:sp>
        <p:nvSpPr>
          <p:cNvPr id="11"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87</a:t>
            </a:fld>
            <a:endParaRPr lang="en-US" altLang="zh-CN" dirty="0"/>
          </a:p>
        </p:txBody>
      </p:sp>
      <p:sp>
        <p:nvSpPr>
          <p:cNvPr id="12" name="TextBox 11"/>
          <p:cNvSpPr txBox="1"/>
          <p:nvPr/>
        </p:nvSpPr>
        <p:spPr>
          <a:xfrm>
            <a:off x="971600" y="537321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zh-CN" altLang="en-US" sz="2800" dirty="0" smtClean="0">
                <a:solidFill>
                  <a:srgbClr val="C00000"/>
                </a:solidFill>
                <a:latin typeface="微软雅黑" panose="020B0503020204020204" pitchFamily="34" charset="-122"/>
                <a:ea typeface="微软雅黑" panose="020B0503020204020204" pitchFamily="34" charset="-122"/>
              </a:rPr>
              <a:t>项目情况</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971600" y="1628800"/>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zh-CN" altLang="en-US" sz="2800" dirty="0" smtClean="0">
                <a:solidFill>
                  <a:srgbClr val="C00000"/>
                </a:solidFill>
                <a:latin typeface="微软雅黑" panose="020B0503020204020204" pitchFamily="34" charset="-122"/>
                <a:ea typeface="微软雅黑" panose="020B0503020204020204" pitchFamily="34" charset="-122"/>
              </a:rPr>
              <a:t>  研究背景</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610970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的</a:t>
            </a:r>
            <a:r>
              <a:rPr lang="zh-CN" altLang="en-US" sz="3600" b="1" kern="1200" dirty="0" smtClean="0">
                <a:solidFill>
                  <a:srgbClr val="0184B7"/>
                </a:solidFill>
                <a:latin typeface="Arial" pitchFamily="34" charset="0"/>
                <a:ea typeface="宋体" pitchFamily="2" charset="-122"/>
                <a:cs typeface="+mn-cs"/>
              </a:rPr>
              <a:t>产品及通用应用测试情况</a:t>
            </a:r>
            <a:endParaRPr lang="zh-CN" altLang="en-US" sz="3600" b="1" kern="1200" dirty="0">
              <a:solidFill>
                <a:srgbClr val="0184B7"/>
              </a:solidFill>
              <a:latin typeface="Arial" pitchFamily="34" charset="0"/>
              <a:ea typeface="宋体" pitchFamily="2" charset="-122"/>
              <a:cs typeface="+mn-cs"/>
            </a:endParaRP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88</a:t>
            </a:fld>
            <a:endParaRPr lang="en-US" altLang="zh-CN" dirty="0"/>
          </a:p>
        </p:txBody>
      </p:sp>
      <p:sp>
        <p:nvSpPr>
          <p:cNvPr id="3" name="矩形 2"/>
          <p:cNvSpPr/>
          <p:nvPr/>
        </p:nvSpPr>
        <p:spPr>
          <a:xfrm>
            <a:off x="487288" y="1231479"/>
            <a:ext cx="2492990" cy="369332"/>
          </a:xfrm>
          <a:prstGeom prst="rect">
            <a:avLst/>
          </a:prstGeom>
        </p:spPr>
        <p:txBody>
          <a:bodyPr wrap="none">
            <a:spAutoFit/>
          </a:bodyPr>
          <a:lstStyle/>
          <a:p>
            <a:pPr marL="457200" indent="-457200">
              <a:buFont typeface="+mj-lt"/>
              <a:buAutoNum type="arabicPeriod"/>
            </a:pPr>
            <a:r>
              <a:rPr lang="zh-CN" altLang="zh-CN" sz="1800" dirty="0" smtClean="0">
                <a:latin typeface="微软雅黑" panose="020B0503020204020204" pitchFamily="34" charset="-122"/>
                <a:ea typeface="微软雅黑" panose="020B0503020204020204" pitchFamily="34" charset="-122"/>
              </a:rPr>
              <a:t>编码器</a:t>
            </a:r>
            <a:r>
              <a:rPr lang="zh-CN" altLang="zh-CN" sz="1800" dirty="0">
                <a:latin typeface="微软雅黑" panose="020B0503020204020204" pitchFamily="34" charset="-122"/>
                <a:ea typeface="微软雅黑" panose="020B0503020204020204" pitchFamily="34" charset="-122"/>
              </a:rPr>
              <a:t>（</a:t>
            </a:r>
            <a:r>
              <a:rPr lang="zh-CN" altLang="zh-CN" sz="1800" dirty="0" smtClean="0">
                <a:latin typeface="微软雅黑" panose="020B0503020204020204" pitchFamily="34" charset="-122"/>
                <a:ea typeface="微软雅黑" panose="020B0503020204020204" pitchFamily="34" charset="-122"/>
              </a:rPr>
              <a:t>硬件</a:t>
            </a:r>
            <a:r>
              <a:rPr lang="zh-CN" altLang="en-US" sz="1800" dirty="0" smtClean="0">
                <a:latin typeface="微软雅黑" panose="020B0503020204020204" pitchFamily="34" charset="-122"/>
                <a:ea typeface="微软雅黑" panose="020B0503020204020204" pitchFamily="34" charset="-122"/>
              </a:rPr>
              <a:t>）：</a:t>
            </a:r>
            <a:endParaRPr lang="zh-CN" altLang="en-US" sz="1800" dirty="0">
              <a:latin typeface="微软雅黑" panose="020B0503020204020204" pitchFamily="34" charset="-122"/>
              <a:ea typeface="微软雅黑" panose="020B0503020204020204" pitchFamily="34" charset="-122"/>
            </a:endParaRPr>
          </a:p>
        </p:txBody>
      </p:sp>
      <p:sp>
        <p:nvSpPr>
          <p:cNvPr id="8" name="矩形 7"/>
          <p:cNvSpPr/>
          <p:nvPr/>
        </p:nvSpPr>
        <p:spPr>
          <a:xfrm>
            <a:off x="486603" y="2483604"/>
            <a:ext cx="2308644" cy="369332"/>
          </a:xfrm>
          <a:prstGeom prst="rect">
            <a:avLst/>
          </a:prstGeom>
        </p:spPr>
        <p:txBody>
          <a:bodyPr wrap="none">
            <a:spAutoFit/>
          </a:bodyPr>
          <a:lstStyle/>
          <a:p>
            <a:r>
              <a:rPr lang="en-US" altLang="zh-CN" sz="1800" dirty="0" smtClean="0">
                <a:latin typeface="微软雅黑" panose="020B0503020204020204" pitchFamily="34" charset="-122"/>
                <a:ea typeface="微软雅黑" panose="020B0503020204020204" pitchFamily="34" charset="-122"/>
              </a:rPr>
              <a:t>2. </a:t>
            </a:r>
            <a:r>
              <a:rPr lang="zh-CN" altLang="zh-CN" sz="1800" dirty="0" smtClean="0">
                <a:latin typeface="微软雅黑" panose="020B0503020204020204" pitchFamily="34" charset="-122"/>
                <a:ea typeface="微软雅黑" panose="020B0503020204020204" pitchFamily="34" charset="-122"/>
              </a:rPr>
              <a:t>编码器</a:t>
            </a:r>
            <a:r>
              <a:rPr lang="zh-CN" altLang="zh-CN" sz="1800" dirty="0">
                <a:latin typeface="微软雅黑" panose="020B0503020204020204" pitchFamily="34" charset="-122"/>
                <a:ea typeface="微软雅黑" panose="020B0503020204020204" pitchFamily="34" charset="-122"/>
              </a:rPr>
              <a:t>（软件</a:t>
            </a:r>
            <a:r>
              <a:rPr lang="zh-CN"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a:t>
            </a:r>
            <a:endParaRPr lang="zh-CN" altLang="en-US" sz="1800" dirty="0">
              <a:latin typeface="微软雅黑" panose="020B0503020204020204" pitchFamily="34" charset="-122"/>
              <a:ea typeface="微软雅黑" panose="020B0503020204020204" pitchFamily="34" charset="-122"/>
            </a:endParaRPr>
          </a:p>
        </p:txBody>
      </p:sp>
      <p:sp>
        <p:nvSpPr>
          <p:cNvPr id="9" name="矩形 8"/>
          <p:cNvSpPr/>
          <p:nvPr/>
        </p:nvSpPr>
        <p:spPr>
          <a:xfrm>
            <a:off x="395536" y="2840365"/>
            <a:ext cx="8352928" cy="3973011"/>
          </a:xfrm>
          <a:prstGeom prst="rect">
            <a:avLst/>
          </a:prstGeom>
        </p:spPr>
        <p:txBody>
          <a:bodyPr wrap="square">
            <a:spAutoFit/>
          </a:bodyPr>
          <a:lstStyle/>
          <a:p>
            <a:pPr marL="285750" lvl="0" indent="-285750" algn="l">
              <a:lnSpc>
                <a:spcPct val="150000"/>
              </a:lnSpc>
              <a:spcBef>
                <a:spcPts val="0"/>
              </a:spcBef>
              <a:spcAft>
                <a:spcPts val="600"/>
              </a:spcAft>
              <a:buFont typeface="Wingdings" panose="05000000000000000000" pitchFamily="2" charset="2"/>
              <a:buChar char="l"/>
            </a:pPr>
            <a:r>
              <a:rPr lang="en-US" altLang="zh-CN" sz="1600" b="0" dirty="0" smtClean="0">
                <a:latin typeface="微软雅黑" panose="020B0503020204020204" pitchFamily="34" charset="-122"/>
                <a:ea typeface="微软雅黑" panose="020B0503020204020204" pitchFamily="34" charset="-122"/>
              </a:rPr>
              <a:t>2013</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1</a:t>
            </a:r>
            <a:r>
              <a:rPr lang="zh-CN" altLang="zh-CN" sz="1600" b="0" dirty="0">
                <a:latin typeface="微软雅黑" panose="020B0503020204020204" pitchFamily="34" charset="-122"/>
                <a:ea typeface="微软雅黑" panose="020B0503020204020204" pitchFamily="34" charset="-122"/>
              </a:rPr>
              <a:t>月</a:t>
            </a:r>
            <a:r>
              <a:rPr lang="en-US" altLang="zh-CN" sz="1600" b="0" dirty="0">
                <a:latin typeface="微软雅黑" panose="020B0503020204020204" pitchFamily="34" charset="-122"/>
                <a:ea typeface="微软雅黑" panose="020B0503020204020204" pitchFamily="34" charset="-122"/>
              </a:rPr>
              <a:t>8</a:t>
            </a:r>
            <a:r>
              <a:rPr lang="zh-CN" altLang="zh-CN" sz="1600" b="0" dirty="0">
                <a:latin typeface="微软雅黑" panose="020B0503020204020204" pitchFamily="34" charset="-122"/>
                <a:ea typeface="微软雅黑" panose="020B0503020204020204" pitchFamily="34" charset="-122"/>
              </a:rPr>
              <a:t>日，</a:t>
            </a:r>
            <a:r>
              <a:rPr lang="en-US" altLang="zh-CN" sz="1600" b="0" dirty="0">
                <a:latin typeface="微软雅黑" panose="020B0503020204020204" pitchFamily="34" charset="-122"/>
                <a:ea typeface="微软雅黑" panose="020B0503020204020204" pitchFamily="34" charset="-122"/>
              </a:rPr>
              <a:t>Vanguard Video</a:t>
            </a:r>
            <a:r>
              <a:rPr lang="zh-CN" altLang="zh-CN" sz="1600" b="0" dirty="0">
                <a:latin typeface="微软雅黑" panose="020B0503020204020204" pitchFamily="34" charset="-122"/>
                <a:ea typeface="微软雅黑" panose="020B0503020204020204" pitchFamily="34" charset="-122"/>
              </a:rPr>
              <a:t>发表了</a:t>
            </a:r>
            <a:r>
              <a:rPr lang="en-US" altLang="zh-CN" sz="1600" b="0" dirty="0">
                <a:latin typeface="微软雅黑" panose="020B0503020204020204" pitchFamily="34" charset="-122"/>
                <a:ea typeface="微软雅黑" panose="020B0503020204020204" pitchFamily="34" charset="-122"/>
              </a:rPr>
              <a:t>V.265</a:t>
            </a:r>
            <a:r>
              <a:rPr lang="zh-CN" altLang="zh-CN" sz="1600" b="0" dirty="0">
                <a:latin typeface="微软雅黑" panose="020B0503020204020204" pitchFamily="34" charset="-122"/>
                <a:ea typeface="微软雅黑" panose="020B0503020204020204" pitchFamily="34" charset="-122"/>
              </a:rPr>
              <a:t>，一个专业的纯软件</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编码器，能达到实时的编码性能。同年</a:t>
            </a:r>
            <a:r>
              <a:rPr lang="en-US" altLang="zh-CN" sz="1600" b="0" dirty="0">
                <a:latin typeface="微软雅黑" panose="020B0503020204020204" pitchFamily="34" charset="-122"/>
                <a:ea typeface="微软雅黑" panose="020B0503020204020204" pitchFamily="34" charset="-122"/>
              </a:rPr>
              <a:t>6</a:t>
            </a:r>
            <a:r>
              <a:rPr lang="zh-CN" altLang="zh-CN" sz="1600" b="0" dirty="0">
                <a:latin typeface="微软雅黑" panose="020B0503020204020204" pitchFamily="34" charset="-122"/>
                <a:ea typeface="微软雅黑" panose="020B0503020204020204" pitchFamily="34" charset="-122"/>
              </a:rPr>
              <a:t>月， </a:t>
            </a:r>
            <a:r>
              <a:rPr lang="en-US" altLang="zh-CN" sz="1600" b="0" dirty="0">
                <a:latin typeface="微软雅黑" panose="020B0503020204020204" pitchFamily="34" charset="-122"/>
                <a:ea typeface="微软雅黑" panose="020B0503020204020204" pitchFamily="34" charset="-122"/>
              </a:rPr>
              <a:t>V.265</a:t>
            </a:r>
            <a:r>
              <a:rPr lang="zh-CN" altLang="zh-CN" sz="1600" b="0" dirty="0">
                <a:latin typeface="微软雅黑" panose="020B0503020204020204" pitchFamily="34" charset="-122"/>
                <a:ea typeface="微软雅黑" panose="020B0503020204020204" pitchFamily="34" charset="-122"/>
              </a:rPr>
              <a:t>专业</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编码器加入了</a:t>
            </a:r>
            <a:r>
              <a:rPr lang="en-US" altLang="zh-CN" sz="1600" b="0" dirty="0">
                <a:latin typeface="微软雅黑" panose="020B0503020204020204" pitchFamily="34" charset="-122"/>
                <a:ea typeface="微软雅黑" panose="020B0503020204020204" pitchFamily="34" charset="-122"/>
              </a:rPr>
              <a:t>Main 10 profile</a:t>
            </a:r>
            <a:r>
              <a:rPr lang="zh-CN" altLang="zh-CN" sz="1600" b="0" dirty="0">
                <a:latin typeface="微软雅黑" panose="020B0503020204020204" pitchFamily="34" charset="-122"/>
                <a:ea typeface="微软雅黑" panose="020B0503020204020204" pitchFamily="34" charset="-122"/>
              </a:rPr>
              <a:t>的支持，成为第一个支持</a:t>
            </a:r>
            <a:r>
              <a:rPr lang="en-US" altLang="zh-CN" sz="1600" b="0" dirty="0">
                <a:latin typeface="微软雅黑" panose="020B0503020204020204" pitchFamily="34" charset="-122"/>
                <a:ea typeface="微软雅黑" panose="020B0503020204020204" pitchFamily="34" charset="-122"/>
              </a:rPr>
              <a:t>Main 10 profile</a:t>
            </a:r>
            <a:r>
              <a:rPr lang="zh-CN" altLang="zh-CN" sz="1600" b="0" dirty="0">
                <a:latin typeface="微软雅黑" panose="020B0503020204020204" pitchFamily="34" charset="-122"/>
                <a:ea typeface="微软雅黑" panose="020B0503020204020204" pitchFamily="34" charset="-122"/>
              </a:rPr>
              <a:t>的实时</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软件编码器。</a:t>
            </a:r>
          </a:p>
          <a:p>
            <a:pPr marL="285750" indent="-285750" algn="l">
              <a:lnSpc>
                <a:spcPct val="150000"/>
              </a:lnSpc>
              <a:spcBef>
                <a:spcPts val="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2013</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8</a:t>
            </a:r>
            <a:r>
              <a:rPr lang="zh-CN" altLang="zh-CN" sz="1600" b="0" dirty="0">
                <a:latin typeface="微软雅黑" panose="020B0503020204020204" pitchFamily="34" charset="-122"/>
                <a:ea typeface="微软雅黑" panose="020B0503020204020204" pitchFamily="34" charset="-122"/>
              </a:rPr>
              <a:t>月</a:t>
            </a:r>
            <a:r>
              <a:rPr lang="en-US" altLang="zh-CN" sz="1600" b="0" dirty="0">
                <a:latin typeface="微软雅黑" panose="020B0503020204020204" pitchFamily="34" charset="-122"/>
                <a:ea typeface="微软雅黑" panose="020B0503020204020204" pitchFamily="34" charset="-122"/>
              </a:rPr>
              <a:t>8</a:t>
            </a:r>
            <a:r>
              <a:rPr lang="zh-CN" altLang="zh-CN" sz="1600" b="0" dirty="0">
                <a:latin typeface="微软雅黑" panose="020B0503020204020204" pitchFamily="34" charset="-122"/>
                <a:ea typeface="微软雅黑" panose="020B0503020204020204" pitchFamily="34" charset="-122"/>
              </a:rPr>
              <a:t>日，</a:t>
            </a:r>
            <a:r>
              <a:rPr lang="en-US" altLang="zh-CN" sz="1600" b="0" dirty="0" err="1">
                <a:latin typeface="微软雅黑" panose="020B0503020204020204" pitchFamily="34" charset="-122"/>
                <a:ea typeface="微软雅黑" panose="020B0503020204020204" pitchFamily="34" charset="-122"/>
              </a:rPr>
              <a:t>日本电信电话</a:t>
            </a:r>
            <a:r>
              <a:rPr lang="zh-CN" altLang="zh-CN" sz="1600" b="0" dirty="0">
                <a:latin typeface="微软雅黑" panose="020B0503020204020204" pitchFamily="34" charset="-122"/>
                <a:ea typeface="微软雅黑" panose="020B0503020204020204" pitchFamily="34" charset="-122"/>
              </a:rPr>
              <a:t>发布了他们的</a:t>
            </a:r>
            <a:r>
              <a:rPr lang="en-US" altLang="zh-CN" sz="1600" b="0" dirty="0">
                <a:latin typeface="微软雅黑" panose="020B0503020204020204" pitchFamily="34" charset="-122"/>
                <a:ea typeface="微软雅黑" panose="020B0503020204020204" pitchFamily="34" charset="-122"/>
              </a:rPr>
              <a:t>HEVC-1000 SDK</a:t>
            </a:r>
            <a:r>
              <a:rPr lang="zh-CN" altLang="zh-CN" sz="1600" b="0" dirty="0">
                <a:latin typeface="微软雅黑" panose="020B0503020204020204" pitchFamily="34" charset="-122"/>
                <a:ea typeface="微软雅黑" panose="020B0503020204020204" pitchFamily="34" charset="-122"/>
              </a:rPr>
              <a:t>软件编码器，能支持</a:t>
            </a:r>
            <a:r>
              <a:rPr lang="en-US" altLang="zh-CN" sz="1600" b="0" dirty="0">
                <a:latin typeface="微软雅黑" panose="020B0503020204020204" pitchFamily="34" charset="-122"/>
                <a:ea typeface="微软雅黑" panose="020B0503020204020204" pitchFamily="34" charset="-122"/>
              </a:rPr>
              <a:t>Main 10 profile</a:t>
            </a:r>
            <a:r>
              <a:rPr lang="zh-CN" altLang="zh-CN" sz="1600" b="0" dirty="0">
                <a:latin typeface="微软雅黑" panose="020B0503020204020204" pitchFamily="34" charset="-122"/>
                <a:ea typeface="微软雅黑" panose="020B0503020204020204" pitchFamily="34" charset="-122"/>
              </a:rPr>
              <a:t>、分辨率最高</a:t>
            </a:r>
            <a:r>
              <a:rPr lang="en-US" altLang="zh-CN" sz="1600" b="0" dirty="0">
                <a:latin typeface="微软雅黑" panose="020B0503020204020204" pitchFamily="34" charset="-122"/>
                <a:ea typeface="微软雅黑" panose="020B0503020204020204" pitchFamily="34" charset="-122"/>
              </a:rPr>
              <a:t>7680x4320</a:t>
            </a:r>
            <a:r>
              <a:rPr lang="zh-CN" altLang="zh-CN" sz="1600" b="0" dirty="0">
                <a:latin typeface="微软雅黑" panose="020B0503020204020204" pitchFamily="34" charset="-122"/>
                <a:ea typeface="微软雅黑" panose="020B0503020204020204" pitchFamily="34" charset="-122"/>
              </a:rPr>
              <a:t>以及祯率最高到</a:t>
            </a:r>
            <a:r>
              <a:rPr lang="en-US" altLang="zh-CN" sz="1600" b="0" dirty="0">
                <a:latin typeface="微软雅黑" panose="020B0503020204020204" pitchFamily="34" charset="-122"/>
                <a:ea typeface="微软雅黑" panose="020B0503020204020204" pitchFamily="34" charset="-122"/>
              </a:rPr>
              <a:t>120 fps</a:t>
            </a:r>
            <a:r>
              <a:rPr lang="zh-CN" altLang="zh-CN" sz="1600" b="0" dirty="0">
                <a:latin typeface="微软雅黑" panose="020B0503020204020204" pitchFamily="34" charset="-122"/>
                <a:ea typeface="微软雅黑" panose="020B0503020204020204" pitchFamily="34" charset="-122"/>
              </a:rPr>
              <a:t>。</a:t>
            </a:r>
            <a:endParaRPr lang="en-US" altLang="zh-CN" sz="1600" b="0" dirty="0">
              <a:latin typeface="微软雅黑" panose="020B0503020204020204" pitchFamily="34" charset="-122"/>
              <a:ea typeface="微软雅黑" panose="020B0503020204020204" pitchFamily="34" charset="-122"/>
            </a:endParaRPr>
          </a:p>
          <a:p>
            <a:pPr marL="285750" indent="-285750" algn="l">
              <a:lnSpc>
                <a:spcPct val="150000"/>
              </a:lnSpc>
              <a:spcBef>
                <a:spcPts val="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2013</a:t>
            </a:r>
            <a:r>
              <a:rPr lang="zh-CN" altLang="en-US"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9</a:t>
            </a:r>
            <a:r>
              <a:rPr lang="zh-CN" altLang="en-US" sz="1600" b="0" dirty="0">
                <a:latin typeface="微软雅黑" panose="020B0503020204020204" pitchFamily="34" charset="-122"/>
                <a:ea typeface="微软雅黑" panose="020B0503020204020204" pitchFamily="34" charset="-122"/>
              </a:rPr>
              <a:t>月，</a:t>
            </a:r>
            <a:r>
              <a:rPr lang="zh-CN" altLang="zh-CN" sz="1600" b="0" dirty="0">
                <a:latin typeface="微软雅黑" panose="020B0503020204020204" pitchFamily="34" charset="-122"/>
                <a:ea typeface="微软雅黑" panose="020B0503020204020204" pitchFamily="34" charset="-122"/>
              </a:rPr>
              <a:t>北京瑞普图视</a:t>
            </a:r>
            <a:r>
              <a:rPr lang="zh-CN" altLang="en-US" sz="1600" b="0" dirty="0">
                <a:latin typeface="微软雅黑" panose="020B0503020204020204" pitchFamily="34" charset="-122"/>
                <a:ea typeface="微软雅黑" panose="020B0503020204020204" pitchFamily="34" charset="-122"/>
              </a:rPr>
              <a:t>发布其国内首款</a:t>
            </a:r>
            <a:r>
              <a:rPr lang="en-US" altLang="zh-CN" sz="1600" b="0" dirty="0">
                <a:latin typeface="微软雅黑" panose="020B0503020204020204" pitchFamily="34" charset="-122"/>
                <a:ea typeface="微软雅黑" panose="020B0503020204020204" pitchFamily="34" charset="-122"/>
              </a:rPr>
              <a:t>H.265</a:t>
            </a:r>
            <a:r>
              <a:rPr lang="zh-CN" altLang="zh-CN" sz="1600" b="0" dirty="0">
                <a:latin typeface="微软雅黑" panose="020B0503020204020204" pitchFamily="34" charset="-122"/>
                <a:ea typeface="微软雅黑" panose="020B0503020204020204" pitchFamily="34" charset="-122"/>
              </a:rPr>
              <a:t>实时编码软件</a:t>
            </a:r>
            <a:r>
              <a:rPr lang="zh-CN" altLang="en-US" sz="1600" b="0" dirty="0">
                <a:latin typeface="微软雅黑" panose="020B0503020204020204" pitchFamily="34" charset="-122"/>
                <a:ea typeface="微软雅黑" panose="020B0503020204020204" pitchFamily="34" charset="-122"/>
              </a:rPr>
              <a:t>，</a:t>
            </a:r>
            <a:r>
              <a:rPr lang="zh-CN" altLang="zh-CN" sz="1600" b="0" dirty="0">
                <a:latin typeface="微软雅黑" panose="020B0503020204020204" pitchFamily="34" charset="-122"/>
                <a:ea typeface="微软雅黑" panose="020B0503020204020204" pitchFamily="34" charset="-122"/>
              </a:rPr>
              <a:t>可以轻松地分别实现</a:t>
            </a:r>
            <a:r>
              <a:rPr lang="en-US" altLang="zh-CN" sz="1600" b="0" dirty="0">
                <a:latin typeface="微软雅黑" panose="020B0503020204020204" pitchFamily="34" charset="-122"/>
                <a:ea typeface="微软雅黑" panose="020B0503020204020204" pitchFamily="34" charset="-122"/>
              </a:rPr>
              <a:t>1</a:t>
            </a:r>
            <a:r>
              <a:rPr lang="zh-CN" altLang="zh-CN" sz="1600" b="0" dirty="0">
                <a:latin typeface="微软雅黑" panose="020B0503020204020204" pitchFamily="34" charset="-122"/>
                <a:ea typeface="微软雅黑" panose="020B0503020204020204" pitchFamily="34" charset="-122"/>
              </a:rPr>
              <a:t>路</a:t>
            </a:r>
            <a:r>
              <a:rPr lang="en-US" altLang="zh-CN" sz="1600" b="0" dirty="0">
                <a:latin typeface="微软雅黑" panose="020B0503020204020204" pitchFamily="34" charset="-122"/>
                <a:ea typeface="微软雅黑" panose="020B0503020204020204" pitchFamily="34" charset="-122"/>
              </a:rPr>
              <a:t>1080p</a:t>
            </a:r>
            <a:r>
              <a:rPr lang="zh-CN" altLang="zh-CN" sz="1600" b="0" dirty="0">
                <a:latin typeface="微软雅黑" panose="020B0503020204020204" pitchFamily="34" charset="-122"/>
                <a:ea typeface="微软雅黑" panose="020B0503020204020204" pitchFamily="34" charset="-122"/>
              </a:rPr>
              <a:t>、</a:t>
            </a:r>
            <a:r>
              <a:rPr lang="en-US" altLang="zh-CN" sz="1600" b="0" dirty="0">
                <a:latin typeface="微软雅黑" panose="020B0503020204020204" pitchFamily="34" charset="-122"/>
                <a:ea typeface="微软雅黑" panose="020B0503020204020204" pitchFamily="34" charset="-122"/>
              </a:rPr>
              <a:t>2</a:t>
            </a:r>
            <a:r>
              <a:rPr lang="zh-CN" altLang="zh-CN" sz="1600" b="0" dirty="0">
                <a:latin typeface="微软雅黑" panose="020B0503020204020204" pitchFamily="34" charset="-122"/>
                <a:ea typeface="微软雅黑" panose="020B0503020204020204" pitchFamily="34" charset="-122"/>
              </a:rPr>
              <a:t>路</a:t>
            </a:r>
            <a:r>
              <a:rPr lang="en-US" altLang="zh-CN" sz="1600" b="0" dirty="0">
                <a:latin typeface="微软雅黑" panose="020B0503020204020204" pitchFamily="34" charset="-122"/>
                <a:ea typeface="微软雅黑" panose="020B0503020204020204" pitchFamily="34" charset="-122"/>
              </a:rPr>
              <a:t>720p</a:t>
            </a:r>
            <a:r>
              <a:rPr lang="zh-CN" altLang="zh-CN" sz="1600" b="0" dirty="0">
                <a:latin typeface="微软雅黑" panose="020B0503020204020204" pitchFamily="34" charset="-122"/>
                <a:ea typeface="微软雅黑" panose="020B0503020204020204" pitchFamily="34" charset="-122"/>
              </a:rPr>
              <a:t>、</a:t>
            </a:r>
            <a:r>
              <a:rPr lang="en-US" altLang="zh-CN" sz="1600" b="0" dirty="0">
                <a:latin typeface="微软雅黑" panose="020B0503020204020204" pitchFamily="34" charset="-122"/>
                <a:ea typeface="微软雅黑" panose="020B0503020204020204" pitchFamily="34" charset="-122"/>
              </a:rPr>
              <a:t>4</a:t>
            </a:r>
            <a:r>
              <a:rPr lang="zh-CN" altLang="zh-CN" sz="1600" b="0" dirty="0">
                <a:latin typeface="微软雅黑" panose="020B0503020204020204" pitchFamily="34" charset="-122"/>
                <a:ea typeface="微软雅黑" panose="020B0503020204020204" pitchFamily="34" charset="-122"/>
              </a:rPr>
              <a:t>路</a:t>
            </a:r>
            <a:r>
              <a:rPr lang="en-US" altLang="zh-CN" sz="1600" b="0" dirty="0">
                <a:latin typeface="微软雅黑" panose="020B0503020204020204" pitchFamily="34" charset="-122"/>
                <a:ea typeface="微软雅黑" panose="020B0503020204020204" pitchFamily="34" charset="-122"/>
              </a:rPr>
              <a:t>480p</a:t>
            </a:r>
            <a:r>
              <a:rPr lang="zh-CN" altLang="zh-CN" sz="1600" b="0" dirty="0">
                <a:latin typeface="微软雅黑" panose="020B0503020204020204" pitchFamily="34" charset="-122"/>
                <a:ea typeface="微软雅黑" panose="020B0503020204020204" pitchFamily="34" charset="-122"/>
              </a:rPr>
              <a:t>的实时输入、编码压缩、实时输出，延时小于</a:t>
            </a:r>
            <a:r>
              <a:rPr lang="en-US" altLang="zh-CN" sz="1600" b="0" dirty="0">
                <a:latin typeface="微软雅黑" panose="020B0503020204020204" pitchFamily="34" charset="-122"/>
                <a:ea typeface="微软雅黑" panose="020B0503020204020204" pitchFamily="34" charset="-122"/>
              </a:rPr>
              <a:t>1</a:t>
            </a:r>
            <a:r>
              <a:rPr lang="zh-CN" altLang="zh-CN" sz="1600" b="0" dirty="0">
                <a:latin typeface="微软雅黑" panose="020B0503020204020204" pitchFamily="34" charset="-122"/>
                <a:ea typeface="微软雅黑" panose="020B0503020204020204" pitchFamily="34" charset="-122"/>
              </a:rPr>
              <a:t>秒以内，画面清晰流畅</a:t>
            </a:r>
          </a:p>
          <a:p>
            <a:pPr marL="285750" indent="-285750" algn="l">
              <a:lnSpc>
                <a:spcPct val="150000"/>
              </a:lnSpc>
              <a:spcBef>
                <a:spcPts val="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2013</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10</a:t>
            </a:r>
            <a:r>
              <a:rPr lang="zh-CN" altLang="zh-CN" sz="1600" b="0" dirty="0">
                <a:latin typeface="微软雅黑" panose="020B0503020204020204" pitchFamily="34" charset="-122"/>
                <a:ea typeface="微软雅黑" panose="020B0503020204020204" pitchFamily="34" charset="-122"/>
              </a:rPr>
              <a:t>月，</a:t>
            </a:r>
            <a:r>
              <a:rPr lang="en-US" altLang="zh-CN" sz="1600" b="0" dirty="0" err="1">
                <a:latin typeface="微软雅黑" panose="020B0503020204020204" pitchFamily="34" charset="-122"/>
                <a:ea typeface="微软雅黑" panose="020B0503020204020204" pitchFamily="34" charset="-122"/>
              </a:rPr>
              <a:t>Ateme</a:t>
            </a:r>
            <a:r>
              <a:rPr lang="zh-CN" altLang="zh-CN" sz="1600" b="0" dirty="0">
                <a:latin typeface="微软雅黑" panose="020B0503020204020204" pitchFamily="34" charset="-122"/>
                <a:ea typeface="微软雅黑" panose="020B0503020204020204" pitchFamily="34" charset="-122"/>
              </a:rPr>
              <a:t>正式发布</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编码器，能够以</a:t>
            </a:r>
            <a:r>
              <a:rPr lang="en-US" altLang="zh-CN" sz="1600" b="0" dirty="0">
                <a:latin typeface="微软雅黑" panose="020B0503020204020204" pitchFamily="34" charset="-122"/>
                <a:ea typeface="微软雅黑" panose="020B0503020204020204" pitchFamily="34" charset="-122"/>
              </a:rPr>
              <a:t>60fps</a:t>
            </a:r>
            <a:r>
              <a:rPr lang="zh-CN" altLang="zh-CN" sz="1600" b="0" dirty="0">
                <a:latin typeface="微软雅黑" panose="020B0503020204020204" pitchFamily="34" charset="-122"/>
                <a:ea typeface="微软雅黑" panose="020B0503020204020204" pitchFamily="34" charset="-122"/>
              </a:rPr>
              <a:t>、平均</a:t>
            </a:r>
            <a:r>
              <a:rPr lang="en-US" altLang="zh-CN" sz="1600" b="0" dirty="0">
                <a:latin typeface="微软雅黑" panose="020B0503020204020204" pitchFamily="34" charset="-122"/>
                <a:ea typeface="微软雅黑" panose="020B0503020204020204" pitchFamily="34" charset="-122"/>
              </a:rPr>
              <a:t>15 Mbit/s</a:t>
            </a:r>
            <a:r>
              <a:rPr lang="zh-CN" altLang="zh-CN" sz="1600" b="0" dirty="0">
                <a:latin typeface="微软雅黑" panose="020B0503020204020204" pitchFamily="34" charset="-122"/>
                <a:ea typeface="微软雅黑" panose="020B0503020204020204" pitchFamily="34" charset="-122"/>
              </a:rPr>
              <a:t>的码率编码</a:t>
            </a:r>
            <a:r>
              <a:rPr lang="en-US" altLang="zh-CN" sz="1600" b="0" dirty="0">
                <a:latin typeface="微软雅黑" panose="020B0503020204020204" pitchFamily="34" charset="-122"/>
                <a:ea typeface="微软雅黑" panose="020B0503020204020204" pitchFamily="34" charset="-122"/>
              </a:rPr>
              <a:t>3840x2160p分辨率</a:t>
            </a:r>
            <a:r>
              <a:rPr lang="zh-CN" altLang="zh-CN" sz="1600" b="0" dirty="0">
                <a:latin typeface="微软雅黑" panose="020B0503020204020204" pitchFamily="34" charset="-122"/>
                <a:ea typeface="微软雅黑" panose="020B0503020204020204" pitchFamily="34" charset="-122"/>
              </a:rPr>
              <a:t>的视频</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2320" y="1987135"/>
            <a:ext cx="1224136" cy="456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539552" y="1628800"/>
            <a:ext cx="7128792" cy="830997"/>
          </a:xfrm>
          <a:prstGeom prst="rect">
            <a:avLst/>
          </a:prstGeom>
        </p:spPr>
        <p:txBody>
          <a:bodyPr wrap="square">
            <a:spAutoFit/>
          </a:bodyPr>
          <a:lstStyle/>
          <a:p>
            <a:pPr marL="285750" indent="-285750" algn="l">
              <a:lnSpc>
                <a:spcPct val="150000"/>
              </a:lnSpc>
              <a:spcBef>
                <a:spcPts val="60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2012</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8</a:t>
            </a:r>
            <a:r>
              <a:rPr lang="zh-CN" altLang="zh-CN" sz="1600" b="0" dirty="0">
                <a:latin typeface="微软雅黑" panose="020B0503020204020204" pitchFamily="34" charset="-122"/>
                <a:ea typeface="微软雅黑" panose="020B0503020204020204" pitchFamily="34" charset="-122"/>
              </a:rPr>
              <a:t>月</a:t>
            </a:r>
            <a:r>
              <a:rPr lang="en-US" altLang="zh-CN" sz="1600" b="0" dirty="0">
                <a:latin typeface="微软雅黑" panose="020B0503020204020204" pitchFamily="34" charset="-122"/>
                <a:ea typeface="微软雅黑" panose="020B0503020204020204" pitchFamily="34" charset="-122"/>
              </a:rPr>
              <a:t>22</a:t>
            </a:r>
            <a:r>
              <a:rPr lang="zh-CN" altLang="zh-CN" sz="1600" b="0" dirty="0">
                <a:latin typeface="微软雅黑" panose="020B0503020204020204" pitchFamily="34" charset="-122"/>
                <a:ea typeface="微软雅黑" panose="020B0503020204020204" pitchFamily="34" charset="-122"/>
              </a:rPr>
              <a:t>日，</a:t>
            </a:r>
            <a:r>
              <a:rPr lang="en-US" altLang="zh-CN" sz="1600" b="0" dirty="0">
                <a:latin typeface="微软雅黑" panose="020B0503020204020204" pitchFamily="34" charset="-122"/>
                <a:ea typeface="微软雅黑" panose="020B0503020204020204" pitchFamily="34" charset="-122"/>
              </a:rPr>
              <a:t>Ericsson</a:t>
            </a:r>
            <a:r>
              <a:rPr lang="zh-CN" altLang="zh-CN" sz="1600" b="0" dirty="0">
                <a:latin typeface="微软雅黑" panose="020B0503020204020204" pitchFamily="34" charset="-122"/>
                <a:ea typeface="微软雅黑" panose="020B0503020204020204" pitchFamily="34" charset="-122"/>
              </a:rPr>
              <a:t>发表了世界第一个</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编码器</a:t>
            </a:r>
            <a:r>
              <a:rPr lang="en-US" altLang="zh-CN" sz="1600" b="0" dirty="0">
                <a:latin typeface="微软雅黑" panose="020B0503020204020204" pitchFamily="34" charset="-122"/>
                <a:ea typeface="微软雅黑" panose="020B0503020204020204" pitchFamily="34" charset="-122"/>
              </a:rPr>
              <a:t>Ericsson SVP 5500</a:t>
            </a:r>
            <a:r>
              <a:rPr lang="zh-CN" altLang="zh-CN" sz="1600" b="0" dirty="0">
                <a:latin typeface="微软雅黑" panose="020B0503020204020204" pitchFamily="34" charset="-122"/>
                <a:ea typeface="微软雅黑" panose="020B0503020204020204" pitchFamily="34" charset="-122"/>
              </a:rPr>
              <a:t>，可做到</a:t>
            </a:r>
            <a:r>
              <a:rPr lang="en-US" altLang="zh-CN" sz="1600" b="0" dirty="0" err="1">
                <a:latin typeface="微软雅黑" panose="020B0503020204020204" pitchFamily="34" charset="-122"/>
                <a:ea typeface="微软雅黑" panose="020B0503020204020204" pitchFamily="34" charset="-122"/>
              </a:rPr>
              <a:t>实时</a:t>
            </a:r>
            <a:r>
              <a:rPr lang="zh-CN" altLang="zh-CN" sz="1600" b="0" dirty="0">
                <a:latin typeface="微软雅黑" panose="020B0503020204020204" pitchFamily="34" charset="-122"/>
                <a:ea typeface="微软雅黑" panose="020B0503020204020204" pitchFamily="34" charset="-122"/>
              </a:rPr>
              <a:t>编码视频，并首先用于在移动网络上提供电视节目。</a:t>
            </a:r>
          </a:p>
        </p:txBody>
      </p:sp>
    </p:spTree>
    <p:extLst>
      <p:ext uri="{BB962C8B-B14F-4D97-AF65-F5344CB8AC3E}">
        <p14:creationId xmlns:p14="http://schemas.microsoft.com/office/powerpoint/2010/main" val="30302442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的产品实现</a:t>
            </a:r>
            <a:r>
              <a:rPr lang="en-US" altLang="zh-CN" sz="3600" b="1" kern="1200" dirty="0">
                <a:solidFill>
                  <a:srgbClr val="0184B7"/>
                </a:solidFill>
                <a:latin typeface="Arial" pitchFamily="34" charset="0"/>
                <a:ea typeface="宋体" pitchFamily="2" charset="-122"/>
                <a:cs typeface="+mn-cs"/>
              </a:rPr>
              <a:t>—</a:t>
            </a:r>
            <a:r>
              <a:rPr lang="zh-CN" altLang="en-US" sz="3600" b="1" kern="1200" dirty="0">
                <a:solidFill>
                  <a:srgbClr val="0184B7"/>
                </a:solidFill>
                <a:latin typeface="Arial" pitchFamily="34" charset="0"/>
                <a:ea typeface="宋体" pitchFamily="2" charset="-122"/>
                <a:cs typeface="+mn-cs"/>
              </a:rPr>
              <a:t>解码器（硬件）</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89</a:t>
            </a:fld>
            <a:endParaRPr lang="en-US" altLang="zh-CN" dirty="0"/>
          </a:p>
        </p:txBody>
      </p:sp>
      <p:sp>
        <p:nvSpPr>
          <p:cNvPr id="5" name="矩形 4"/>
          <p:cNvSpPr/>
          <p:nvPr/>
        </p:nvSpPr>
        <p:spPr>
          <a:xfrm>
            <a:off x="179512" y="1556792"/>
            <a:ext cx="8640960" cy="4203843"/>
          </a:xfrm>
          <a:prstGeom prst="rect">
            <a:avLst/>
          </a:prstGeom>
        </p:spPr>
        <p:txBody>
          <a:bodyPr wrap="square">
            <a:spAutoFit/>
          </a:bodyPr>
          <a:lstStyle/>
          <a:p>
            <a:pPr marL="285750" lvl="0" indent="-285750" algn="l">
              <a:lnSpc>
                <a:spcPct val="150000"/>
              </a:lnSpc>
              <a:spcBef>
                <a:spcPts val="600"/>
              </a:spcBef>
              <a:spcAft>
                <a:spcPts val="600"/>
              </a:spcAft>
              <a:buFont typeface="Wingdings" panose="05000000000000000000" pitchFamily="2" charset="2"/>
              <a:buChar char="l"/>
            </a:pPr>
            <a:r>
              <a:rPr lang="en-US" altLang="zh-CN" sz="1600" b="0" dirty="0" smtClean="0">
                <a:latin typeface="微软雅黑" panose="020B0503020204020204" pitchFamily="34" charset="-122"/>
                <a:ea typeface="微软雅黑" panose="020B0503020204020204" pitchFamily="34" charset="-122"/>
              </a:rPr>
              <a:t>2012</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9</a:t>
            </a:r>
            <a:r>
              <a:rPr lang="zh-CN" altLang="zh-CN" sz="1600" b="0" dirty="0">
                <a:latin typeface="微软雅黑" panose="020B0503020204020204" pitchFamily="34" charset="-122"/>
                <a:ea typeface="微软雅黑" panose="020B0503020204020204" pitchFamily="34" charset="-122"/>
              </a:rPr>
              <a:t>月，法国</a:t>
            </a:r>
            <a:r>
              <a:rPr lang="en-US" altLang="zh-CN" sz="1600" b="0" dirty="0">
                <a:latin typeface="微软雅黑" panose="020B0503020204020204" pitchFamily="34" charset="-122"/>
                <a:ea typeface="微软雅黑" panose="020B0503020204020204" pitchFamily="34" charset="-122"/>
              </a:rPr>
              <a:t>Allegro DVT</a:t>
            </a:r>
            <a:r>
              <a:rPr lang="zh-CN" altLang="zh-CN" sz="1600" b="0" dirty="0">
                <a:latin typeface="微软雅黑" panose="020B0503020204020204" pitchFamily="34" charset="-122"/>
                <a:ea typeface="微软雅黑" panose="020B0503020204020204" pitchFamily="34" charset="-122"/>
              </a:rPr>
              <a:t>推出了全球首款</a:t>
            </a:r>
            <a:r>
              <a:rPr lang="en-US" altLang="zh-CN" sz="1600" b="0" dirty="0" err="1">
                <a:latin typeface="微软雅黑" panose="020B0503020204020204" pitchFamily="34" charset="-122"/>
                <a:ea typeface="微软雅黑" panose="020B0503020204020204" pitchFamily="34" charset="-122"/>
              </a:rPr>
              <a:t>HEVC广播</a:t>
            </a:r>
            <a:r>
              <a:rPr lang="zh-CN" altLang="zh-CN" sz="1600" b="0" dirty="0">
                <a:latin typeface="微软雅黑" panose="020B0503020204020204" pitchFamily="34" charset="-122"/>
                <a:ea typeface="微软雅黑" panose="020B0503020204020204" pitchFamily="34" charset="-122"/>
              </a:rPr>
              <a:t>配件：</a:t>
            </a:r>
            <a:r>
              <a:rPr lang="en-US" altLang="zh-CN" sz="1600" b="0" dirty="0">
                <a:latin typeface="微软雅黑" panose="020B0503020204020204" pitchFamily="34" charset="-122"/>
                <a:ea typeface="微软雅黑" panose="020B0503020204020204" pitchFamily="34" charset="-122"/>
              </a:rPr>
              <a:t>AL1200HD-SDI</a:t>
            </a:r>
            <a:r>
              <a:rPr lang="zh-CN" altLang="zh-CN" sz="1600" b="0" dirty="0">
                <a:latin typeface="微软雅黑" panose="020B0503020204020204" pitchFamily="34" charset="-122"/>
                <a:ea typeface="微软雅黑" panose="020B0503020204020204" pitchFamily="34" charset="-122"/>
              </a:rPr>
              <a:t>解码器与</a:t>
            </a:r>
            <a:r>
              <a:rPr lang="en-US" altLang="zh-CN" sz="1600" b="0" dirty="0">
                <a:latin typeface="微软雅黑" panose="020B0503020204020204" pitchFamily="34" charset="-122"/>
                <a:ea typeface="微软雅黑" panose="020B0503020204020204" pitchFamily="34" charset="-122"/>
              </a:rPr>
              <a:t>AL2200IP</a:t>
            </a:r>
            <a:r>
              <a:rPr lang="zh-CN" altLang="zh-CN" sz="1600" b="0" dirty="0">
                <a:latin typeface="微软雅黑" panose="020B0503020204020204" pitchFamily="34" charset="-122"/>
                <a:ea typeface="微软雅黑" panose="020B0503020204020204" pitchFamily="34" charset="-122"/>
              </a:rPr>
              <a:t>转码器，并于</a:t>
            </a:r>
            <a:r>
              <a:rPr lang="en-US" altLang="zh-CN" sz="1600" b="0" dirty="0">
                <a:latin typeface="微软雅黑" panose="020B0503020204020204" pitchFamily="34" charset="-122"/>
                <a:ea typeface="微软雅黑" panose="020B0503020204020204" pitchFamily="34" charset="-122"/>
              </a:rPr>
              <a:t>2013</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7</a:t>
            </a:r>
            <a:r>
              <a:rPr lang="zh-CN" altLang="zh-CN" sz="1600" b="0" dirty="0">
                <a:latin typeface="微软雅黑" panose="020B0503020204020204" pitchFamily="34" charset="-122"/>
                <a:ea typeface="微软雅黑" panose="020B0503020204020204" pitchFamily="34" charset="-122"/>
              </a:rPr>
              <a:t>月改进了其</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解码器</a:t>
            </a:r>
            <a:r>
              <a:rPr lang="en-US" altLang="zh-CN" sz="1600" b="0" dirty="0">
                <a:latin typeface="微软雅黑" panose="020B0503020204020204" pitchFamily="34" charset="-122"/>
                <a:ea typeface="微软雅黑" panose="020B0503020204020204" pitchFamily="34" charset="-122"/>
              </a:rPr>
              <a:t>IP</a:t>
            </a:r>
            <a:r>
              <a:rPr lang="zh-CN" altLang="zh-CN" sz="1600" b="0" dirty="0">
                <a:latin typeface="微软雅黑" panose="020B0503020204020204" pitchFamily="34" charset="-122"/>
                <a:ea typeface="微软雅黑" panose="020B0503020204020204" pitchFamily="34" charset="-122"/>
              </a:rPr>
              <a:t>，增加</a:t>
            </a:r>
            <a:r>
              <a:rPr lang="en-US" altLang="zh-CN" sz="1600" b="0" dirty="0">
                <a:latin typeface="微软雅黑" panose="020B0503020204020204" pitchFamily="34" charset="-122"/>
                <a:ea typeface="微软雅黑" panose="020B0503020204020204" pitchFamily="34" charset="-122"/>
              </a:rPr>
              <a:t>Main 10 profile</a:t>
            </a:r>
            <a:r>
              <a:rPr lang="zh-CN" altLang="zh-CN" sz="1600" b="0" dirty="0">
                <a:latin typeface="微软雅黑" panose="020B0503020204020204" pitchFamily="34" charset="-122"/>
                <a:ea typeface="微软雅黑" panose="020B0503020204020204" pitchFamily="34" charset="-122"/>
              </a:rPr>
              <a:t>的支持。</a:t>
            </a:r>
          </a:p>
          <a:p>
            <a:pPr marL="285750" lvl="0" indent="-285750" algn="l">
              <a:lnSpc>
                <a:spcPct val="150000"/>
              </a:lnSpc>
              <a:spcBef>
                <a:spcPts val="60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2013</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1</a:t>
            </a:r>
            <a:r>
              <a:rPr lang="zh-CN" altLang="zh-CN" sz="1600" b="0" dirty="0">
                <a:latin typeface="微软雅黑" panose="020B0503020204020204" pitchFamily="34" charset="-122"/>
                <a:ea typeface="微软雅黑" panose="020B0503020204020204" pitchFamily="34" charset="-122"/>
              </a:rPr>
              <a:t>月</a:t>
            </a:r>
            <a:r>
              <a:rPr lang="en-US" altLang="zh-CN" sz="1600" b="0" dirty="0">
                <a:latin typeface="微软雅黑" panose="020B0503020204020204" pitchFamily="34" charset="-122"/>
                <a:ea typeface="微软雅黑" panose="020B0503020204020204" pitchFamily="34" charset="-122"/>
              </a:rPr>
              <a:t>8</a:t>
            </a:r>
            <a:r>
              <a:rPr lang="zh-CN" altLang="zh-CN" sz="1600" b="0" dirty="0">
                <a:latin typeface="微软雅黑" panose="020B0503020204020204" pitchFamily="34" charset="-122"/>
                <a:ea typeface="微软雅黑" panose="020B0503020204020204" pitchFamily="34" charset="-122"/>
              </a:rPr>
              <a:t>日，</a:t>
            </a:r>
            <a:r>
              <a:rPr lang="en-US" altLang="zh-CN" sz="1600" b="0" dirty="0" err="1">
                <a:latin typeface="微软雅黑" panose="020B0503020204020204" pitchFamily="34" charset="-122"/>
                <a:ea typeface="微软雅黑" panose="020B0503020204020204" pitchFamily="34" charset="-122"/>
              </a:rPr>
              <a:t>博通</a:t>
            </a:r>
            <a:r>
              <a:rPr lang="zh-CN" altLang="zh-CN" sz="1600" b="0" dirty="0">
                <a:latin typeface="微软雅黑" panose="020B0503020204020204" pitchFamily="34" charset="-122"/>
                <a:ea typeface="微软雅黑" panose="020B0503020204020204" pitchFamily="34" charset="-122"/>
              </a:rPr>
              <a:t>发表了一个</a:t>
            </a:r>
            <a:r>
              <a:rPr lang="en-US" altLang="zh-CN" sz="1600" b="0" dirty="0">
                <a:latin typeface="微软雅黑" panose="020B0503020204020204" pitchFamily="34" charset="-122"/>
                <a:ea typeface="微软雅黑" panose="020B0503020204020204" pitchFamily="34" charset="-122"/>
              </a:rPr>
              <a:t>UHD</a:t>
            </a:r>
            <a:r>
              <a:rPr lang="zh-CN" altLang="zh-CN" sz="1600" b="0" dirty="0">
                <a:latin typeface="微软雅黑" panose="020B0503020204020204" pitchFamily="34" charset="-122"/>
                <a:ea typeface="微软雅黑" panose="020B0503020204020204" pitchFamily="34" charset="-122"/>
              </a:rPr>
              <a:t>解码芯片</a:t>
            </a:r>
            <a:r>
              <a:rPr lang="en-US" altLang="zh-CN" sz="1600" b="0" dirty="0">
                <a:latin typeface="微软雅黑" panose="020B0503020204020204" pitchFamily="34" charset="-122"/>
                <a:ea typeface="微软雅黑" panose="020B0503020204020204" pitchFamily="34" charset="-122"/>
              </a:rPr>
              <a:t>BCM7445</a:t>
            </a:r>
            <a:r>
              <a:rPr lang="zh-CN" altLang="zh-CN" sz="1600" b="0" dirty="0">
                <a:latin typeface="微软雅黑" panose="020B0503020204020204" pitchFamily="34" charset="-122"/>
                <a:ea typeface="微软雅黑" panose="020B0503020204020204" pitchFamily="34" charset="-122"/>
              </a:rPr>
              <a:t>，能够运行解码</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至最高</a:t>
            </a:r>
            <a:r>
              <a:rPr lang="en-US" altLang="zh-CN" sz="1600" b="0" dirty="0">
                <a:latin typeface="微软雅黑" panose="020B0503020204020204" pitchFamily="34" charset="-122"/>
                <a:ea typeface="微软雅黑" panose="020B0503020204020204" pitchFamily="34" charset="-122"/>
              </a:rPr>
              <a:t>4096x2160p</a:t>
            </a:r>
            <a:r>
              <a:rPr lang="zh-CN" altLang="zh-CN" sz="1600" b="0" dirty="0">
                <a:latin typeface="微软雅黑" panose="020B0503020204020204" pitchFamily="34" charset="-122"/>
                <a:ea typeface="微软雅黑" panose="020B0503020204020204" pitchFamily="34" charset="-122"/>
              </a:rPr>
              <a:t>分辨率于</a:t>
            </a:r>
            <a:r>
              <a:rPr lang="en-US" altLang="zh-CN" sz="1600" b="0" dirty="0">
                <a:latin typeface="微软雅黑" panose="020B0503020204020204" pitchFamily="34" charset="-122"/>
                <a:ea typeface="微软雅黑" panose="020B0503020204020204" pitchFamily="34" charset="-122"/>
              </a:rPr>
              <a:t>60 fps</a:t>
            </a:r>
            <a:r>
              <a:rPr lang="zh-CN" altLang="zh-CN" sz="1600" b="0" dirty="0">
                <a:latin typeface="微软雅黑" panose="020B0503020204020204" pitchFamily="34" charset="-122"/>
                <a:ea typeface="微软雅黑" panose="020B0503020204020204" pitchFamily="34" charset="-122"/>
              </a:rPr>
              <a:t>。</a:t>
            </a:r>
            <a:r>
              <a:rPr lang="en-US" altLang="zh-CN" sz="1600" b="0" dirty="0">
                <a:latin typeface="微软雅黑" panose="020B0503020204020204" pitchFamily="34" charset="-122"/>
                <a:ea typeface="微软雅黑" panose="020B0503020204020204" pitchFamily="34" charset="-122"/>
              </a:rPr>
              <a:t>BCM7445</a:t>
            </a:r>
            <a:r>
              <a:rPr lang="zh-CN" altLang="zh-CN" sz="1600" b="0" dirty="0">
                <a:latin typeface="微软雅黑" panose="020B0503020204020204" pitchFamily="34" charset="-122"/>
                <a:ea typeface="微软雅黑" panose="020B0503020204020204" pitchFamily="34" charset="-122"/>
              </a:rPr>
              <a:t>采用</a:t>
            </a:r>
            <a:r>
              <a:rPr lang="en-US" altLang="zh-CN" sz="1600" b="0" dirty="0">
                <a:latin typeface="微软雅黑" panose="020B0503020204020204" pitchFamily="34" charset="-122"/>
                <a:ea typeface="微软雅黑" panose="020B0503020204020204" pitchFamily="34" charset="-122"/>
              </a:rPr>
              <a:t>28</a:t>
            </a:r>
            <a:r>
              <a:rPr lang="zh-CN" altLang="zh-CN" sz="1600" b="0" dirty="0">
                <a:latin typeface="微软雅黑" panose="020B0503020204020204" pitchFamily="34" charset="-122"/>
                <a:ea typeface="微软雅黑" panose="020B0503020204020204" pitchFamily="34" charset="-122"/>
              </a:rPr>
              <a:t>纳米</a:t>
            </a:r>
            <a:r>
              <a:rPr lang="en-US" altLang="zh-CN" sz="1600" b="0" dirty="0" err="1">
                <a:latin typeface="微软雅黑" panose="020B0503020204020204" pitchFamily="34" charset="-122"/>
                <a:ea typeface="微软雅黑" panose="020B0503020204020204" pitchFamily="34" charset="-122"/>
              </a:rPr>
              <a:t>ARM架构</a:t>
            </a:r>
            <a:r>
              <a:rPr lang="zh-CN" altLang="zh-CN" sz="1600" b="0" dirty="0">
                <a:latin typeface="微软雅黑" panose="020B0503020204020204" pitchFamily="34" charset="-122"/>
                <a:ea typeface="微软雅黑" panose="020B0503020204020204" pitchFamily="34" charset="-122"/>
              </a:rPr>
              <a:t>，能达到</a:t>
            </a:r>
            <a:r>
              <a:rPr lang="en-US" altLang="zh-CN" sz="1600" b="0" dirty="0">
                <a:latin typeface="微软雅黑" panose="020B0503020204020204" pitchFamily="34" charset="-122"/>
                <a:ea typeface="微软雅黑" panose="020B0503020204020204" pitchFamily="34" charset="-122"/>
              </a:rPr>
              <a:t>21,000Dhrystone</a:t>
            </a:r>
            <a:r>
              <a:rPr lang="zh-CN" altLang="zh-CN" sz="1600" b="0" dirty="0">
                <a:latin typeface="微软雅黑" panose="020B0503020204020204" pitchFamily="34" charset="-122"/>
                <a:ea typeface="微软雅黑" panose="020B0503020204020204" pitchFamily="34" charset="-122"/>
              </a:rPr>
              <a:t>的</a:t>
            </a:r>
            <a:r>
              <a:rPr lang="en-US" altLang="zh-CN" sz="1600" b="0" dirty="0" err="1">
                <a:latin typeface="微软雅黑" panose="020B0503020204020204" pitchFamily="34" charset="-122"/>
                <a:ea typeface="微软雅黑" panose="020B0503020204020204" pitchFamily="34" charset="-122"/>
              </a:rPr>
              <a:t>每秒百万指令</a:t>
            </a:r>
            <a:r>
              <a:rPr lang="zh-CN" altLang="zh-CN" sz="1600" b="0" dirty="0">
                <a:latin typeface="微软雅黑" panose="020B0503020204020204" pitchFamily="34" charset="-122"/>
                <a:ea typeface="微软雅黑" panose="020B0503020204020204" pitchFamily="34" charset="-122"/>
              </a:rPr>
              <a:t>，预计在</a:t>
            </a:r>
            <a:r>
              <a:rPr lang="en-US" altLang="zh-CN" sz="1600" b="0" dirty="0">
                <a:latin typeface="微软雅黑" panose="020B0503020204020204" pitchFamily="34" charset="-122"/>
                <a:ea typeface="微软雅黑" panose="020B0503020204020204" pitchFamily="34" charset="-122"/>
              </a:rPr>
              <a:t>2014</a:t>
            </a:r>
            <a:r>
              <a:rPr lang="zh-CN" altLang="zh-CN" sz="1600" b="0" dirty="0">
                <a:latin typeface="微软雅黑" panose="020B0503020204020204" pitchFamily="34" charset="-122"/>
                <a:ea typeface="微软雅黑" panose="020B0503020204020204" pitchFamily="34" charset="-122"/>
              </a:rPr>
              <a:t>年中批量生产。</a:t>
            </a:r>
          </a:p>
          <a:p>
            <a:pPr marL="285750" lvl="0" indent="-285750" algn="l">
              <a:lnSpc>
                <a:spcPct val="150000"/>
              </a:lnSpc>
              <a:spcBef>
                <a:spcPts val="60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2013</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2</a:t>
            </a:r>
            <a:r>
              <a:rPr lang="zh-CN" altLang="zh-CN" sz="1600" b="0" dirty="0">
                <a:latin typeface="微软雅黑" panose="020B0503020204020204" pitchFamily="34" charset="-122"/>
                <a:ea typeface="微软雅黑" panose="020B0503020204020204" pitchFamily="34" charset="-122"/>
              </a:rPr>
              <a:t>月</a:t>
            </a:r>
            <a:r>
              <a:rPr lang="en-US" altLang="zh-CN" sz="1600" b="0" dirty="0">
                <a:latin typeface="微软雅黑" panose="020B0503020204020204" pitchFamily="34" charset="-122"/>
                <a:ea typeface="微软雅黑" panose="020B0503020204020204" pitchFamily="34" charset="-122"/>
              </a:rPr>
              <a:t>11</a:t>
            </a:r>
            <a:r>
              <a:rPr lang="zh-CN" altLang="zh-CN" sz="1600" b="0" dirty="0">
                <a:latin typeface="微软雅黑" panose="020B0503020204020204" pitchFamily="34" charset="-122"/>
                <a:ea typeface="微软雅黑" panose="020B0503020204020204" pitchFamily="34" charset="-122"/>
              </a:rPr>
              <a:t>日，</a:t>
            </a:r>
            <a:r>
              <a:rPr lang="en-US" altLang="zh-CN" sz="1600" b="0" dirty="0">
                <a:latin typeface="微软雅黑" panose="020B0503020204020204" pitchFamily="34" charset="-122"/>
                <a:ea typeface="微软雅黑" panose="020B0503020204020204" pitchFamily="34" charset="-122"/>
              </a:rPr>
              <a:t>MIT</a:t>
            </a:r>
            <a:r>
              <a:rPr lang="zh-CN" altLang="zh-CN" sz="1600" b="0" dirty="0">
                <a:latin typeface="微软雅黑" panose="020B0503020204020204" pitchFamily="34" charset="-122"/>
                <a:ea typeface="微软雅黑" panose="020B0503020204020204" pitchFamily="34" charset="-122"/>
              </a:rPr>
              <a:t>于</a:t>
            </a:r>
            <a:r>
              <a:rPr lang="en-US" altLang="zh-CN" sz="1600" b="0" dirty="0" err="1" smtClean="0">
                <a:latin typeface="微软雅黑" panose="020B0503020204020204" pitchFamily="34" charset="-122"/>
                <a:ea typeface="微软雅黑" panose="020B0503020204020204" pitchFamily="34" charset="-122"/>
              </a:rPr>
              <a:t>国际固态电路研讨会</a:t>
            </a:r>
            <a:r>
              <a:rPr lang="en-US" altLang="zh-CN" sz="1600" b="0" dirty="0" smtClean="0">
                <a:latin typeface="微软雅黑" panose="020B0503020204020204" pitchFamily="34" charset="-122"/>
                <a:ea typeface="微软雅黑" panose="020B0503020204020204" pitchFamily="34" charset="-122"/>
              </a:rPr>
              <a:t>(</a:t>
            </a:r>
            <a:r>
              <a:rPr lang="en-US" altLang="zh-CN" sz="1600" b="0" dirty="0">
                <a:latin typeface="微软雅黑" panose="020B0503020204020204" pitchFamily="34" charset="-122"/>
                <a:ea typeface="微软雅黑" panose="020B0503020204020204" pitchFamily="34" charset="-122"/>
              </a:rPr>
              <a:t>ISSCC)</a:t>
            </a:r>
            <a:r>
              <a:rPr lang="zh-CN" altLang="zh-CN" sz="1600" b="0" dirty="0">
                <a:latin typeface="微软雅黑" panose="020B0503020204020204" pitchFamily="34" charset="-122"/>
                <a:ea typeface="微软雅黑" panose="020B0503020204020204" pitchFamily="34" charset="-122"/>
              </a:rPr>
              <a:t>上，展示了世界第一个</a:t>
            </a:r>
            <a:r>
              <a:rPr lang="en-US" altLang="zh-CN" sz="1600" b="0" dirty="0">
                <a:latin typeface="微软雅黑" panose="020B0503020204020204" pitchFamily="34" charset="-122"/>
                <a:ea typeface="微软雅黑" panose="020B0503020204020204" pitchFamily="34" charset="-122"/>
              </a:rPr>
              <a:t>HEVC ASIC</a:t>
            </a:r>
            <a:r>
              <a:rPr lang="zh-CN" altLang="zh-CN" sz="1600" b="0" dirty="0">
                <a:latin typeface="微软雅黑" panose="020B0503020204020204" pitchFamily="34" charset="-122"/>
                <a:ea typeface="微软雅黑" panose="020B0503020204020204" pitchFamily="34" charset="-122"/>
              </a:rPr>
              <a:t>解码器。他们的芯片能够实时解码</a:t>
            </a:r>
            <a:r>
              <a:rPr lang="en-US" altLang="zh-CN" sz="1600" b="0" dirty="0">
                <a:latin typeface="微软雅黑" panose="020B0503020204020204" pitchFamily="34" charset="-122"/>
                <a:ea typeface="微软雅黑" panose="020B0503020204020204" pitchFamily="34" charset="-122"/>
              </a:rPr>
              <a:t>3840x2160p 30fps</a:t>
            </a:r>
            <a:r>
              <a:rPr lang="zh-CN" altLang="zh-CN" sz="1600" b="0" dirty="0">
                <a:latin typeface="微软雅黑" panose="020B0503020204020204" pitchFamily="34" charset="-122"/>
                <a:ea typeface="微软雅黑" panose="020B0503020204020204" pitchFamily="34" charset="-122"/>
              </a:rPr>
              <a:t>的视频流，并消耗低于</a:t>
            </a:r>
            <a:r>
              <a:rPr lang="en-US" altLang="zh-CN" sz="1600" b="0" dirty="0">
                <a:latin typeface="微软雅黑" panose="020B0503020204020204" pitchFamily="34" charset="-122"/>
                <a:ea typeface="微软雅黑" panose="020B0503020204020204" pitchFamily="34" charset="-122"/>
              </a:rPr>
              <a:t>0.1瓦</a:t>
            </a:r>
            <a:r>
              <a:rPr lang="zh-CN" altLang="zh-CN" sz="1600" b="0" dirty="0">
                <a:latin typeface="微软雅黑" panose="020B0503020204020204" pitchFamily="34" charset="-122"/>
                <a:ea typeface="微软雅黑" panose="020B0503020204020204" pitchFamily="34" charset="-122"/>
              </a:rPr>
              <a:t>的电力</a:t>
            </a:r>
          </a:p>
          <a:p>
            <a:pPr marL="285750" indent="-285750" algn="l">
              <a:lnSpc>
                <a:spcPct val="150000"/>
              </a:lnSpc>
              <a:spcBef>
                <a:spcPts val="60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ARM</a:t>
            </a:r>
            <a:r>
              <a:rPr lang="zh-CN" altLang="zh-CN" sz="1600" b="0" dirty="0">
                <a:latin typeface="微软雅黑" panose="020B0503020204020204" pitchFamily="34" charset="-122"/>
                <a:ea typeface="微软雅黑" panose="020B0503020204020204" pitchFamily="34" charset="-122"/>
              </a:rPr>
              <a:t>不仅在其</a:t>
            </a:r>
            <a:r>
              <a:rPr lang="en-US" altLang="zh-CN" sz="1600" b="0" dirty="0">
                <a:latin typeface="微软雅黑" panose="020B0503020204020204" pitchFamily="34" charset="-122"/>
                <a:ea typeface="微软雅黑" panose="020B0503020204020204" pitchFamily="34" charset="-122"/>
              </a:rPr>
              <a:t>Mali-T600 GPU</a:t>
            </a:r>
            <a:r>
              <a:rPr lang="zh-CN" altLang="zh-CN" sz="1600" b="0" dirty="0">
                <a:latin typeface="微软雅黑" panose="020B0503020204020204" pitchFamily="34" charset="-122"/>
                <a:ea typeface="微软雅黑" panose="020B0503020204020204" pitchFamily="34" charset="-122"/>
              </a:rPr>
              <a:t>上实现了</a:t>
            </a:r>
            <a:r>
              <a:rPr lang="en-US" altLang="zh-CN" sz="1600" b="0" dirty="0">
                <a:latin typeface="微软雅黑" panose="020B0503020204020204" pitchFamily="34" charset="-122"/>
                <a:ea typeface="微软雅黑" panose="020B0503020204020204" pitchFamily="34" charset="-122"/>
              </a:rPr>
              <a:t>1080P</a:t>
            </a:r>
            <a:r>
              <a:rPr lang="zh-CN" altLang="zh-CN" sz="1600" b="0" dirty="0">
                <a:latin typeface="微软雅黑" panose="020B0503020204020204" pitchFamily="34" charset="-122"/>
                <a:ea typeface="微软雅黑" panose="020B0503020204020204" pitchFamily="34" charset="-122"/>
              </a:rPr>
              <a:t>的</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解码，</a:t>
            </a:r>
            <a:r>
              <a:rPr lang="en-US" altLang="zh-CN" sz="1600" b="0" dirty="0">
                <a:latin typeface="微软雅黑" panose="020B0503020204020204" pitchFamily="34" charset="-122"/>
                <a:ea typeface="微软雅黑" panose="020B0503020204020204" pitchFamily="34" charset="-122"/>
              </a:rPr>
              <a:t>2013</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10</a:t>
            </a:r>
            <a:r>
              <a:rPr lang="zh-CN" altLang="zh-CN" sz="1600" b="0" dirty="0">
                <a:latin typeface="微软雅黑" panose="020B0503020204020204" pitchFamily="34" charset="-122"/>
                <a:ea typeface="微软雅黑" panose="020B0503020204020204" pitchFamily="34" charset="-122"/>
              </a:rPr>
              <a:t>月，</a:t>
            </a:r>
            <a:r>
              <a:rPr lang="en-US" altLang="zh-CN" sz="1600" b="0" dirty="0">
                <a:latin typeface="微软雅黑" panose="020B0503020204020204" pitchFamily="34" charset="-122"/>
                <a:ea typeface="微软雅黑" panose="020B0503020204020204" pitchFamily="34" charset="-122"/>
              </a:rPr>
              <a:t>ARM</a:t>
            </a:r>
            <a:r>
              <a:rPr lang="zh-CN" altLang="zh-CN" sz="1600" b="0" dirty="0">
                <a:latin typeface="微软雅黑" panose="020B0503020204020204" pitchFamily="34" charset="-122"/>
                <a:ea typeface="微软雅黑" panose="020B0503020204020204" pitchFamily="34" charset="-122"/>
              </a:rPr>
              <a:t>还发布其全球第一个</a:t>
            </a:r>
            <a:r>
              <a:rPr lang="en-US" altLang="zh-CN" sz="1600" b="0" dirty="0">
                <a:latin typeface="微软雅黑" panose="020B0503020204020204" pitchFamily="34" charset="-122"/>
                <a:ea typeface="微软雅黑" panose="020B0503020204020204" pitchFamily="34" charset="-122"/>
              </a:rPr>
              <a:t>4Kx2K </a:t>
            </a:r>
            <a:r>
              <a:rPr lang="zh-CN" altLang="zh-CN" sz="1600" b="0" dirty="0">
                <a:latin typeface="微软雅黑" panose="020B0503020204020204" pitchFamily="34" charset="-122"/>
                <a:ea typeface="微软雅黑" panose="020B0503020204020204" pitchFamily="34" charset="-122"/>
              </a:rPr>
              <a:t>实时硬解</a:t>
            </a:r>
            <a:r>
              <a:rPr lang="en-US" altLang="zh-CN" sz="1600" b="0" dirty="0">
                <a:latin typeface="微软雅黑" panose="020B0503020204020204" pitchFamily="34" charset="-122"/>
                <a:ea typeface="微软雅黑" panose="020B0503020204020204" pitchFamily="34" charset="-122"/>
              </a:rPr>
              <a:t>H.265</a:t>
            </a:r>
            <a:r>
              <a:rPr lang="zh-CN" altLang="zh-CN" sz="1600" b="0" dirty="0">
                <a:latin typeface="微软雅黑" panose="020B0503020204020204" pitchFamily="34" charset="-122"/>
                <a:ea typeface="微软雅黑" panose="020B0503020204020204" pitchFamily="34" charset="-122"/>
              </a:rPr>
              <a:t>的</a:t>
            </a:r>
            <a:r>
              <a:rPr lang="en-US" altLang="zh-CN" sz="1600" b="0" dirty="0">
                <a:latin typeface="微软雅黑" panose="020B0503020204020204" pitchFamily="34" charset="-122"/>
                <a:ea typeface="微软雅黑" panose="020B0503020204020204" pitchFamily="34" charset="-122"/>
              </a:rPr>
              <a:t>GPU</a:t>
            </a:r>
            <a:r>
              <a:rPr lang="zh-CN" altLang="zh-CN" sz="1600" b="0" dirty="0">
                <a:latin typeface="微软雅黑" panose="020B0503020204020204" pitchFamily="34" charset="-122"/>
                <a:ea typeface="微软雅黑" panose="020B0503020204020204" pitchFamily="34" charset="-122"/>
              </a:rPr>
              <a:t>芯片</a:t>
            </a:r>
            <a:r>
              <a:rPr lang="en-US" altLang="zh-CN" sz="1600" b="0" dirty="0">
                <a:latin typeface="微软雅黑" panose="020B0503020204020204" pitchFamily="34" charset="-122"/>
                <a:ea typeface="微软雅黑" panose="020B0503020204020204" pitchFamily="34" charset="-122"/>
              </a:rPr>
              <a:t>Mali-T764</a:t>
            </a:r>
            <a:r>
              <a:rPr lang="zh-CN" altLang="zh-CN" sz="1600" b="0" dirty="0">
                <a:latin typeface="微软雅黑" panose="020B0503020204020204" pitchFamily="34" charset="-122"/>
                <a:ea typeface="微软雅黑" panose="020B0503020204020204" pitchFamily="34" charset="-122"/>
              </a:rPr>
              <a:t>，可支持</a:t>
            </a:r>
            <a:r>
              <a:rPr lang="en-US" altLang="zh-CN" sz="1600" b="0" dirty="0">
                <a:latin typeface="微软雅黑" panose="020B0503020204020204" pitchFamily="34" charset="-122"/>
                <a:ea typeface="微软雅黑" panose="020B0503020204020204" pitchFamily="34" charset="-122"/>
              </a:rPr>
              <a:t>OpenGL ES 3.0</a:t>
            </a:r>
            <a:r>
              <a:rPr lang="zh-CN" altLang="zh-CN" sz="1600" b="0" dirty="0">
                <a:latin typeface="微软雅黑" panose="020B0503020204020204" pitchFamily="34" charset="-122"/>
                <a:ea typeface="微软雅黑" panose="020B0503020204020204" pitchFamily="34" charset="-122"/>
              </a:rPr>
              <a:t>和</a:t>
            </a:r>
            <a:r>
              <a:rPr lang="en-US" altLang="zh-CN" sz="1600" b="0" dirty="0" err="1">
                <a:latin typeface="微软雅黑" panose="020B0503020204020204" pitchFamily="34" charset="-122"/>
                <a:ea typeface="微软雅黑" panose="020B0503020204020204" pitchFamily="34" charset="-122"/>
              </a:rPr>
              <a:t>OpenCL</a:t>
            </a:r>
            <a:r>
              <a:rPr lang="en-US" altLang="zh-CN" sz="1600" b="0" dirty="0">
                <a:latin typeface="微软雅黑" panose="020B0503020204020204" pitchFamily="34" charset="-122"/>
                <a:ea typeface="微软雅黑" panose="020B0503020204020204" pitchFamily="34" charset="-122"/>
              </a:rPr>
              <a:t> 1.2</a:t>
            </a:r>
            <a:r>
              <a:rPr lang="zh-CN" altLang="zh-CN" sz="1600" b="0" dirty="0">
                <a:latin typeface="微软雅黑" panose="020B0503020204020204" pitchFamily="34" charset="-122"/>
                <a:ea typeface="微软雅黑" panose="020B0503020204020204" pitchFamily="34" charset="-122"/>
              </a:rPr>
              <a:t>。</a:t>
            </a:r>
            <a:r>
              <a:rPr lang="en-US" altLang="zh-CN" sz="1600" b="0" dirty="0">
                <a:latin typeface="微软雅黑" panose="020B0503020204020204" pitchFamily="34" charset="-122"/>
                <a:ea typeface="微软雅黑" panose="020B0503020204020204" pitchFamily="34" charset="-122"/>
              </a:rPr>
              <a:t>Mali-T764</a:t>
            </a:r>
            <a:r>
              <a:rPr lang="zh-CN" altLang="zh-CN" sz="1600" b="0" dirty="0">
                <a:latin typeface="微软雅黑" panose="020B0503020204020204" pitchFamily="34" charset="-122"/>
                <a:ea typeface="微软雅黑" panose="020B0503020204020204" pitchFamily="34" charset="-122"/>
              </a:rPr>
              <a:t>最大特点是采用第三代</a:t>
            </a:r>
            <a:r>
              <a:rPr lang="en-US" altLang="zh-CN" sz="1600" b="0" dirty="0" err="1">
                <a:latin typeface="微软雅黑" panose="020B0503020204020204" pitchFamily="34" charset="-122"/>
                <a:ea typeface="微软雅黑" panose="020B0503020204020204" pitchFamily="34" charset="-122"/>
              </a:rPr>
              <a:t>MIDgard</a:t>
            </a:r>
            <a:r>
              <a:rPr lang="zh-CN" altLang="zh-CN" sz="1600" b="0" dirty="0">
                <a:latin typeface="微软雅黑" panose="020B0503020204020204" pitchFamily="34" charset="-122"/>
                <a:ea typeface="微软雅黑" panose="020B0503020204020204" pitchFamily="34" charset="-122"/>
              </a:rPr>
              <a:t>架构。</a:t>
            </a:r>
            <a:endParaRPr lang="zh-CN" altLang="en-US" sz="1600"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768915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395288" y="404813"/>
            <a:ext cx="82296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3600" dirty="0" smtClean="0">
                <a:solidFill>
                  <a:srgbClr val="0184B7"/>
                </a:solidFill>
              </a:rPr>
              <a:t>研究背景</a:t>
            </a:r>
            <a:endParaRPr lang="zh-CN" altLang="zh-CN" sz="3600" dirty="0">
              <a:solidFill>
                <a:srgbClr val="0184B7"/>
              </a:solidFill>
            </a:endParaRPr>
          </a:p>
          <a:p>
            <a:endParaRPr lang="zh-CN" altLang="en-US" sz="3200" dirty="0">
              <a:solidFill>
                <a:srgbClr val="000000"/>
              </a:solidFill>
              <a:latin typeface="楷体_GB2312" charset="-122"/>
              <a:ea typeface="楷体_GB2312" charset="-122"/>
              <a:sym typeface="楷体_GB2312" charset="-122"/>
            </a:endParaRPr>
          </a:p>
        </p:txBody>
      </p:sp>
      <p:sp>
        <p:nvSpPr>
          <p:cNvPr id="4" name="矩形 2"/>
          <p:cNvSpPr>
            <a:spLocks noChangeArrowheads="1"/>
          </p:cNvSpPr>
          <p:nvPr/>
        </p:nvSpPr>
        <p:spPr bwMode="auto">
          <a:xfrm>
            <a:off x="539552" y="1340768"/>
            <a:ext cx="7696200" cy="52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400"/>
              </a:lnSpc>
              <a:buClr>
                <a:srgbClr val="0070C0"/>
              </a:buClr>
            </a:pPr>
            <a:r>
              <a:rPr lang="zh-CN" altLang="en-US" sz="3600" dirty="0" smtClean="0">
                <a:solidFill>
                  <a:srgbClr val="000000"/>
                </a:solidFill>
                <a:latin typeface="微软雅黑" pitchFamily="34" charset="-122"/>
                <a:ea typeface="微软雅黑" pitchFamily="34" charset="-122"/>
              </a:rPr>
              <a:t>网络带宽发展的需求</a:t>
            </a:r>
            <a:endParaRPr lang="en-US" altLang="zh-CN" sz="3600" dirty="0">
              <a:solidFill>
                <a:srgbClr val="000000"/>
              </a:solidFill>
              <a:latin typeface="微软雅黑" pitchFamily="34" charset="-122"/>
              <a:ea typeface="微软雅黑" pitchFamily="34" charset="-122"/>
            </a:endParaRPr>
          </a:p>
        </p:txBody>
      </p:sp>
      <p:sp>
        <p:nvSpPr>
          <p:cNvPr id="5" name="矩形 2"/>
          <p:cNvSpPr>
            <a:spLocks noChangeArrowheads="1"/>
          </p:cNvSpPr>
          <p:nvPr/>
        </p:nvSpPr>
        <p:spPr bwMode="auto">
          <a:xfrm>
            <a:off x="634050" y="1988840"/>
            <a:ext cx="7696200" cy="5165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目前我们采用的是</a:t>
            </a:r>
            <a:r>
              <a:rPr lang="en-US" altLang="zh-CN" b="0" dirty="0">
                <a:latin typeface="微软雅黑" panose="020B0503020204020204" pitchFamily="34" charset="-122"/>
                <a:ea typeface="微软雅黑" panose="020B0503020204020204" pitchFamily="34" charset="-122"/>
              </a:rPr>
              <a:t>DVB-C </a:t>
            </a:r>
            <a:r>
              <a:rPr lang="zh-CN" altLang="en-US" b="0" dirty="0">
                <a:latin typeface="微软雅黑" panose="020B0503020204020204" pitchFamily="34" charset="-122"/>
                <a:ea typeface="微软雅黑" panose="020B0503020204020204" pitchFamily="34" charset="-122"/>
              </a:rPr>
              <a:t>标准，</a:t>
            </a:r>
            <a:r>
              <a:rPr lang="en-US" altLang="zh-CN" b="0" dirty="0">
                <a:latin typeface="微软雅黑" panose="020B0503020204020204" pitchFamily="34" charset="-122"/>
                <a:ea typeface="微软雅黑" panose="020B0503020204020204" pitchFamily="34" charset="-122"/>
              </a:rPr>
              <a:t>a=0.16</a:t>
            </a:r>
            <a:r>
              <a:rPr lang="zh-CN" altLang="en-US" b="0" dirty="0">
                <a:latin typeface="微软雅黑" panose="020B0503020204020204" pitchFamily="34" charset="-122"/>
                <a:ea typeface="微软雅黑" panose="020B0503020204020204" pitchFamily="34" charset="-122"/>
              </a:rPr>
              <a:t>。所以实际传输</a:t>
            </a:r>
            <a:r>
              <a:rPr lang="en-US" altLang="zh-CN" b="0" dirty="0">
                <a:latin typeface="微软雅黑" panose="020B0503020204020204" pitchFamily="34" charset="-122"/>
                <a:ea typeface="微软雅黑" panose="020B0503020204020204" pitchFamily="34" charset="-122"/>
              </a:rPr>
              <a:t>1bit</a:t>
            </a:r>
            <a:r>
              <a:rPr lang="zh-CN" altLang="en-US" b="0" dirty="0">
                <a:latin typeface="微软雅黑" panose="020B0503020204020204" pitchFamily="34" charset="-122"/>
                <a:ea typeface="微软雅黑" panose="020B0503020204020204" pitchFamily="34" charset="-122"/>
              </a:rPr>
              <a:t>数据需要</a:t>
            </a:r>
            <a:r>
              <a:rPr lang="en-US" altLang="zh-CN" b="0" dirty="0">
                <a:latin typeface="微软雅黑" panose="020B0503020204020204" pitchFamily="34" charset="-122"/>
                <a:ea typeface="微软雅黑" panose="020B0503020204020204" pitchFamily="34" charset="-122"/>
              </a:rPr>
              <a:t>1+aHz</a:t>
            </a:r>
            <a:r>
              <a:rPr lang="zh-CN" altLang="en-US" b="0" dirty="0">
                <a:latin typeface="微软雅黑" panose="020B0503020204020204" pitchFamily="34" charset="-122"/>
                <a:ea typeface="微软雅黑" panose="020B0503020204020204" pitchFamily="34" charset="-122"/>
              </a:rPr>
              <a:t>带宽，也就是</a:t>
            </a:r>
            <a:r>
              <a:rPr lang="en-US" altLang="zh-CN" b="0" dirty="0">
                <a:latin typeface="微软雅黑" panose="020B0503020204020204" pitchFamily="34" charset="-122"/>
                <a:ea typeface="微软雅黑" panose="020B0503020204020204" pitchFamily="34" charset="-122"/>
              </a:rPr>
              <a:t>1Hz</a:t>
            </a:r>
            <a:r>
              <a:rPr lang="zh-CN" altLang="en-US" b="0" dirty="0">
                <a:latin typeface="微软雅黑" panose="020B0503020204020204" pitchFamily="34" charset="-122"/>
                <a:ea typeface="微软雅黑" panose="020B0503020204020204" pitchFamily="34" charset="-122"/>
              </a:rPr>
              <a:t>带宽能传输</a:t>
            </a:r>
            <a:r>
              <a:rPr lang="en-US" altLang="zh-CN" b="0" dirty="0">
                <a:latin typeface="微软雅黑" panose="020B0503020204020204" pitchFamily="34" charset="-122"/>
                <a:ea typeface="微软雅黑" panose="020B0503020204020204" pitchFamily="34" charset="-122"/>
              </a:rPr>
              <a:t>1/(1+a)bit</a:t>
            </a:r>
            <a:r>
              <a:rPr lang="zh-CN" altLang="en-US" b="0" dirty="0">
                <a:latin typeface="微软雅黑" panose="020B0503020204020204" pitchFamily="34" charset="-122"/>
                <a:ea typeface="微软雅黑" panose="020B0503020204020204" pitchFamily="34" charset="-122"/>
              </a:rPr>
              <a:t>，其中</a:t>
            </a:r>
            <a:r>
              <a:rPr lang="en-US" altLang="zh-CN" b="0" dirty="0">
                <a:latin typeface="微软雅黑" panose="020B0503020204020204" pitchFamily="34" charset="-122"/>
                <a:ea typeface="微软雅黑" panose="020B0503020204020204" pitchFamily="34" charset="-122"/>
              </a:rPr>
              <a:t>(1+a)</a:t>
            </a:r>
            <a:r>
              <a:rPr lang="zh-CN" altLang="en-US" b="0" dirty="0">
                <a:latin typeface="微软雅黑" panose="020B0503020204020204" pitchFamily="34" charset="-122"/>
                <a:ea typeface="微软雅黑" panose="020B0503020204020204" pitchFamily="34" charset="-122"/>
              </a:rPr>
              <a:t>也是就是频带的利用率。那么</a:t>
            </a:r>
            <a:r>
              <a:rPr lang="en-US" altLang="zh-CN" b="0" dirty="0">
                <a:latin typeface="微软雅黑" panose="020B0503020204020204" pitchFamily="34" charset="-122"/>
                <a:ea typeface="微软雅黑" panose="020B0503020204020204" pitchFamily="34" charset="-122"/>
              </a:rPr>
              <a:t>8M</a:t>
            </a:r>
            <a:r>
              <a:rPr lang="zh-CN" altLang="en-US" b="0" dirty="0">
                <a:latin typeface="微软雅黑" panose="020B0503020204020204" pitchFamily="34" charset="-122"/>
                <a:ea typeface="微软雅黑" panose="020B0503020204020204" pitchFamily="34" charset="-122"/>
              </a:rPr>
              <a:t>带宽可以传输</a:t>
            </a:r>
            <a:r>
              <a:rPr lang="en-US" altLang="zh-CN" b="0" dirty="0">
                <a:latin typeface="微软雅黑" panose="020B0503020204020204" pitchFamily="34" charset="-122"/>
                <a:ea typeface="微软雅黑" panose="020B0503020204020204" pitchFamily="34" charset="-122"/>
              </a:rPr>
              <a:t>8Mx1/(1+0.16)=6.897M/s</a:t>
            </a:r>
            <a:r>
              <a:rPr lang="zh-CN" altLang="en-US" b="0" dirty="0">
                <a:latin typeface="微软雅黑" panose="020B0503020204020204" pitchFamily="34" charset="-122"/>
                <a:ea typeface="微软雅黑" panose="020B0503020204020204" pitchFamily="34" charset="-122"/>
              </a:rPr>
              <a:t>。</a:t>
            </a:r>
            <a:endParaRPr lang="en-US" altLang="zh-CN" b="0" dirty="0">
              <a:latin typeface="微软雅黑" panose="020B0503020204020204" pitchFamily="34" charset="-122"/>
              <a:ea typeface="微软雅黑" panose="020B0503020204020204" pitchFamily="34" charset="-122"/>
            </a:endParaRPr>
          </a:p>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在</a:t>
            </a:r>
            <a:r>
              <a:rPr lang="en-US" altLang="zh-CN" b="0" dirty="0">
                <a:latin typeface="微软雅黑" panose="020B0503020204020204" pitchFamily="34" charset="-122"/>
                <a:ea typeface="微软雅黑" panose="020B0503020204020204" pitchFamily="34" charset="-122"/>
              </a:rPr>
              <a:t>DVB-C</a:t>
            </a:r>
            <a:r>
              <a:rPr lang="zh-CN" altLang="en-US" b="0" dirty="0">
                <a:latin typeface="微软雅黑" panose="020B0503020204020204" pitchFamily="34" charset="-122"/>
                <a:ea typeface="微软雅黑" panose="020B0503020204020204" pitchFamily="34" charset="-122"/>
              </a:rPr>
              <a:t>标准中，一般采用</a:t>
            </a:r>
            <a:r>
              <a:rPr lang="en-US" altLang="zh-CN" b="0" dirty="0">
                <a:latin typeface="微软雅黑" panose="020B0503020204020204" pitchFamily="34" charset="-122"/>
                <a:ea typeface="微软雅黑" panose="020B0503020204020204" pitchFamily="34" charset="-122"/>
              </a:rPr>
              <a:t>QAM64</a:t>
            </a:r>
            <a:r>
              <a:rPr lang="zh-CN" altLang="en-US" b="0" dirty="0">
                <a:latin typeface="微软雅黑" panose="020B0503020204020204" pitchFamily="34" charset="-122"/>
                <a:ea typeface="微软雅黑" panose="020B0503020204020204" pitchFamily="34" charset="-122"/>
              </a:rPr>
              <a:t>调制方式，根据</a:t>
            </a:r>
            <a:r>
              <a:rPr lang="en-US" altLang="zh-CN" b="0" dirty="0">
                <a:latin typeface="微软雅黑" panose="020B0503020204020204" pitchFamily="34" charset="-122"/>
                <a:ea typeface="微软雅黑" panose="020B0503020204020204" pitchFamily="34" charset="-122"/>
              </a:rPr>
              <a:t>1Hz</a:t>
            </a:r>
            <a:r>
              <a:rPr lang="zh-CN" altLang="zh-CN" b="0" dirty="0">
                <a:latin typeface="微软雅黑" panose="020B0503020204020204" pitchFamily="34" charset="-122"/>
                <a:ea typeface="微软雅黑" panose="020B0503020204020204" pitchFamily="34" charset="-122"/>
              </a:rPr>
              <a:t>带宽传输</a:t>
            </a:r>
            <a:r>
              <a:rPr lang="en-US" altLang="zh-CN" b="0" dirty="0">
                <a:latin typeface="微软雅黑" panose="020B0503020204020204" pitchFamily="34" charset="-122"/>
                <a:ea typeface="微软雅黑" panose="020B0503020204020204" pitchFamily="34" charset="-122"/>
              </a:rPr>
              <a:t>log2M</a:t>
            </a:r>
            <a:r>
              <a:rPr lang="zh-CN" altLang="en-US" b="0" dirty="0">
                <a:latin typeface="微软雅黑" panose="020B0503020204020204" pitchFamily="34" charset="-122"/>
                <a:ea typeface="微软雅黑" panose="020B0503020204020204" pitchFamily="34" charset="-122"/>
              </a:rPr>
              <a:t>个</a:t>
            </a:r>
            <a:r>
              <a:rPr lang="en-US" altLang="zh-CN" b="0" dirty="0">
                <a:latin typeface="微软雅黑" panose="020B0503020204020204" pitchFamily="34" charset="-122"/>
                <a:ea typeface="微软雅黑" panose="020B0503020204020204" pitchFamily="34" charset="-122"/>
              </a:rPr>
              <a:t>bit</a:t>
            </a:r>
            <a:r>
              <a:rPr lang="zh-CN" altLang="en-US" b="0" dirty="0">
                <a:latin typeface="微软雅黑" panose="020B0503020204020204" pitchFamily="34" charset="-122"/>
                <a:ea typeface="微软雅黑" panose="020B0503020204020204" pitchFamily="34" charset="-122"/>
              </a:rPr>
              <a:t>。所以</a:t>
            </a:r>
            <a:r>
              <a:rPr lang="en-US" altLang="zh-CN" b="0" dirty="0">
                <a:latin typeface="微软雅黑" panose="020B0503020204020204" pitchFamily="34" charset="-122"/>
                <a:ea typeface="微软雅黑" panose="020B0503020204020204" pitchFamily="34" charset="-122"/>
              </a:rPr>
              <a:t>8M</a:t>
            </a:r>
            <a:r>
              <a:rPr lang="zh-CN" altLang="en-US" b="0" dirty="0">
                <a:latin typeface="微软雅黑" panose="020B0503020204020204" pitchFamily="34" charset="-122"/>
                <a:ea typeface="微软雅黑" panose="020B0503020204020204" pitchFamily="34" charset="-122"/>
              </a:rPr>
              <a:t>带宽能传</a:t>
            </a:r>
            <a:r>
              <a:rPr lang="en-US" altLang="zh-CN" b="0" dirty="0">
                <a:latin typeface="微软雅黑" panose="020B0503020204020204" pitchFamily="34" charset="-122"/>
                <a:ea typeface="微软雅黑" panose="020B0503020204020204" pitchFamily="34" charset="-122"/>
              </a:rPr>
              <a:t>log2(64)x8Mx1/(1+0.16)</a:t>
            </a:r>
            <a:r>
              <a:rPr lang="zh-CN" altLang="en-US" b="0" dirty="0">
                <a:latin typeface="微软雅黑" panose="020B0503020204020204" pitchFamily="34" charset="-122"/>
                <a:ea typeface="微软雅黑" panose="020B0503020204020204" pitchFamily="34" charset="-122"/>
              </a:rPr>
              <a:t>约</a:t>
            </a:r>
            <a:r>
              <a:rPr lang="en-US" altLang="zh-CN" b="0" dirty="0">
                <a:latin typeface="微软雅黑" panose="020B0503020204020204" pitchFamily="34" charset="-122"/>
                <a:ea typeface="微软雅黑" panose="020B0503020204020204" pitchFamily="34" charset="-122"/>
              </a:rPr>
              <a:t>41.379M/s</a:t>
            </a:r>
            <a:r>
              <a:rPr lang="zh-CN" altLang="en-US" b="0" dirty="0">
                <a:latin typeface="微软雅黑" panose="020B0503020204020204" pitchFamily="34" charset="-122"/>
                <a:ea typeface="微软雅黑" panose="020B0503020204020204" pitchFamily="34" charset="-122"/>
              </a:rPr>
              <a:t>。</a:t>
            </a:r>
            <a:endParaRPr lang="en-US" altLang="zh-CN" b="0" dirty="0">
              <a:latin typeface="微软雅黑" panose="020B0503020204020204" pitchFamily="34" charset="-122"/>
              <a:ea typeface="微软雅黑" panose="020B0503020204020204" pitchFamily="34" charset="-122"/>
            </a:endParaRPr>
          </a:p>
          <a:p>
            <a:pPr marL="342900" indent="-342900">
              <a:lnSpc>
                <a:spcPct val="150000"/>
              </a:lnSpc>
              <a:spcAft>
                <a:spcPts val="1200"/>
              </a:spcAft>
              <a:buClr>
                <a:srgbClr val="0070C0"/>
              </a:buClr>
              <a:buFont typeface="Wingdings" panose="05000000000000000000" pitchFamily="2" charset="2"/>
              <a:buChar char="l"/>
            </a:pPr>
            <a:r>
              <a:rPr lang="zh-CN" altLang="en-US" b="0" dirty="0">
                <a:latin typeface="微软雅黑" panose="020B0503020204020204" pitchFamily="34" charset="-122"/>
                <a:ea typeface="微软雅黑" panose="020B0503020204020204" pitchFamily="34" charset="-122"/>
              </a:rPr>
              <a:t>再根据</a:t>
            </a:r>
            <a:r>
              <a:rPr lang="en-US" altLang="zh-CN" b="0" dirty="0">
                <a:latin typeface="微软雅黑" panose="020B0503020204020204" pitchFamily="34" charset="-122"/>
                <a:ea typeface="微软雅黑" panose="020B0503020204020204" pitchFamily="34" charset="-122"/>
              </a:rPr>
              <a:t>DVB-C</a:t>
            </a:r>
            <a:r>
              <a:rPr lang="zh-CN" altLang="en-US" b="0" dirty="0">
                <a:latin typeface="微软雅黑" panose="020B0503020204020204" pitchFamily="34" charset="-122"/>
                <a:ea typeface="微软雅黑" panose="020B0503020204020204" pitchFamily="34" charset="-122"/>
              </a:rPr>
              <a:t>标准中的李德所罗门编码（</a:t>
            </a:r>
            <a:r>
              <a:rPr lang="en-US" altLang="zh-CN" b="0" dirty="0">
                <a:latin typeface="微软雅黑" panose="020B0503020204020204" pitchFamily="34" charset="-122"/>
                <a:ea typeface="微软雅黑" panose="020B0503020204020204" pitchFamily="34" charset="-122"/>
              </a:rPr>
              <a:t>Reed-Solomon/RS</a:t>
            </a:r>
            <a:r>
              <a:rPr lang="zh-CN" altLang="en-US" b="0" dirty="0">
                <a:latin typeface="微软雅黑" panose="020B0503020204020204" pitchFamily="34" charset="-122"/>
                <a:ea typeface="微软雅黑" panose="020B0503020204020204" pitchFamily="34" charset="-122"/>
              </a:rPr>
              <a:t>码）进行纠错</a:t>
            </a:r>
            <a:r>
              <a:rPr lang="en-US" altLang="zh-CN" b="0" dirty="0">
                <a:latin typeface="微软雅黑" panose="020B0503020204020204" pitchFamily="34" charset="-122"/>
                <a:ea typeface="微软雅黑" panose="020B0503020204020204" pitchFamily="34" charset="-122"/>
              </a:rPr>
              <a:t>(</a:t>
            </a:r>
            <a:r>
              <a:rPr lang="zh-CN" altLang="en-US" b="0" dirty="0">
                <a:latin typeface="微软雅黑" panose="020B0503020204020204" pitchFamily="34" charset="-122"/>
                <a:ea typeface="微软雅黑" panose="020B0503020204020204" pitchFamily="34" charset="-122"/>
              </a:rPr>
              <a:t>以字节为单位的前向五码纠正</a:t>
            </a:r>
            <a:r>
              <a:rPr lang="en-US" altLang="zh-CN" b="0" dirty="0">
                <a:latin typeface="微软雅黑" panose="020B0503020204020204" pitchFamily="34" charset="-122"/>
                <a:ea typeface="微软雅黑" panose="020B0503020204020204" pitchFamily="34" charset="-122"/>
              </a:rPr>
              <a:t>FEC),</a:t>
            </a:r>
            <a:r>
              <a:rPr lang="zh-CN" altLang="en-US" b="0" dirty="0">
                <a:latin typeface="微软雅黑" panose="020B0503020204020204" pitchFamily="34" charset="-122"/>
                <a:ea typeface="微软雅黑" panose="020B0503020204020204" pitchFamily="34" charset="-122"/>
              </a:rPr>
              <a:t>目前采用</a:t>
            </a:r>
            <a:r>
              <a:rPr lang="en-US" altLang="zh-CN" b="0" dirty="0">
                <a:latin typeface="微软雅黑" panose="020B0503020204020204" pitchFamily="34" charset="-122"/>
                <a:ea typeface="微软雅黑" panose="020B0503020204020204" pitchFamily="34" charset="-122"/>
              </a:rPr>
              <a:t>RS</a:t>
            </a:r>
            <a:r>
              <a:rPr lang="zh-CN" altLang="en-US" b="0" dirty="0">
                <a:latin typeface="微软雅黑" panose="020B0503020204020204" pitchFamily="34" charset="-122"/>
                <a:ea typeface="微软雅黑" panose="020B0503020204020204" pitchFamily="34" charset="-122"/>
              </a:rPr>
              <a:t>（</a:t>
            </a:r>
            <a:r>
              <a:rPr lang="en-US" altLang="zh-CN" b="0" dirty="0">
                <a:latin typeface="微软雅黑" panose="020B0503020204020204" pitchFamily="34" charset="-122"/>
                <a:ea typeface="微软雅黑" panose="020B0503020204020204" pitchFamily="34" charset="-122"/>
              </a:rPr>
              <a:t>204,188</a:t>
            </a:r>
            <a:r>
              <a:rPr lang="zh-CN" altLang="en-US" b="0" dirty="0">
                <a:latin typeface="微软雅黑" panose="020B0503020204020204" pitchFamily="34" charset="-122"/>
                <a:ea typeface="微软雅黑" panose="020B0503020204020204" pitchFamily="34" charset="-122"/>
              </a:rPr>
              <a:t>）即</a:t>
            </a:r>
            <a:r>
              <a:rPr lang="en-US" altLang="zh-CN" b="0" dirty="0">
                <a:latin typeface="微软雅黑" panose="020B0503020204020204" pitchFamily="34" charset="-122"/>
                <a:ea typeface="微软雅黑" panose="020B0503020204020204" pitchFamily="34" charset="-122"/>
              </a:rPr>
              <a:t>204</a:t>
            </a:r>
            <a:r>
              <a:rPr lang="zh-CN" altLang="en-US" b="0" dirty="0">
                <a:latin typeface="微软雅黑" panose="020B0503020204020204" pitchFamily="34" charset="-122"/>
                <a:ea typeface="微软雅黑" panose="020B0503020204020204" pitchFamily="34" charset="-122"/>
              </a:rPr>
              <a:t>总码元，</a:t>
            </a:r>
            <a:r>
              <a:rPr lang="en-US" altLang="zh-CN" b="0" dirty="0">
                <a:latin typeface="微软雅黑" panose="020B0503020204020204" pitchFamily="34" charset="-122"/>
                <a:ea typeface="微软雅黑" panose="020B0503020204020204" pitchFamily="34" charset="-122"/>
              </a:rPr>
              <a:t>188</a:t>
            </a:r>
            <a:r>
              <a:rPr lang="zh-CN" altLang="en-US" b="0" dirty="0">
                <a:latin typeface="微软雅黑" panose="020B0503020204020204" pitchFamily="34" charset="-122"/>
                <a:ea typeface="微软雅黑" panose="020B0503020204020204" pitchFamily="34" charset="-122"/>
              </a:rPr>
              <a:t>有效信息码、</a:t>
            </a:r>
            <a:r>
              <a:rPr lang="en-US" altLang="zh-CN" b="0" dirty="0">
                <a:latin typeface="微软雅黑" panose="020B0503020204020204" pitchFamily="34" charset="-122"/>
                <a:ea typeface="微软雅黑" panose="020B0503020204020204" pitchFamily="34" charset="-122"/>
              </a:rPr>
              <a:t>16</a:t>
            </a:r>
            <a:r>
              <a:rPr lang="zh-CN" altLang="en-US" b="0" dirty="0">
                <a:latin typeface="微软雅黑" panose="020B0503020204020204" pitchFamily="34" charset="-122"/>
                <a:ea typeface="微软雅黑" panose="020B0503020204020204" pitchFamily="34" charset="-122"/>
              </a:rPr>
              <a:t>纠错码</a:t>
            </a:r>
            <a:endParaRPr lang="zh-CN" altLang="zh-CN" b="0" dirty="0">
              <a:latin typeface="微软雅黑" panose="020B0503020204020204" pitchFamily="34" charset="-122"/>
              <a:ea typeface="微软雅黑" panose="020B0503020204020204" pitchFamily="34" charset="-122"/>
            </a:endParaRPr>
          </a:p>
          <a:p>
            <a:pPr marL="342900" indent="-342900">
              <a:lnSpc>
                <a:spcPts val="3400"/>
              </a:lnSpc>
              <a:buClr>
                <a:srgbClr val="0070C0"/>
              </a:buClr>
              <a:buFont typeface="Wingdings" pitchFamily="2" charset="2"/>
              <a:buChar char="n"/>
            </a:pPr>
            <a:endParaRPr lang="en-US" altLang="zh-CN" sz="2000" dirty="0" smtClean="0">
              <a:solidFill>
                <a:srgbClr val="000000"/>
              </a:solidFill>
              <a:latin typeface="微软雅黑" pitchFamily="34" charset="-122"/>
              <a:ea typeface="微软雅黑" pitchFamily="34" charset="-122"/>
            </a:endParaRPr>
          </a:p>
          <a:p>
            <a:pPr marL="342900" indent="-342900">
              <a:lnSpc>
                <a:spcPts val="3400"/>
              </a:lnSpc>
              <a:buClr>
                <a:srgbClr val="0070C0"/>
              </a:buClr>
              <a:buFont typeface="Wingdings" pitchFamily="2" charset="2"/>
              <a:buChar char="n"/>
            </a:pPr>
            <a:endParaRPr lang="en-US" altLang="zh-CN" sz="2000" dirty="0">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val="3998225169"/>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a:solidFill>
                  <a:srgbClr val="0184B7"/>
                </a:solidFill>
                <a:latin typeface="Arial" pitchFamily="34" charset="0"/>
                <a:ea typeface="宋体" pitchFamily="2" charset="-122"/>
                <a:cs typeface="+mn-cs"/>
              </a:rPr>
              <a:t>H.265</a:t>
            </a:r>
            <a:r>
              <a:rPr lang="zh-CN" altLang="en-US" sz="3600" b="1" kern="1200" dirty="0">
                <a:solidFill>
                  <a:srgbClr val="0184B7"/>
                </a:solidFill>
                <a:latin typeface="Arial" pitchFamily="34" charset="0"/>
                <a:ea typeface="宋体" pitchFamily="2" charset="-122"/>
                <a:cs typeface="+mn-cs"/>
              </a:rPr>
              <a:t>的产品实现</a:t>
            </a:r>
            <a:r>
              <a:rPr lang="en-US" altLang="zh-CN" sz="3600" b="1" kern="1200" dirty="0">
                <a:solidFill>
                  <a:srgbClr val="0184B7"/>
                </a:solidFill>
                <a:latin typeface="Arial" pitchFamily="34" charset="0"/>
                <a:ea typeface="宋体" pitchFamily="2" charset="-122"/>
                <a:cs typeface="+mn-cs"/>
              </a:rPr>
              <a:t>—</a:t>
            </a:r>
            <a:r>
              <a:rPr lang="zh-CN" altLang="en-US" sz="3600" b="1" kern="1200" dirty="0">
                <a:solidFill>
                  <a:srgbClr val="0184B7"/>
                </a:solidFill>
                <a:latin typeface="Arial" pitchFamily="34" charset="0"/>
                <a:ea typeface="宋体" pitchFamily="2" charset="-122"/>
                <a:cs typeface="+mn-cs"/>
              </a:rPr>
              <a:t>解码器（软件）</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90</a:t>
            </a:fld>
            <a:endParaRPr lang="en-US" altLang="zh-CN" dirty="0"/>
          </a:p>
        </p:txBody>
      </p:sp>
      <p:sp>
        <p:nvSpPr>
          <p:cNvPr id="3" name="矩形 2"/>
          <p:cNvSpPr/>
          <p:nvPr/>
        </p:nvSpPr>
        <p:spPr>
          <a:xfrm>
            <a:off x="251520" y="1385977"/>
            <a:ext cx="8568952" cy="4419287"/>
          </a:xfrm>
          <a:prstGeom prst="rect">
            <a:avLst/>
          </a:prstGeom>
        </p:spPr>
        <p:txBody>
          <a:bodyPr wrap="square">
            <a:spAutoFit/>
          </a:bodyPr>
          <a:lstStyle/>
          <a:p>
            <a:pPr marL="285750" indent="-285750" algn="l">
              <a:lnSpc>
                <a:spcPct val="150000"/>
              </a:lnSpc>
              <a:spcBef>
                <a:spcPts val="60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2012</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2</a:t>
            </a:r>
            <a:r>
              <a:rPr lang="zh-CN" altLang="zh-CN" sz="1600" b="0" dirty="0">
                <a:latin typeface="微软雅黑" panose="020B0503020204020204" pitchFamily="34" charset="-122"/>
                <a:ea typeface="微软雅黑" panose="020B0503020204020204" pitchFamily="34" charset="-122"/>
              </a:rPr>
              <a:t>月</a:t>
            </a:r>
            <a:r>
              <a:rPr lang="en-US" altLang="zh-CN" sz="1600" b="0" dirty="0">
                <a:latin typeface="微软雅黑" panose="020B0503020204020204" pitchFamily="34" charset="-122"/>
                <a:ea typeface="微软雅黑" panose="020B0503020204020204" pitchFamily="34" charset="-122"/>
              </a:rPr>
              <a:t>29</a:t>
            </a:r>
            <a:r>
              <a:rPr lang="zh-CN" altLang="zh-CN" sz="1600" b="0" dirty="0">
                <a:latin typeface="微软雅黑" panose="020B0503020204020204" pitchFamily="34" charset="-122"/>
                <a:ea typeface="微软雅黑" panose="020B0503020204020204" pitchFamily="34" charset="-122"/>
              </a:rPr>
              <a:t>日， </a:t>
            </a:r>
            <a:r>
              <a:rPr lang="en-US" altLang="zh-CN" sz="1600" b="0" dirty="0" err="1">
                <a:latin typeface="微软雅黑" panose="020B0503020204020204" pitchFamily="34" charset="-122"/>
                <a:ea typeface="微软雅黑" panose="020B0503020204020204" pitchFamily="34" charset="-122"/>
              </a:rPr>
              <a:t>世界移动通信大会</a:t>
            </a:r>
            <a:r>
              <a:rPr lang="zh-CN" altLang="zh-CN" sz="1600" b="0" dirty="0">
                <a:latin typeface="微软雅黑" panose="020B0503020204020204" pitchFamily="34" charset="-122"/>
                <a:ea typeface="微软雅黑" panose="020B0503020204020204" pitchFamily="34" charset="-122"/>
              </a:rPr>
              <a:t>上，</a:t>
            </a:r>
            <a:r>
              <a:rPr lang="en-US" altLang="zh-CN" sz="1600" b="0" dirty="0" err="1">
                <a:latin typeface="微软雅黑" panose="020B0503020204020204" pitchFamily="34" charset="-122"/>
                <a:ea typeface="微软雅黑" panose="020B0503020204020204" pitchFamily="34" charset="-122"/>
              </a:rPr>
              <a:t>高通</a:t>
            </a:r>
            <a:r>
              <a:rPr lang="zh-CN" altLang="zh-CN" sz="1600" b="0" dirty="0">
                <a:latin typeface="微软雅黑" panose="020B0503020204020204" pitchFamily="34" charset="-122"/>
                <a:ea typeface="微软雅黑" panose="020B0503020204020204" pitchFamily="34" charset="-122"/>
              </a:rPr>
              <a:t>展示了一个</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解码器运行在</a:t>
            </a:r>
            <a:r>
              <a:rPr lang="en-US" altLang="zh-CN" sz="1600" b="0" dirty="0" err="1">
                <a:latin typeface="微软雅黑" panose="020B0503020204020204" pitchFamily="34" charset="-122"/>
                <a:ea typeface="微软雅黑" panose="020B0503020204020204" pitchFamily="34" charset="-122"/>
              </a:rPr>
              <a:t>Android平板</a:t>
            </a:r>
            <a:r>
              <a:rPr lang="zh-CN" altLang="zh-CN" sz="1600" b="0" dirty="0">
                <a:latin typeface="微软雅黑" panose="020B0503020204020204" pitchFamily="34" charset="-122"/>
                <a:ea typeface="微软雅黑" panose="020B0503020204020204" pitchFamily="34" charset="-122"/>
              </a:rPr>
              <a:t>上，使用了</a:t>
            </a:r>
            <a:r>
              <a:rPr lang="en-US" altLang="zh-CN" sz="1600" b="0" dirty="0">
                <a:latin typeface="微软雅黑" panose="020B0503020204020204" pitchFamily="34" charset="-122"/>
                <a:ea typeface="微软雅黑" panose="020B0503020204020204" pitchFamily="34" charset="-122"/>
              </a:rPr>
              <a:t>Qualcomm </a:t>
            </a:r>
            <a:r>
              <a:rPr lang="en-US" altLang="zh-CN" sz="1600" b="0" dirty="0" smtClean="0">
                <a:latin typeface="微软雅黑" panose="020B0503020204020204" pitchFamily="34" charset="-122"/>
                <a:ea typeface="微软雅黑" panose="020B0503020204020204" pitchFamily="34" charset="-122"/>
              </a:rPr>
              <a:t>SnapdragonS4 </a:t>
            </a:r>
            <a:r>
              <a:rPr lang="zh-CN" altLang="zh-CN" sz="1600" b="0" dirty="0">
                <a:latin typeface="微软雅黑" panose="020B0503020204020204" pitchFamily="34" charset="-122"/>
                <a:ea typeface="微软雅黑" panose="020B0503020204020204" pitchFamily="34" charset="-122"/>
              </a:rPr>
              <a:t>双核心处理器运行在</a:t>
            </a:r>
            <a:r>
              <a:rPr lang="en-US" altLang="zh-CN" sz="1600" b="0" dirty="0">
                <a:latin typeface="微软雅黑" panose="020B0503020204020204" pitchFamily="34" charset="-122"/>
                <a:ea typeface="微软雅黑" panose="020B0503020204020204" pitchFamily="34" charset="-122"/>
              </a:rPr>
              <a:t>1.5GHz</a:t>
            </a:r>
            <a:r>
              <a:rPr lang="zh-CN" altLang="zh-CN" sz="1600" b="0" dirty="0">
                <a:latin typeface="微软雅黑" panose="020B0503020204020204" pitchFamily="34" charset="-122"/>
                <a:ea typeface="微软雅黑" panose="020B0503020204020204" pitchFamily="34" charset="-122"/>
              </a:rPr>
              <a:t>，将同一个视频以</a:t>
            </a:r>
            <a:r>
              <a:rPr lang="en-US" altLang="zh-CN" sz="1600" b="0" dirty="0">
                <a:latin typeface="微软雅黑" panose="020B0503020204020204" pitchFamily="34" charset="-122"/>
                <a:ea typeface="微软雅黑" panose="020B0503020204020204" pitchFamily="34" charset="-122"/>
              </a:rPr>
              <a:t>H.264/AVC</a:t>
            </a:r>
            <a:r>
              <a:rPr lang="zh-CN" altLang="zh-CN" sz="1600" b="0" dirty="0">
                <a:latin typeface="微软雅黑" panose="020B0503020204020204" pitchFamily="34" charset="-122"/>
                <a:ea typeface="微软雅黑" panose="020B0503020204020204" pitchFamily="34" charset="-122"/>
              </a:rPr>
              <a:t>和</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同时并发播放，</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展现了较</a:t>
            </a:r>
            <a:r>
              <a:rPr lang="en-US" altLang="zh-CN" sz="1600" b="0" dirty="0">
                <a:latin typeface="微软雅黑" panose="020B0503020204020204" pitchFamily="34" charset="-122"/>
                <a:ea typeface="微软雅黑" panose="020B0503020204020204" pitchFamily="34" charset="-122"/>
              </a:rPr>
              <a:t>H.264/AVC</a:t>
            </a:r>
            <a:r>
              <a:rPr lang="zh-CN" altLang="zh-CN" sz="1600" b="0" dirty="0">
                <a:latin typeface="微软雅黑" panose="020B0503020204020204" pitchFamily="34" charset="-122"/>
                <a:ea typeface="微软雅黑" panose="020B0503020204020204" pitchFamily="34" charset="-122"/>
              </a:rPr>
              <a:t>几乎节省了</a:t>
            </a:r>
            <a:r>
              <a:rPr lang="en-US" altLang="zh-CN" sz="1600" b="0" dirty="0">
                <a:latin typeface="微软雅黑" panose="020B0503020204020204" pitchFamily="34" charset="-122"/>
                <a:ea typeface="微软雅黑" panose="020B0503020204020204" pitchFamily="34" charset="-122"/>
              </a:rPr>
              <a:t>50%</a:t>
            </a:r>
            <a:r>
              <a:rPr lang="zh-CN" altLang="zh-CN" sz="1600" b="0" dirty="0">
                <a:latin typeface="微软雅黑" panose="020B0503020204020204" pitchFamily="34" charset="-122"/>
                <a:ea typeface="微软雅黑" panose="020B0503020204020204" pitchFamily="34" charset="-122"/>
              </a:rPr>
              <a:t>的比特率</a:t>
            </a:r>
          </a:p>
          <a:p>
            <a:pPr marL="285750" indent="-285750" algn="l">
              <a:lnSpc>
                <a:spcPct val="150000"/>
              </a:lnSpc>
              <a:spcBef>
                <a:spcPts val="60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2013</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3</a:t>
            </a:r>
            <a:r>
              <a:rPr lang="zh-CN" altLang="zh-CN" sz="1600" b="0" dirty="0">
                <a:latin typeface="微软雅黑" panose="020B0503020204020204" pitchFamily="34" charset="-122"/>
                <a:ea typeface="微软雅黑" panose="020B0503020204020204" pitchFamily="34" charset="-122"/>
              </a:rPr>
              <a:t>月，</a:t>
            </a:r>
            <a:r>
              <a:rPr lang="en-US" altLang="zh-CN" sz="1600" b="0" dirty="0">
                <a:latin typeface="微软雅黑" panose="020B0503020204020204" pitchFamily="34" charset="-122"/>
                <a:ea typeface="微软雅黑" panose="020B0503020204020204" pitchFamily="34" charset="-122"/>
              </a:rPr>
              <a:t>NTT DoCoMo</a:t>
            </a:r>
            <a:r>
              <a:rPr lang="zh-CN" altLang="zh-CN" sz="1600" b="0" dirty="0">
                <a:latin typeface="微软雅黑" panose="020B0503020204020204" pitchFamily="34" charset="-122"/>
                <a:ea typeface="微软雅黑" panose="020B0503020204020204" pitchFamily="34" charset="-122"/>
              </a:rPr>
              <a:t>开始</a:t>
            </a:r>
            <a:r>
              <a:rPr lang="en-US" altLang="zh-CN" sz="1600" b="0" dirty="0" err="1">
                <a:latin typeface="微软雅黑" panose="020B0503020204020204" pitchFamily="34" charset="-122"/>
                <a:ea typeface="微软雅黑" panose="020B0503020204020204" pitchFamily="34" charset="-122"/>
              </a:rPr>
              <a:t>授权</a:t>
            </a:r>
            <a:r>
              <a:rPr lang="zh-CN" altLang="zh-CN" sz="1600" b="0" dirty="0">
                <a:latin typeface="微软雅黑" panose="020B0503020204020204" pitchFamily="34" charset="-122"/>
                <a:ea typeface="微软雅黑" panose="020B0503020204020204" pitchFamily="34" charset="-122"/>
              </a:rPr>
              <a:t>其</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解码软件，能够在</a:t>
            </a:r>
            <a:r>
              <a:rPr lang="en-US" altLang="zh-CN" sz="1600" b="0" dirty="0" err="1">
                <a:latin typeface="微软雅黑" panose="020B0503020204020204" pitchFamily="34" charset="-122"/>
                <a:ea typeface="微软雅黑" panose="020B0503020204020204" pitchFamily="34" charset="-122"/>
              </a:rPr>
              <a:t>个人计算机</a:t>
            </a:r>
            <a:r>
              <a:rPr lang="zh-CN" altLang="zh-CN" sz="1600" b="0" dirty="0">
                <a:latin typeface="微软雅黑" panose="020B0503020204020204" pitchFamily="34" charset="-122"/>
                <a:ea typeface="微软雅黑" panose="020B0503020204020204" pitchFamily="34" charset="-122"/>
              </a:rPr>
              <a:t>上拨放</a:t>
            </a:r>
            <a:r>
              <a:rPr lang="en-US" altLang="zh-CN" sz="1600" b="0" dirty="0">
                <a:latin typeface="微软雅黑" panose="020B0503020204020204" pitchFamily="34" charset="-122"/>
                <a:ea typeface="微软雅黑" panose="020B0503020204020204" pitchFamily="34" charset="-122"/>
              </a:rPr>
              <a:t>4K UHDTV</a:t>
            </a:r>
            <a:r>
              <a:rPr lang="zh-CN" altLang="zh-CN" sz="1600" b="0" dirty="0">
                <a:latin typeface="微软雅黑" panose="020B0503020204020204" pitchFamily="34" charset="-122"/>
                <a:ea typeface="微软雅黑" panose="020B0503020204020204" pitchFamily="34" charset="-122"/>
              </a:rPr>
              <a:t>的视频于</a:t>
            </a:r>
            <a:r>
              <a:rPr lang="en-US" altLang="zh-CN" sz="1600" b="0" dirty="0">
                <a:latin typeface="微软雅黑" panose="020B0503020204020204" pitchFamily="34" charset="-122"/>
                <a:ea typeface="微软雅黑" panose="020B0503020204020204" pitchFamily="34" charset="-122"/>
              </a:rPr>
              <a:t>60 fps</a:t>
            </a:r>
            <a:r>
              <a:rPr lang="zh-CN" altLang="zh-CN" sz="1600" b="0" dirty="0">
                <a:latin typeface="微软雅黑" panose="020B0503020204020204" pitchFamily="34" charset="-122"/>
                <a:ea typeface="微软雅黑" panose="020B0503020204020204" pitchFamily="34" charset="-122"/>
              </a:rPr>
              <a:t>以及在</a:t>
            </a:r>
            <a:r>
              <a:rPr lang="en-US" altLang="zh-CN" sz="1600" b="0" dirty="0" err="1">
                <a:latin typeface="微软雅黑" panose="020B0503020204020204" pitchFamily="34" charset="-122"/>
                <a:ea typeface="微软雅黑" panose="020B0503020204020204" pitchFamily="34" charset="-122"/>
              </a:rPr>
              <a:t>智能手机</a:t>
            </a:r>
            <a:r>
              <a:rPr lang="zh-CN" altLang="zh-CN" sz="1600" b="0" dirty="0">
                <a:latin typeface="微软雅黑" panose="020B0503020204020204" pitchFamily="34" charset="-122"/>
                <a:ea typeface="微软雅黑" panose="020B0503020204020204" pitchFamily="34" charset="-122"/>
              </a:rPr>
              <a:t>上拨放</a:t>
            </a:r>
            <a:r>
              <a:rPr lang="en-US" altLang="zh-CN" sz="1600" b="0" dirty="0">
                <a:latin typeface="微软雅黑" panose="020B0503020204020204" pitchFamily="34" charset="-122"/>
                <a:ea typeface="微软雅黑" panose="020B0503020204020204" pitchFamily="34" charset="-122"/>
              </a:rPr>
              <a:t>1080p</a:t>
            </a:r>
            <a:r>
              <a:rPr lang="zh-CN" altLang="zh-CN" sz="1600" b="0" dirty="0">
                <a:latin typeface="微软雅黑" panose="020B0503020204020204" pitchFamily="34" charset="-122"/>
                <a:ea typeface="微软雅黑" panose="020B0503020204020204" pitchFamily="34" charset="-122"/>
              </a:rPr>
              <a:t>的视频，在一个</a:t>
            </a:r>
            <a:r>
              <a:rPr lang="en-US" altLang="zh-CN" sz="1600" b="0" dirty="0">
                <a:latin typeface="微软雅黑" panose="020B0503020204020204" pitchFamily="34" charset="-122"/>
                <a:ea typeface="微软雅黑" panose="020B0503020204020204" pitchFamily="34" charset="-122"/>
              </a:rPr>
              <a:t>JCT-VC</a:t>
            </a:r>
            <a:r>
              <a:rPr lang="zh-CN" altLang="zh-CN" sz="1600" b="0" dirty="0">
                <a:latin typeface="微软雅黑" panose="020B0503020204020204" pitchFamily="34" charset="-122"/>
                <a:ea typeface="微软雅黑" panose="020B0503020204020204" pitchFamily="34" charset="-122"/>
              </a:rPr>
              <a:t>文件内，该软件解码器能够在</a:t>
            </a:r>
            <a:r>
              <a:rPr lang="en-US" altLang="zh-CN" sz="1600" b="0" dirty="0">
                <a:latin typeface="微软雅黑" panose="020B0503020204020204" pitchFamily="34" charset="-122"/>
                <a:ea typeface="微软雅黑" panose="020B0503020204020204" pitchFamily="34" charset="-122"/>
              </a:rPr>
              <a:t>2.7 GHz </a:t>
            </a:r>
            <a:r>
              <a:rPr lang="zh-CN" altLang="zh-CN" sz="1600" b="0" dirty="0">
                <a:latin typeface="微软雅黑" panose="020B0503020204020204" pitchFamily="34" charset="-122"/>
                <a:ea typeface="微软雅黑" panose="020B0503020204020204" pitchFamily="34" charset="-122"/>
              </a:rPr>
              <a:t>四核心</a:t>
            </a:r>
            <a:r>
              <a:rPr lang="en-US" altLang="zh-CN" sz="1600" b="0" dirty="0">
                <a:latin typeface="微软雅黑" panose="020B0503020204020204" pitchFamily="34" charset="-122"/>
                <a:ea typeface="微软雅黑" panose="020B0503020204020204" pitchFamily="34" charset="-122"/>
              </a:rPr>
              <a:t>Ivy </a:t>
            </a:r>
            <a:r>
              <a:rPr lang="en-US" altLang="zh-CN" sz="1600" b="0" dirty="0" err="1" smtClean="0">
                <a:latin typeface="微软雅黑" panose="020B0503020204020204" pitchFamily="34" charset="-122"/>
                <a:ea typeface="微软雅黑" panose="020B0503020204020204" pitchFamily="34" charset="-122"/>
              </a:rPr>
              <a:t>BridgeCPU</a:t>
            </a:r>
            <a:r>
              <a:rPr lang="zh-CN" altLang="zh-CN" sz="1600" b="0" dirty="0">
                <a:latin typeface="微软雅黑" panose="020B0503020204020204" pitchFamily="34" charset="-122"/>
                <a:ea typeface="微软雅黑" panose="020B0503020204020204" pitchFamily="34" charset="-122"/>
              </a:rPr>
              <a:t>的平台上，以</a:t>
            </a:r>
            <a:r>
              <a:rPr lang="en-US" altLang="zh-CN" sz="1600" b="0" dirty="0">
                <a:latin typeface="微软雅黑" panose="020B0503020204020204" pitchFamily="34" charset="-122"/>
                <a:ea typeface="微软雅黑" panose="020B0503020204020204" pitchFamily="34" charset="-122"/>
              </a:rPr>
              <a:t>3</a:t>
            </a:r>
            <a:r>
              <a:rPr lang="zh-CN" altLang="zh-CN" sz="1600" b="0" dirty="0">
                <a:latin typeface="微软雅黑" panose="020B0503020204020204" pitchFamily="34" charset="-122"/>
                <a:ea typeface="微软雅黑" panose="020B0503020204020204" pitchFamily="34" charset="-122"/>
              </a:rPr>
              <a:t>个</a:t>
            </a:r>
            <a:r>
              <a:rPr lang="en-US" altLang="zh-CN" sz="1600" b="0" dirty="0" err="1">
                <a:latin typeface="微软雅黑" panose="020B0503020204020204" pitchFamily="34" charset="-122"/>
                <a:ea typeface="微软雅黑" panose="020B0503020204020204" pitchFamily="34" charset="-122"/>
              </a:rPr>
              <a:t>线程</a:t>
            </a:r>
            <a:r>
              <a:rPr lang="zh-CN" altLang="zh-CN" sz="1600" b="0" dirty="0">
                <a:latin typeface="微软雅黑" panose="020B0503020204020204" pitchFamily="34" charset="-122"/>
                <a:ea typeface="微软雅黑" panose="020B0503020204020204" pitchFamily="34" charset="-122"/>
              </a:rPr>
              <a:t>解码</a:t>
            </a:r>
            <a:r>
              <a:rPr lang="en-US" altLang="zh-CN" sz="1600" b="0" dirty="0">
                <a:latin typeface="微软雅黑" panose="020B0503020204020204" pitchFamily="34" charset="-122"/>
                <a:ea typeface="微软雅黑" panose="020B0503020204020204" pitchFamily="34" charset="-122"/>
              </a:rPr>
              <a:t>3840x2160</a:t>
            </a:r>
            <a:r>
              <a:rPr lang="zh-CN" altLang="zh-CN" sz="1600" b="0" dirty="0">
                <a:latin typeface="微软雅黑" panose="020B0503020204020204" pitchFamily="34" charset="-122"/>
                <a:ea typeface="微软雅黑" panose="020B0503020204020204" pitchFamily="34" charset="-122"/>
              </a:rPr>
              <a:t>于</a:t>
            </a:r>
            <a:r>
              <a:rPr lang="en-US" altLang="zh-CN" sz="1600" b="0" dirty="0">
                <a:latin typeface="微软雅黑" panose="020B0503020204020204" pitchFamily="34" charset="-122"/>
                <a:ea typeface="微软雅黑" panose="020B0503020204020204" pitchFamily="34" charset="-122"/>
              </a:rPr>
              <a:t>60 fps</a:t>
            </a:r>
            <a:endParaRPr lang="zh-CN" altLang="zh-CN" sz="1600" b="0" dirty="0">
              <a:latin typeface="微软雅黑" panose="020B0503020204020204" pitchFamily="34" charset="-122"/>
              <a:ea typeface="微软雅黑" panose="020B0503020204020204" pitchFamily="34" charset="-122"/>
            </a:endParaRPr>
          </a:p>
          <a:p>
            <a:pPr marL="285750" indent="-285750" algn="l">
              <a:lnSpc>
                <a:spcPct val="150000"/>
              </a:lnSpc>
              <a:spcBef>
                <a:spcPts val="600"/>
              </a:spcBef>
              <a:spcAft>
                <a:spcPts val="600"/>
              </a:spcAft>
              <a:buFont typeface="Wingdings" panose="05000000000000000000" pitchFamily="2" charset="2"/>
              <a:buChar char="l"/>
            </a:pPr>
            <a:r>
              <a:rPr lang="en-US" altLang="zh-CN" sz="1600" b="0" dirty="0">
                <a:latin typeface="微软雅黑" panose="020B0503020204020204" pitchFamily="34" charset="-122"/>
                <a:ea typeface="微软雅黑" panose="020B0503020204020204" pitchFamily="34" charset="-122"/>
              </a:rPr>
              <a:t>2013</a:t>
            </a:r>
            <a:r>
              <a:rPr lang="zh-CN" altLang="zh-CN" sz="1600" b="0" dirty="0">
                <a:latin typeface="微软雅黑" panose="020B0503020204020204" pitchFamily="34" charset="-122"/>
                <a:ea typeface="微软雅黑" panose="020B0503020204020204" pitchFamily="34" charset="-122"/>
              </a:rPr>
              <a:t>年</a:t>
            </a:r>
            <a:r>
              <a:rPr lang="en-US" altLang="zh-CN" sz="1600" b="0" dirty="0">
                <a:latin typeface="微软雅黑" panose="020B0503020204020204" pitchFamily="34" charset="-122"/>
                <a:ea typeface="微软雅黑" panose="020B0503020204020204" pitchFamily="34" charset="-122"/>
              </a:rPr>
              <a:t>4</a:t>
            </a:r>
            <a:r>
              <a:rPr lang="zh-CN" altLang="zh-CN" sz="1600" b="0" dirty="0">
                <a:latin typeface="微软雅黑" panose="020B0503020204020204" pitchFamily="34" charset="-122"/>
                <a:ea typeface="微软雅黑" panose="020B0503020204020204" pitchFamily="34" charset="-122"/>
              </a:rPr>
              <a:t>月</a:t>
            </a:r>
            <a:r>
              <a:rPr lang="en-US" altLang="zh-CN" sz="1600" b="0" dirty="0">
                <a:latin typeface="微软雅黑" panose="020B0503020204020204" pitchFamily="34" charset="-122"/>
                <a:ea typeface="微软雅黑" panose="020B0503020204020204" pitchFamily="34" charset="-122"/>
              </a:rPr>
              <a:t>3</a:t>
            </a:r>
            <a:r>
              <a:rPr lang="zh-CN" altLang="zh-CN" sz="1600" b="0" dirty="0">
                <a:latin typeface="微软雅黑" panose="020B0503020204020204" pitchFamily="34" charset="-122"/>
                <a:ea typeface="微软雅黑" panose="020B0503020204020204" pitchFamily="34" charset="-122"/>
              </a:rPr>
              <a:t>日，</a:t>
            </a:r>
            <a:r>
              <a:rPr lang="en-US" altLang="zh-CN" sz="1600" b="0" dirty="0" err="1">
                <a:latin typeface="微软雅黑" panose="020B0503020204020204" pitchFamily="34" charset="-122"/>
                <a:ea typeface="微软雅黑" panose="020B0503020204020204" pitchFamily="34" charset="-122"/>
              </a:rPr>
              <a:t>Ateme</a:t>
            </a:r>
            <a:r>
              <a:rPr lang="zh-CN" altLang="zh-CN" sz="1600" b="0" dirty="0">
                <a:latin typeface="微软雅黑" panose="020B0503020204020204" pitchFamily="34" charset="-122"/>
                <a:ea typeface="微软雅黑" panose="020B0503020204020204" pitchFamily="34" charset="-122"/>
              </a:rPr>
              <a:t>发布了第一个</a:t>
            </a:r>
            <a:r>
              <a:rPr lang="en-US" altLang="zh-CN" sz="1600" b="0" dirty="0" err="1">
                <a:latin typeface="微软雅黑" panose="020B0503020204020204" pitchFamily="34" charset="-122"/>
                <a:ea typeface="微软雅黑" panose="020B0503020204020204" pitchFamily="34" charset="-122"/>
              </a:rPr>
              <a:t>开放源代码</a:t>
            </a:r>
            <a:r>
              <a:rPr lang="zh-CN" altLang="zh-CN" sz="1600" b="0" dirty="0">
                <a:latin typeface="微软雅黑" panose="020B0503020204020204" pitchFamily="34" charset="-122"/>
                <a:ea typeface="微软雅黑" panose="020B0503020204020204" pitchFamily="34" charset="-122"/>
              </a:rPr>
              <a:t>实现的</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软件播放器，基于</a:t>
            </a:r>
            <a:r>
              <a:rPr lang="en-US" altLang="zh-CN" sz="1600" b="0" dirty="0" err="1">
                <a:latin typeface="微软雅黑" panose="020B0503020204020204" pitchFamily="34" charset="-122"/>
                <a:ea typeface="微软雅黑" panose="020B0503020204020204" pitchFamily="34" charset="-122"/>
              </a:rPr>
              <a:t>OpenHEVC</a:t>
            </a:r>
            <a:r>
              <a:rPr lang="zh-CN" altLang="zh-CN" sz="1600" b="0" dirty="0">
                <a:latin typeface="微软雅黑" panose="020B0503020204020204" pitchFamily="34" charset="-122"/>
                <a:ea typeface="微软雅黑" panose="020B0503020204020204" pitchFamily="34" charset="-122"/>
              </a:rPr>
              <a:t>解码器和</a:t>
            </a:r>
            <a:r>
              <a:rPr lang="en-US" altLang="zh-CN" sz="1600" b="0" dirty="0">
                <a:latin typeface="微软雅黑" panose="020B0503020204020204" pitchFamily="34" charset="-122"/>
                <a:ea typeface="微软雅黑" panose="020B0503020204020204" pitchFamily="34" charset="-122"/>
              </a:rPr>
              <a:t>GPAC</a:t>
            </a:r>
            <a:r>
              <a:rPr lang="zh-CN" altLang="zh-CN" sz="1600" b="0" dirty="0" smtClean="0">
                <a:latin typeface="微软雅黑" panose="020B0503020204020204" pitchFamily="34" charset="-122"/>
                <a:ea typeface="微软雅黑" panose="020B0503020204020204" pitchFamily="34" charset="-122"/>
              </a:rPr>
              <a:t>视频</a:t>
            </a:r>
            <a:r>
              <a:rPr lang="zh-CN" altLang="zh-CN" sz="1600" b="0" dirty="0">
                <a:latin typeface="微软雅黑" panose="020B0503020204020204" pitchFamily="34" charset="-122"/>
                <a:ea typeface="微软雅黑" panose="020B0503020204020204" pitchFamily="34" charset="-122"/>
              </a:rPr>
              <a:t>播放器</a:t>
            </a:r>
            <a:r>
              <a:rPr lang="en-US" altLang="zh-CN" sz="1600" b="0" dirty="0">
                <a:latin typeface="微软雅黑" panose="020B0503020204020204" pitchFamily="34" charset="-122"/>
                <a:ea typeface="微软雅黑" panose="020B0503020204020204" pitchFamily="34" charset="-122"/>
              </a:rPr>
              <a:t>(</a:t>
            </a:r>
            <a:r>
              <a:rPr lang="zh-CN" altLang="zh-CN" sz="1600" b="0" dirty="0">
                <a:latin typeface="微软雅黑" panose="020B0503020204020204" pitchFamily="34" charset="-122"/>
                <a:ea typeface="微软雅黑" panose="020B0503020204020204" pitchFamily="34" charset="-122"/>
              </a:rPr>
              <a:t>两者都基于</a:t>
            </a:r>
            <a:r>
              <a:rPr lang="en-US" altLang="zh-CN" sz="1600" b="0" dirty="0">
                <a:latin typeface="微软雅黑" panose="020B0503020204020204" pitchFamily="34" charset="-122"/>
                <a:ea typeface="微软雅黑" panose="020B0503020204020204" pitchFamily="34" charset="-122"/>
              </a:rPr>
              <a:t>LGPL</a:t>
            </a:r>
            <a:r>
              <a:rPr lang="zh-CN" altLang="zh-CN" sz="1600" b="0" dirty="0">
                <a:latin typeface="微软雅黑" panose="020B0503020204020204" pitchFamily="34" charset="-122"/>
                <a:ea typeface="微软雅黑" panose="020B0503020204020204" pitchFamily="34" charset="-122"/>
              </a:rPr>
              <a:t>授权</a:t>
            </a:r>
            <a:r>
              <a:rPr lang="en-US" altLang="zh-CN" sz="1600" b="0" dirty="0">
                <a:latin typeface="微软雅黑" panose="020B0503020204020204" pitchFamily="34" charset="-122"/>
                <a:ea typeface="微软雅黑" panose="020B0503020204020204" pitchFamily="34" charset="-122"/>
              </a:rPr>
              <a:t>)</a:t>
            </a:r>
            <a:r>
              <a:rPr lang="zh-CN" altLang="zh-CN" sz="1600" b="0" dirty="0">
                <a:latin typeface="微软雅黑" panose="020B0503020204020204" pitchFamily="34" charset="-122"/>
                <a:ea typeface="微软雅黑" panose="020B0503020204020204" pitchFamily="34" charset="-122"/>
              </a:rPr>
              <a:t>。</a:t>
            </a:r>
            <a:r>
              <a:rPr lang="en-US" altLang="zh-CN" sz="1600" b="0" dirty="0" err="1">
                <a:latin typeface="微软雅黑" panose="020B0503020204020204" pitchFamily="34" charset="-122"/>
                <a:ea typeface="微软雅黑" panose="020B0503020204020204" pitchFamily="34" charset="-122"/>
              </a:rPr>
              <a:t>OpenHEVC</a:t>
            </a:r>
            <a:r>
              <a:rPr lang="zh-CN" altLang="zh-CN" sz="1600" b="0" dirty="0">
                <a:latin typeface="微软雅黑" panose="020B0503020204020204" pitchFamily="34" charset="-122"/>
                <a:ea typeface="微软雅黑" panose="020B0503020204020204" pitchFamily="34" charset="-122"/>
              </a:rPr>
              <a:t>解码器支持</a:t>
            </a:r>
            <a:r>
              <a:rPr lang="en-US" altLang="zh-CN" sz="1600" b="0" dirty="0">
                <a:latin typeface="微软雅黑" panose="020B0503020204020204" pitchFamily="34" charset="-122"/>
                <a:ea typeface="微软雅黑" panose="020B0503020204020204" pitchFamily="34" charset="-122"/>
              </a:rPr>
              <a:t>HEVC Main profile</a:t>
            </a:r>
            <a:r>
              <a:rPr lang="zh-CN" altLang="zh-CN" sz="1600" b="0" dirty="0">
                <a:latin typeface="微软雅黑" panose="020B0503020204020204" pitchFamily="34" charset="-122"/>
                <a:ea typeface="微软雅黑" panose="020B0503020204020204" pitchFamily="34" charset="-122"/>
              </a:rPr>
              <a:t>，能够用宏内核的</a:t>
            </a:r>
            <a:r>
              <a:rPr lang="en-US" altLang="zh-CN" sz="1600" b="0" dirty="0">
                <a:latin typeface="微软雅黑" panose="020B0503020204020204" pitchFamily="34" charset="-122"/>
                <a:ea typeface="微软雅黑" panose="020B0503020204020204" pitchFamily="34" charset="-122"/>
              </a:rPr>
              <a:t>CPU</a:t>
            </a:r>
            <a:r>
              <a:rPr lang="zh-CN" altLang="zh-CN" sz="1600" b="0" dirty="0">
                <a:latin typeface="微软雅黑" panose="020B0503020204020204" pitchFamily="34" charset="-122"/>
                <a:ea typeface="微软雅黑" panose="020B0503020204020204" pitchFamily="34" charset="-122"/>
              </a:rPr>
              <a:t>来解码</a:t>
            </a:r>
            <a:r>
              <a:rPr lang="en-US" altLang="zh-CN" sz="1600" b="0" dirty="0">
                <a:latin typeface="微软雅黑" panose="020B0503020204020204" pitchFamily="34" charset="-122"/>
                <a:ea typeface="微软雅黑" panose="020B0503020204020204" pitchFamily="34" charset="-122"/>
              </a:rPr>
              <a:t>1080p 30fps</a:t>
            </a:r>
            <a:r>
              <a:rPr lang="zh-CN" altLang="zh-CN" sz="1600" b="0" dirty="0">
                <a:latin typeface="微软雅黑" panose="020B0503020204020204" pitchFamily="34" charset="-122"/>
                <a:ea typeface="微软雅黑" panose="020B0503020204020204" pitchFamily="34" charset="-122"/>
              </a:rPr>
              <a:t>的视频，同时还有一个支持</a:t>
            </a:r>
            <a:r>
              <a:rPr lang="en-US" altLang="zh-CN" sz="1600" b="0" dirty="0">
                <a:latin typeface="微软雅黑" panose="020B0503020204020204" pitchFamily="34" charset="-122"/>
                <a:ea typeface="微软雅黑" panose="020B0503020204020204" pitchFamily="34" charset="-122"/>
              </a:rPr>
              <a:t>HEVC</a:t>
            </a:r>
            <a:r>
              <a:rPr lang="zh-CN" altLang="zh-CN" sz="1600" b="0" dirty="0">
                <a:latin typeface="微软雅黑" panose="020B0503020204020204" pitchFamily="34" charset="-122"/>
                <a:ea typeface="微软雅黑" panose="020B0503020204020204" pitchFamily="34" charset="-122"/>
              </a:rPr>
              <a:t>的实况</a:t>
            </a:r>
            <a:r>
              <a:rPr lang="en-US" altLang="zh-CN" sz="1600" b="0" dirty="0" err="1">
                <a:latin typeface="微软雅黑" panose="020B0503020204020204" pitchFamily="34" charset="-122"/>
                <a:ea typeface="微软雅黑" panose="020B0503020204020204" pitchFamily="34" charset="-122"/>
              </a:rPr>
              <a:t>转码</a:t>
            </a:r>
            <a:r>
              <a:rPr lang="zh-CN" altLang="zh-CN" sz="1600" b="0" dirty="0">
                <a:latin typeface="微软雅黑" panose="020B0503020204020204" pitchFamily="34" charset="-122"/>
                <a:ea typeface="微软雅黑" panose="020B0503020204020204" pitchFamily="34" charset="-122"/>
              </a:rPr>
              <a:t>器搭配</a:t>
            </a:r>
            <a:r>
              <a:rPr lang="en-US" altLang="zh-CN" sz="1600" b="0" dirty="0">
                <a:latin typeface="微软雅黑" panose="020B0503020204020204" pitchFamily="34" charset="-122"/>
                <a:ea typeface="微软雅黑" panose="020B0503020204020204" pitchFamily="34" charset="-122"/>
              </a:rPr>
              <a:t>GPAC</a:t>
            </a:r>
            <a:r>
              <a:rPr lang="zh-CN" altLang="zh-CN" sz="1600" b="0" dirty="0">
                <a:latin typeface="微软雅黑" panose="020B0503020204020204" pitchFamily="34" charset="-122"/>
                <a:ea typeface="微软雅黑" panose="020B0503020204020204" pitchFamily="34" charset="-122"/>
              </a:rPr>
              <a:t>视频拨放器。</a:t>
            </a:r>
          </a:p>
        </p:txBody>
      </p:sp>
    </p:spTree>
    <p:extLst>
      <p:ext uri="{BB962C8B-B14F-4D97-AF65-F5344CB8AC3E}">
        <p14:creationId xmlns:p14="http://schemas.microsoft.com/office/powerpoint/2010/main" val="1210828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smtClean="0">
                <a:solidFill>
                  <a:srgbClr val="0184B7"/>
                </a:solidFill>
                <a:latin typeface="Arial" pitchFamily="34" charset="0"/>
                <a:ea typeface="宋体" pitchFamily="2" charset="-122"/>
                <a:cs typeface="+mn-cs"/>
              </a:rPr>
              <a:t>H.265</a:t>
            </a:r>
            <a:r>
              <a:rPr lang="zh-CN" altLang="en-US" sz="3600" b="1" kern="1200" dirty="0" smtClean="0">
                <a:solidFill>
                  <a:srgbClr val="0184B7"/>
                </a:solidFill>
                <a:latin typeface="Arial" pitchFamily="34" charset="0"/>
                <a:ea typeface="宋体" pitchFamily="2" charset="-122"/>
                <a:cs typeface="+mn-cs"/>
              </a:rPr>
              <a:t>通用应用</a:t>
            </a:r>
            <a:r>
              <a:rPr lang="zh-CN" altLang="en-US" sz="3600" b="1" kern="1200" dirty="0">
                <a:solidFill>
                  <a:srgbClr val="0184B7"/>
                </a:solidFill>
                <a:latin typeface="Arial" pitchFamily="34" charset="0"/>
                <a:ea typeface="宋体" pitchFamily="2" charset="-122"/>
                <a:cs typeface="+mn-cs"/>
              </a:rPr>
              <a:t>实测（迅雷）</a:t>
            </a:r>
          </a:p>
        </p:txBody>
      </p:sp>
      <p:sp>
        <p:nvSpPr>
          <p:cNvPr id="4" name="灯片编号占位符 3"/>
          <p:cNvSpPr>
            <a:spLocks noGrp="1"/>
          </p:cNvSpPr>
          <p:nvPr>
            <p:ph type="sldNum" sz="quarter" idx="11"/>
          </p:nvPr>
        </p:nvSpPr>
        <p:spPr/>
        <p:txBody>
          <a:bodyPr/>
          <a:lstStyle/>
          <a:p>
            <a:fld id="{080877BF-6D31-4E48-B933-90223EB641D9}" type="slidenum">
              <a:rPr lang="en-US" altLang="zh-CN" smtClean="0"/>
              <a:pPr/>
              <a:t>91</a:t>
            </a:fld>
            <a:endParaRPr lang="en-US" altLang="zh-CN" dirty="0"/>
          </a:p>
        </p:txBody>
      </p:sp>
      <p:pic>
        <p:nvPicPr>
          <p:cNvPr id="2050" name="Picture 2" descr="http://imgsrc.baidu.com/forum/w%3D580/sign=7ca3754a503d26972ed3085565fab24f/6ac01b178a82b90196df8bb3728da9773812eff9.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1270" y="1268760"/>
            <a:ext cx="2306022" cy="129614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imgsrc.baidu.com/forum/w%3D580/sign=99c9d0dedcc451daf6f60ce386fc52a5/16e29982d158ccbfee9dfdba18d8bc3eb03541cd.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1270" y="2708920"/>
            <a:ext cx="2306022" cy="129614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http://imgsrc.baidu.com/forum/w%3D580/sign=d5b42c8d279759ee4a5060c382fa434e/bb2b8f82b9014a902b4d0e3da8773912b21beef8.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81270" y="4149080"/>
            <a:ext cx="2306022" cy="129614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981270" y="5733256"/>
            <a:ext cx="2088232" cy="523220"/>
          </a:xfrm>
          <a:prstGeom prst="rect">
            <a:avLst/>
          </a:prstGeom>
        </p:spPr>
        <p:txBody>
          <a:bodyPr wrap="square">
            <a:spAutoFit/>
          </a:bodyPr>
          <a:lstStyle/>
          <a:p>
            <a:pPr algn="l"/>
            <a:r>
              <a:rPr lang="en-US" altLang="zh-CN" b="0" dirty="0">
                <a:latin typeface="微软雅黑" panose="020B0503020204020204" pitchFamily="34" charset="-122"/>
                <a:ea typeface="微软雅黑" panose="020B0503020204020204" pitchFamily="34" charset="-122"/>
              </a:rPr>
              <a:t>HEVC</a:t>
            </a:r>
            <a:r>
              <a:rPr lang="zh-CN" altLang="en-US" b="0" dirty="0">
                <a:latin typeface="微软雅黑" panose="020B0503020204020204" pitchFamily="34" charset="-122"/>
                <a:ea typeface="微软雅黑" panose="020B0503020204020204" pitchFamily="34" charset="-122"/>
              </a:rPr>
              <a:t>在控制</a:t>
            </a:r>
            <a:r>
              <a:rPr lang="en-US" altLang="zh-CN" b="0" dirty="0">
                <a:latin typeface="微软雅黑" panose="020B0503020204020204" pitchFamily="34" charset="-122"/>
                <a:ea typeface="微软雅黑" panose="020B0503020204020204" pitchFamily="34" charset="-122"/>
              </a:rPr>
              <a:t>block</a:t>
            </a:r>
            <a:r>
              <a:rPr lang="zh-CN" altLang="en-US" b="0" dirty="0">
                <a:latin typeface="微软雅黑" panose="020B0503020204020204" pitchFamily="34" charset="-122"/>
                <a:ea typeface="微软雅黑" panose="020B0503020204020204" pitchFamily="34" charset="-122"/>
              </a:rPr>
              <a:t>方面做得很不错。</a:t>
            </a:r>
            <a:endParaRPr lang="zh-CN" altLang="en-US" dirty="0">
              <a:latin typeface="微软雅黑" panose="020B0503020204020204" pitchFamily="34" charset="-122"/>
              <a:ea typeface="微软雅黑" panose="020B0503020204020204" pitchFamily="34" charset="-122"/>
            </a:endParaRPr>
          </a:p>
        </p:txBody>
      </p:sp>
      <p:pic>
        <p:nvPicPr>
          <p:cNvPr id="2056" name="Picture 8" descr="http://imgsrc.baidu.com/forum/w%3D580/sign=5aa3f0a000e9390156028d364bed54f9/2278eef81a4c510fff83aa9a6159252dd52aa5a3.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73558" y="1310294"/>
            <a:ext cx="2232128" cy="125461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http://imgsrc.baidu.com/forum/w%3D580/sign=1c5746779e3df8dca63d8f99fd1072bf/0a6df6deb48f8c54f8768daf3b292df5e1fe7f41.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573558" y="2780928"/>
            <a:ext cx="2232128" cy="1254610"/>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ttp://imgsrc.baidu.com/forum/w%3D580/sign=e6a8f885e4dde711e7d243fe97eecef4/6cd610ce36d3d53985ca47433b87e950342ab073.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573557" y="4149079"/>
            <a:ext cx="2306021" cy="1296143"/>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3635896" y="5661248"/>
            <a:ext cx="2304256" cy="738664"/>
          </a:xfrm>
          <a:prstGeom prst="rect">
            <a:avLst/>
          </a:prstGeom>
        </p:spPr>
        <p:txBody>
          <a:bodyPr wrap="square">
            <a:spAutoFit/>
          </a:bodyPr>
          <a:lstStyle/>
          <a:p>
            <a:pPr algn="l"/>
            <a:r>
              <a:rPr lang="zh-CN" altLang="en-US" b="0" dirty="0">
                <a:latin typeface="微软雅黑" panose="020B0503020204020204" pitchFamily="34" charset="-122"/>
                <a:ea typeface="微软雅黑" panose="020B0503020204020204" pitchFamily="34" charset="-122"/>
              </a:rPr>
              <a:t>线条方面，</a:t>
            </a:r>
            <a:r>
              <a:rPr lang="en-US" altLang="zh-CN" b="0" dirty="0">
                <a:latin typeface="微软雅黑" panose="020B0503020204020204" pitchFamily="34" charset="-122"/>
                <a:ea typeface="微软雅黑" panose="020B0503020204020204" pitchFamily="34" charset="-122"/>
              </a:rPr>
              <a:t>HEVC</a:t>
            </a:r>
            <a:r>
              <a:rPr lang="zh-CN" altLang="en-US" b="0" dirty="0">
                <a:latin typeface="微软雅黑" panose="020B0503020204020204" pitchFamily="34" charset="-122"/>
                <a:ea typeface="微软雅黑" panose="020B0503020204020204" pitchFamily="34" charset="-122"/>
              </a:rPr>
              <a:t>的线条走样远小于</a:t>
            </a:r>
            <a:r>
              <a:rPr lang="en-US" altLang="zh-CN" b="0" dirty="0">
                <a:latin typeface="微软雅黑" panose="020B0503020204020204" pitchFamily="34" charset="-122"/>
                <a:ea typeface="微软雅黑" panose="020B0503020204020204" pitchFamily="34" charset="-122"/>
              </a:rPr>
              <a:t>AVC</a:t>
            </a:r>
            <a:r>
              <a:rPr lang="zh-CN" altLang="en-US" b="0" dirty="0" smtClean="0">
                <a:latin typeface="微软雅黑" panose="020B0503020204020204" pitchFamily="34" charset="-122"/>
                <a:ea typeface="微软雅黑" panose="020B0503020204020204" pitchFamily="34" charset="-122"/>
              </a:rPr>
              <a:t>方案</a:t>
            </a:r>
            <a:r>
              <a:rPr lang="zh-CN" altLang="en-US" b="0" dirty="0">
                <a:latin typeface="微软雅黑" panose="020B0503020204020204" pitchFamily="34" charset="-122"/>
                <a:ea typeface="微软雅黑" panose="020B0503020204020204" pitchFamily="34" charset="-122"/>
              </a:rPr>
              <a:t>，</a:t>
            </a:r>
            <a:r>
              <a:rPr lang="zh-CN" altLang="en-US" b="0" dirty="0" smtClean="0">
                <a:latin typeface="微软雅黑" panose="020B0503020204020204" pitchFamily="34" charset="-122"/>
                <a:ea typeface="微软雅黑" panose="020B0503020204020204" pitchFamily="34" charset="-122"/>
              </a:rPr>
              <a:t>但水面</a:t>
            </a:r>
            <a:r>
              <a:rPr lang="zh-CN" altLang="en-US" b="0" dirty="0">
                <a:latin typeface="微软雅黑" panose="020B0503020204020204" pitchFamily="34" charset="-122"/>
                <a:ea typeface="微软雅黑" panose="020B0503020204020204" pitchFamily="34" charset="-122"/>
              </a:rPr>
              <a:t>细节涂抹的很严重。</a:t>
            </a:r>
            <a:endParaRPr lang="zh-CN" altLang="en-US" dirty="0">
              <a:latin typeface="微软雅黑" panose="020B0503020204020204" pitchFamily="34" charset="-122"/>
              <a:ea typeface="微软雅黑" panose="020B0503020204020204" pitchFamily="34" charset="-122"/>
            </a:endParaRPr>
          </a:p>
        </p:txBody>
      </p:sp>
      <p:pic>
        <p:nvPicPr>
          <p:cNvPr id="2064" name="Picture 16" descr="http://imgsrc.baidu.com/forum/w%3D580/sign=d523ff7b38dbb6fd255be52e3926aba6/69836981800a19d838c7cf8532fa828ba71e4622.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093718" y="1310294"/>
            <a:ext cx="2366714" cy="1330257"/>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http://imgsrc.baidu.com/forum/w%3D580/sign=3ed3b8ec113853438ccf8729a311b01f/adc6543d269759ee36942b4bb3fb43166c22df22.jp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073444" y="2708920"/>
            <a:ext cx="2421096" cy="1360823"/>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http://imgsrc.baidu.com/forum/w%3D580/sign=afdef924a5c27d1ea5263bcc2bd7adaf/ec680c23dd54564ee9b9afb9b2de9c82d0584f0a.jp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073442" y="4167854"/>
            <a:ext cx="2386989" cy="1341653"/>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6165726" y="5589240"/>
            <a:ext cx="2582738" cy="1477328"/>
          </a:xfrm>
          <a:prstGeom prst="rect">
            <a:avLst/>
          </a:prstGeom>
        </p:spPr>
        <p:txBody>
          <a:bodyPr wrap="square">
            <a:spAutoFit/>
          </a:bodyPr>
          <a:lstStyle/>
          <a:p>
            <a:pPr algn="l"/>
            <a:r>
              <a:rPr lang="zh-CN" altLang="en-US" b="0" dirty="0">
                <a:latin typeface="微软雅黑" panose="020B0503020204020204" pitchFamily="34" charset="-122"/>
                <a:ea typeface="微软雅黑" panose="020B0503020204020204" pitchFamily="34" charset="-122"/>
              </a:rPr>
              <a:t>高动态下的</a:t>
            </a:r>
            <a:r>
              <a:rPr lang="zh-CN" altLang="en-US" b="0" dirty="0" smtClean="0">
                <a:latin typeface="微软雅黑" panose="020B0503020204020204" pitchFamily="34" charset="-122"/>
                <a:ea typeface="微软雅黑" panose="020B0503020204020204" pitchFamily="34" charset="-122"/>
              </a:rPr>
              <a:t>效果，</a:t>
            </a:r>
            <a:r>
              <a:rPr lang="en-US" altLang="zh-CN" b="0" dirty="0">
                <a:latin typeface="微软雅黑" panose="020B0503020204020204" pitchFamily="34" charset="-122"/>
                <a:ea typeface="微软雅黑" panose="020B0503020204020204" pitchFamily="34" charset="-122"/>
              </a:rPr>
              <a:t>HEVC</a:t>
            </a:r>
            <a:r>
              <a:rPr lang="zh-CN" altLang="en-US" b="0" dirty="0">
                <a:latin typeface="微软雅黑" panose="020B0503020204020204" pitchFamily="34" charset="-122"/>
                <a:ea typeface="微软雅黑" panose="020B0503020204020204" pitchFamily="34" charset="-122"/>
              </a:rPr>
              <a:t>对细节的涂抹非常严重，甚至</a:t>
            </a:r>
            <a:r>
              <a:rPr lang="en-US" altLang="zh-CN" b="0" dirty="0">
                <a:latin typeface="微软雅黑" panose="020B0503020204020204" pitchFamily="34" charset="-122"/>
                <a:ea typeface="微软雅黑" panose="020B0503020204020204" pitchFamily="34" charset="-122"/>
              </a:rPr>
              <a:t>x264</a:t>
            </a:r>
            <a:r>
              <a:rPr lang="zh-CN" altLang="en-US" b="0" dirty="0">
                <a:latin typeface="微软雅黑" panose="020B0503020204020204" pitchFamily="34" charset="-122"/>
                <a:ea typeface="微软雅黑" panose="020B0503020204020204" pitchFamily="34" charset="-122"/>
              </a:rPr>
              <a:t>都保留了更多背景的粒子特效</a:t>
            </a:r>
            <a:endParaRPr lang="zh-CN" altLang="en-US" dirty="0">
              <a:latin typeface="微软雅黑" panose="020B0503020204020204" pitchFamily="34" charset="-122"/>
              <a:ea typeface="微软雅黑" panose="020B0503020204020204" pitchFamily="34" charset="-122"/>
            </a:endParaRPr>
          </a:p>
        </p:txBody>
      </p:sp>
      <p:sp>
        <p:nvSpPr>
          <p:cNvPr id="10" name="矩形 9"/>
          <p:cNvSpPr/>
          <p:nvPr/>
        </p:nvSpPr>
        <p:spPr>
          <a:xfrm>
            <a:off x="161751" y="1557876"/>
            <a:ext cx="543740" cy="307777"/>
          </a:xfrm>
          <a:prstGeom prst="rect">
            <a:avLst/>
          </a:prstGeom>
        </p:spPr>
        <p:txBody>
          <a:bodyPr wrap="square">
            <a:spAutoFit/>
          </a:bodyPr>
          <a:lstStyle/>
          <a:p>
            <a:pPr algn="l"/>
            <a:r>
              <a:rPr lang="zh-CN" altLang="en-US" b="0" dirty="0">
                <a:latin typeface="微软雅黑" panose="020B0503020204020204" pitchFamily="34" charset="-122"/>
                <a:ea typeface="微软雅黑" panose="020B0503020204020204" pitchFamily="34" charset="-122"/>
              </a:rPr>
              <a:t>源片</a:t>
            </a:r>
          </a:p>
        </p:txBody>
      </p:sp>
      <p:sp>
        <p:nvSpPr>
          <p:cNvPr id="11" name="矩形 10"/>
          <p:cNvSpPr/>
          <p:nvPr/>
        </p:nvSpPr>
        <p:spPr>
          <a:xfrm>
            <a:off x="39388" y="2939689"/>
            <a:ext cx="788196" cy="523220"/>
          </a:xfrm>
          <a:prstGeom prst="rect">
            <a:avLst/>
          </a:prstGeom>
        </p:spPr>
        <p:txBody>
          <a:bodyPr wrap="square">
            <a:spAutoFit/>
          </a:bodyPr>
          <a:lstStyle/>
          <a:p>
            <a:r>
              <a:rPr lang="en-US" altLang="zh-CN" b="0" dirty="0">
                <a:latin typeface="微软雅黑" panose="020B0503020204020204" pitchFamily="34" charset="-122"/>
                <a:ea typeface="微软雅黑" panose="020B0503020204020204" pitchFamily="34" charset="-122"/>
              </a:rPr>
              <a:t>H.265/HEVC</a:t>
            </a:r>
            <a:endParaRPr lang="zh-CN" altLang="en-US" b="0" dirty="0">
              <a:latin typeface="微软雅黑" panose="020B0503020204020204" pitchFamily="34" charset="-122"/>
              <a:ea typeface="微软雅黑" panose="020B0503020204020204" pitchFamily="34" charset="-122"/>
            </a:endParaRPr>
          </a:p>
        </p:txBody>
      </p:sp>
      <p:sp>
        <p:nvSpPr>
          <p:cNvPr id="26" name="矩形 25"/>
          <p:cNvSpPr/>
          <p:nvPr/>
        </p:nvSpPr>
        <p:spPr>
          <a:xfrm>
            <a:off x="110978" y="4489374"/>
            <a:ext cx="716606" cy="523220"/>
          </a:xfrm>
          <a:prstGeom prst="rect">
            <a:avLst/>
          </a:prstGeom>
        </p:spPr>
        <p:txBody>
          <a:bodyPr wrap="square">
            <a:spAutoFit/>
          </a:bodyPr>
          <a:lstStyle/>
          <a:p>
            <a:pPr algn="l"/>
            <a:r>
              <a:rPr lang="en-US" altLang="zh-CN" b="0" dirty="0">
                <a:latin typeface="微软雅黑" panose="020B0503020204020204" pitchFamily="34" charset="-122"/>
                <a:ea typeface="微软雅黑" panose="020B0503020204020204" pitchFamily="34" charset="-122"/>
              </a:rPr>
              <a:t>H.264/AVC</a:t>
            </a:r>
            <a:endParaRPr lang="zh-CN" altLang="en-US"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446961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600" b="1" kern="1200" dirty="0">
                <a:solidFill>
                  <a:srgbClr val="0184B7"/>
                </a:solidFill>
                <a:latin typeface="Arial" pitchFamily="34" charset="0"/>
                <a:ea typeface="宋体" pitchFamily="2" charset="-122"/>
              </a:rPr>
              <a:t>H.265</a:t>
            </a:r>
            <a:r>
              <a:rPr lang="zh-CN" altLang="en-US" sz="3600" b="1" kern="1200" dirty="0">
                <a:solidFill>
                  <a:srgbClr val="0184B7"/>
                </a:solidFill>
                <a:latin typeface="Arial" pitchFamily="34" charset="0"/>
                <a:ea typeface="宋体" pitchFamily="2" charset="-122"/>
              </a:rPr>
              <a:t>通用应用实测</a:t>
            </a:r>
            <a:r>
              <a:rPr lang="zh-CN" altLang="en-US" sz="3600" b="1" kern="1200" dirty="0" smtClean="0">
                <a:solidFill>
                  <a:srgbClr val="0184B7"/>
                </a:solidFill>
                <a:latin typeface="Arial" pitchFamily="34" charset="0"/>
                <a:ea typeface="宋体" pitchFamily="2" charset="-122"/>
                <a:cs typeface="+mn-cs"/>
              </a:rPr>
              <a:t>（</a:t>
            </a:r>
            <a:r>
              <a:rPr lang="en-US" altLang="zh-CN" sz="3600" b="1" kern="1200" dirty="0">
                <a:solidFill>
                  <a:srgbClr val="0184B7"/>
                </a:solidFill>
                <a:latin typeface="Arial" pitchFamily="34" charset="0"/>
                <a:ea typeface="宋体" pitchFamily="2" charset="-122"/>
                <a:cs typeface="+mn-cs"/>
              </a:rPr>
              <a:t>PPS</a:t>
            </a:r>
            <a:r>
              <a:rPr lang="zh-CN" altLang="en-US" sz="3600" b="1" kern="1200" dirty="0">
                <a:solidFill>
                  <a:srgbClr val="0184B7"/>
                </a:solidFill>
                <a:latin typeface="Arial" pitchFamily="34" charset="0"/>
                <a:ea typeface="宋体" pitchFamily="2" charset="-122"/>
                <a:cs typeface="+mn-cs"/>
              </a:rPr>
              <a:t>）</a:t>
            </a:r>
          </a:p>
        </p:txBody>
      </p:sp>
      <p:pic>
        <p:nvPicPr>
          <p:cNvPr id="11" name="图片 10" descr="http://news.xinhuanet.com/tech/2013-05/21/124742416_11n.jpg"/>
          <p:cNvPicPr/>
          <p:nvPr/>
        </p:nvPicPr>
        <p:blipFill>
          <a:blip r:embed="rId3">
            <a:extLst>
              <a:ext uri="{28A0092B-C50C-407E-A947-70E740481C1C}">
                <a14:useLocalDpi xmlns:a14="http://schemas.microsoft.com/office/drawing/2010/main" val="0"/>
              </a:ext>
            </a:extLst>
          </a:blip>
          <a:srcRect/>
          <a:stretch>
            <a:fillRect/>
          </a:stretch>
        </p:blipFill>
        <p:spPr bwMode="auto">
          <a:xfrm>
            <a:off x="373063" y="1844824"/>
            <a:ext cx="3786772" cy="1944216"/>
          </a:xfrm>
          <a:prstGeom prst="rect">
            <a:avLst/>
          </a:prstGeom>
          <a:noFill/>
          <a:ln>
            <a:noFill/>
          </a:ln>
        </p:spPr>
      </p:pic>
      <p:sp>
        <p:nvSpPr>
          <p:cNvPr id="9" name="矩形 8"/>
          <p:cNvSpPr/>
          <p:nvPr/>
        </p:nvSpPr>
        <p:spPr>
          <a:xfrm>
            <a:off x="376064" y="3912690"/>
            <a:ext cx="3786772" cy="307777"/>
          </a:xfrm>
          <a:prstGeom prst="rect">
            <a:avLst/>
          </a:prstGeom>
        </p:spPr>
        <p:txBody>
          <a:bodyPr wrap="square">
            <a:spAutoFit/>
          </a:bodyPr>
          <a:lstStyle/>
          <a:p>
            <a:r>
              <a:rPr lang="en-US" altLang="zh-CN" sz="1400" b="0" dirty="0">
                <a:latin typeface="微软雅黑" panose="020B0503020204020204" pitchFamily="34" charset="-122"/>
                <a:ea typeface="微软雅黑" panose="020B0503020204020204" pitchFamily="34" charset="-122"/>
              </a:rPr>
              <a:t>PPS</a:t>
            </a:r>
            <a:r>
              <a:rPr lang="zh-CN" altLang="zh-CN" sz="1400" b="0" dirty="0">
                <a:latin typeface="微软雅黑" panose="020B0503020204020204" pitchFamily="34" charset="-122"/>
                <a:ea typeface="微软雅黑" panose="020B0503020204020204" pitchFamily="34" charset="-122"/>
              </a:rPr>
              <a:t>普通画质版</a:t>
            </a:r>
            <a:r>
              <a:rPr lang="en-US" altLang="zh-CN" sz="1400" b="0" dirty="0">
                <a:latin typeface="微软雅黑" panose="020B0503020204020204" pitchFamily="34" charset="-122"/>
                <a:ea typeface="微软雅黑" panose="020B0503020204020204" pitchFamily="34" charset="-122"/>
              </a:rPr>
              <a:t>-</a:t>
            </a:r>
            <a:r>
              <a:rPr lang="zh-CN" altLang="zh-CN" sz="1400" b="0" dirty="0">
                <a:latin typeface="微软雅黑" panose="020B0503020204020204" pitchFamily="34" charset="-122"/>
                <a:ea typeface="微软雅黑" panose="020B0503020204020204" pitchFamily="34" charset="-122"/>
              </a:rPr>
              <a:t>见龙卸甲截图，刘备眼部模糊</a:t>
            </a:r>
            <a:endParaRPr lang="zh-CN" altLang="en-US" sz="1400" b="0" dirty="0">
              <a:latin typeface="微软雅黑" panose="020B0503020204020204" pitchFamily="34" charset="-122"/>
              <a:ea typeface="微软雅黑" panose="020B0503020204020204" pitchFamily="34" charset="-122"/>
            </a:endParaRPr>
          </a:p>
        </p:txBody>
      </p:sp>
      <p:pic>
        <p:nvPicPr>
          <p:cNvPr id="13" name="图片 12" descr="http://news.xinhuanet.com/tech/2013-05/21/124742416_21n.jpg"/>
          <p:cNvPicPr/>
          <p:nvPr/>
        </p:nvPicPr>
        <p:blipFill>
          <a:blip r:embed="rId4">
            <a:extLst>
              <a:ext uri="{28A0092B-C50C-407E-A947-70E740481C1C}">
                <a14:useLocalDpi xmlns:a14="http://schemas.microsoft.com/office/drawing/2010/main" val="0"/>
              </a:ext>
            </a:extLst>
          </a:blip>
          <a:srcRect/>
          <a:stretch>
            <a:fillRect/>
          </a:stretch>
        </p:blipFill>
        <p:spPr bwMode="auto">
          <a:xfrm>
            <a:off x="4410412" y="1844824"/>
            <a:ext cx="3960440" cy="1929496"/>
          </a:xfrm>
          <a:prstGeom prst="rect">
            <a:avLst/>
          </a:prstGeom>
          <a:noFill/>
          <a:ln>
            <a:noFill/>
          </a:ln>
        </p:spPr>
      </p:pic>
      <p:sp>
        <p:nvSpPr>
          <p:cNvPr id="10" name="矩形 9"/>
          <p:cNvSpPr/>
          <p:nvPr/>
        </p:nvSpPr>
        <p:spPr>
          <a:xfrm>
            <a:off x="4572000" y="3789040"/>
            <a:ext cx="3818674" cy="307777"/>
          </a:xfrm>
          <a:prstGeom prst="rect">
            <a:avLst/>
          </a:prstGeom>
        </p:spPr>
        <p:txBody>
          <a:bodyPr wrap="square">
            <a:spAutoFit/>
          </a:bodyPr>
          <a:lstStyle/>
          <a:p>
            <a:r>
              <a:rPr lang="en-US" altLang="zh-CN" sz="1400" b="0" dirty="0">
                <a:latin typeface="微软雅黑" panose="020B0503020204020204" pitchFamily="34" charset="-122"/>
                <a:ea typeface="微软雅黑" panose="020B0503020204020204" pitchFamily="34" charset="-122"/>
              </a:rPr>
              <a:t>PPS</a:t>
            </a:r>
            <a:r>
              <a:rPr lang="zh-CN" altLang="zh-CN" sz="1400" b="0" dirty="0">
                <a:latin typeface="微软雅黑" panose="020B0503020204020204" pitchFamily="34" charset="-122"/>
                <a:ea typeface="微软雅黑" panose="020B0503020204020204" pitchFamily="34" charset="-122"/>
              </a:rPr>
              <a:t>高清画质版</a:t>
            </a:r>
            <a:r>
              <a:rPr lang="en-US" altLang="zh-CN" sz="1400" b="0" dirty="0">
                <a:latin typeface="微软雅黑" panose="020B0503020204020204" pitchFamily="34" charset="-122"/>
                <a:ea typeface="微软雅黑" panose="020B0503020204020204" pitchFamily="34" charset="-122"/>
              </a:rPr>
              <a:t>-</a:t>
            </a:r>
            <a:r>
              <a:rPr lang="zh-CN" altLang="zh-CN" sz="1400" b="0" dirty="0">
                <a:latin typeface="微软雅黑" panose="020B0503020204020204" pitchFamily="34" charset="-122"/>
                <a:ea typeface="微软雅黑" panose="020B0503020204020204" pitchFamily="34" charset="-122"/>
              </a:rPr>
              <a:t>见龙卸甲截图，刘备面部略灰</a:t>
            </a:r>
            <a:endParaRPr lang="zh-CN" altLang="en-US" sz="1400" b="0" dirty="0">
              <a:latin typeface="微软雅黑" panose="020B0503020204020204" pitchFamily="34" charset="-122"/>
              <a:ea typeface="微软雅黑" panose="020B0503020204020204" pitchFamily="34" charset="-122"/>
            </a:endParaRPr>
          </a:p>
        </p:txBody>
      </p:sp>
      <p:pic>
        <p:nvPicPr>
          <p:cNvPr id="15" name="图片 14" descr="http://news.xinhuanet.com/tech/2013-05/21/124742416_31n.jpg"/>
          <p:cNvPicPr/>
          <p:nvPr/>
        </p:nvPicPr>
        <p:blipFill>
          <a:blip r:embed="rId5">
            <a:extLst>
              <a:ext uri="{28A0092B-C50C-407E-A947-70E740481C1C}">
                <a14:useLocalDpi xmlns:a14="http://schemas.microsoft.com/office/drawing/2010/main" val="0"/>
              </a:ext>
            </a:extLst>
          </a:blip>
          <a:srcRect/>
          <a:stretch>
            <a:fillRect/>
          </a:stretch>
        </p:blipFill>
        <p:spPr bwMode="auto">
          <a:xfrm>
            <a:off x="373063" y="4221088"/>
            <a:ext cx="3786772" cy="1944216"/>
          </a:xfrm>
          <a:prstGeom prst="rect">
            <a:avLst/>
          </a:prstGeom>
          <a:noFill/>
          <a:ln>
            <a:noFill/>
          </a:ln>
        </p:spPr>
      </p:pic>
      <p:sp>
        <p:nvSpPr>
          <p:cNvPr id="12" name="矩形 11"/>
          <p:cNvSpPr/>
          <p:nvPr/>
        </p:nvSpPr>
        <p:spPr>
          <a:xfrm>
            <a:off x="35496" y="6165304"/>
            <a:ext cx="4408579" cy="369332"/>
          </a:xfrm>
          <a:prstGeom prst="rect">
            <a:avLst/>
          </a:prstGeom>
        </p:spPr>
        <p:txBody>
          <a:bodyPr wrap="none">
            <a:spAutoFit/>
          </a:bodyPr>
          <a:lstStyle/>
          <a:p>
            <a:r>
              <a:rPr lang="zh-CN" altLang="zh-CN" b="0" dirty="0">
                <a:latin typeface="微软雅黑" panose="020B0503020204020204" pitchFamily="34" charset="-122"/>
                <a:ea typeface="微软雅黑" panose="020B0503020204020204" pitchFamily="34" charset="-122"/>
              </a:rPr>
              <a:t>　</a:t>
            </a:r>
            <a:r>
              <a:rPr lang="en-US" altLang="zh-CN" sz="1400" b="0" dirty="0">
                <a:latin typeface="微软雅黑" panose="020B0503020204020204" pitchFamily="34" charset="-122"/>
                <a:ea typeface="微软雅黑" panose="020B0503020204020204" pitchFamily="34" charset="-122"/>
              </a:rPr>
              <a:t>PPS</a:t>
            </a:r>
            <a:r>
              <a:rPr lang="zh-CN" altLang="zh-CN" sz="1400" b="0" dirty="0">
                <a:latin typeface="微软雅黑" panose="020B0503020204020204" pitchFamily="34" charset="-122"/>
                <a:ea typeface="微软雅黑" panose="020B0503020204020204" pitchFamily="34" charset="-122"/>
              </a:rPr>
              <a:t>超清画质版</a:t>
            </a:r>
            <a:r>
              <a:rPr lang="en-US" altLang="zh-CN" sz="1400" b="0" dirty="0">
                <a:latin typeface="微软雅黑" panose="020B0503020204020204" pitchFamily="34" charset="-122"/>
                <a:ea typeface="微软雅黑" panose="020B0503020204020204" pitchFamily="34" charset="-122"/>
              </a:rPr>
              <a:t>-</a:t>
            </a:r>
            <a:r>
              <a:rPr lang="zh-CN" altLang="zh-CN" sz="1400" b="0" dirty="0">
                <a:latin typeface="微软雅黑" panose="020B0503020204020204" pitchFamily="34" charset="-122"/>
                <a:ea typeface="微软雅黑" panose="020B0503020204020204" pitchFamily="34" charset="-122"/>
              </a:rPr>
              <a:t>见龙卸甲截图，刘备面部比较清晰</a:t>
            </a:r>
            <a:endParaRPr lang="zh-CN" altLang="en-US" sz="1400" b="0" dirty="0">
              <a:latin typeface="微软雅黑" panose="020B0503020204020204" pitchFamily="34" charset="-122"/>
              <a:ea typeface="微软雅黑" panose="020B0503020204020204" pitchFamily="34" charset="-122"/>
            </a:endParaRPr>
          </a:p>
        </p:txBody>
      </p:sp>
      <p:pic>
        <p:nvPicPr>
          <p:cNvPr id="17" name="图片 16" descr="http://news.xinhuanet.com/tech/2013-05/21/124742416_41n.jpg"/>
          <p:cNvPicPr/>
          <p:nvPr/>
        </p:nvPicPr>
        <p:blipFill>
          <a:blip r:embed="rId6">
            <a:extLst>
              <a:ext uri="{28A0092B-C50C-407E-A947-70E740481C1C}">
                <a14:useLocalDpi xmlns:a14="http://schemas.microsoft.com/office/drawing/2010/main" val="0"/>
              </a:ext>
            </a:extLst>
          </a:blip>
          <a:srcRect/>
          <a:stretch>
            <a:fillRect/>
          </a:stretch>
        </p:blipFill>
        <p:spPr bwMode="auto">
          <a:xfrm>
            <a:off x="4442990" y="4221088"/>
            <a:ext cx="3965317" cy="1889622"/>
          </a:xfrm>
          <a:prstGeom prst="rect">
            <a:avLst/>
          </a:prstGeom>
          <a:noFill/>
          <a:ln>
            <a:noFill/>
          </a:ln>
        </p:spPr>
      </p:pic>
      <p:sp>
        <p:nvSpPr>
          <p:cNvPr id="14" name="矩形 13"/>
          <p:cNvSpPr/>
          <p:nvPr/>
        </p:nvSpPr>
        <p:spPr>
          <a:xfrm>
            <a:off x="4442990" y="6165304"/>
            <a:ext cx="3982339" cy="523220"/>
          </a:xfrm>
          <a:prstGeom prst="rect">
            <a:avLst/>
          </a:prstGeom>
        </p:spPr>
        <p:txBody>
          <a:bodyPr wrap="square">
            <a:spAutoFit/>
          </a:bodyPr>
          <a:lstStyle/>
          <a:p>
            <a:r>
              <a:rPr lang="en-US" altLang="zh-CN" sz="1400" b="0" dirty="0">
                <a:latin typeface="微软雅黑" panose="020B0503020204020204" pitchFamily="34" charset="-122"/>
                <a:ea typeface="微软雅黑" panose="020B0503020204020204" pitchFamily="34" charset="-122"/>
              </a:rPr>
              <a:t>PPS</a:t>
            </a:r>
            <a:r>
              <a:rPr lang="zh-CN" altLang="zh-CN" sz="1400" b="0" dirty="0">
                <a:latin typeface="微软雅黑" panose="020B0503020204020204" pitchFamily="34" charset="-122"/>
                <a:ea typeface="微软雅黑" panose="020B0503020204020204" pitchFamily="34" charset="-122"/>
              </a:rPr>
              <a:t>臻高清画质版</a:t>
            </a:r>
            <a:r>
              <a:rPr lang="en-US" altLang="zh-CN" sz="1400" b="0" dirty="0">
                <a:latin typeface="微软雅黑" panose="020B0503020204020204" pitchFamily="34" charset="-122"/>
                <a:ea typeface="微软雅黑" panose="020B0503020204020204" pitchFamily="34" charset="-122"/>
              </a:rPr>
              <a:t>-</a:t>
            </a:r>
            <a:r>
              <a:rPr lang="zh-CN" altLang="zh-CN" sz="1400" b="0" dirty="0">
                <a:latin typeface="微软雅黑" panose="020B0503020204020204" pitchFamily="34" charset="-122"/>
                <a:ea typeface="微软雅黑" panose="020B0503020204020204" pitchFamily="34" charset="-122"/>
              </a:rPr>
              <a:t>见龙卸甲截图，刘备目光锐利、面部栩栩如生</a:t>
            </a:r>
            <a:endParaRPr lang="zh-CN" altLang="en-US" sz="1400" b="0" dirty="0">
              <a:latin typeface="微软雅黑" panose="020B0503020204020204" pitchFamily="34" charset="-122"/>
              <a:ea typeface="微软雅黑" panose="020B0503020204020204" pitchFamily="34" charset="-122"/>
            </a:endParaRPr>
          </a:p>
        </p:txBody>
      </p:sp>
      <p:sp>
        <p:nvSpPr>
          <p:cNvPr id="19" name="矩形 18"/>
          <p:cNvSpPr/>
          <p:nvPr/>
        </p:nvSpPr>
        <p:spPr>
          <a:xfrm>
            <a:off x="251520" y="1340768"/>
            <a:ext cx="7200800" cy="369332"/>
          </a:xfrm>
          <a:prstGeom prst="rect">
            <a:avLst/>
          </a:prstGeom>
        </p:spPr>
        <p:txBody>
          <a:bodyPr wrap="square">
            <a:spAutoFit/>
          </a:bodyPr>
          <a:lstStyle/>
          <a:p>
            <a:pPr algn="l"/>
            <a:r>
              <a:rPr lang="zh-CN" altLang="zh-CN" sz="1800" dirty="0">
                <a:latin typeface="微软雅黑" panose="020B0503020204020204" pitchFamily="34" charset="-122"/>
                <a:ea typeface="微软雅黑" panose="020B0503020204020204" pitchFamily="34" charset="-122"/>
              </a:rPr>
              <a:t>测试</a:t>
            </a:r>
            <a:r>
              <a:rPr lang="zh-CN" altLang="en-US" sz="1800" dirty="0">
                <a:latin typeface="微软雅黑" panose="020B0503020204020204" pitchFamily="34" charset="-122"/>
                <a:ea typeface="微软雅黑" panose="020B0503020204020204" pitchFamily="34" charset="-122"/>
              </a:rPr>
              <a:t>一：画质清晰度对比</a:t>
            </a:r>
            <a:endParaRPr lang="zh-CN" altLang="zh-CN" sz="1800" dirty="0">
              <a:latin typeface="微软雅黑" panose="020B0503020204020204" pitchFamily="34" charset="-122"/>
              <a:ea typeface="微软雅黑" panose="020B0503020204020204" pitchFamily="34" charset="-122"/>
            </a:endParaRPr>
          </a:p>
        </p:txBody>
      </p:sp>
      <p:sp>
        <p:nvSpPr>
          <p:cNvPr id="16"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92</a:t>
            </a:fld>
            <a:endParaRPr lang="en-US" altLang="zh-CN" dirty="0"/>
          </a:p>
        </p:txBody>
      </p:sp>
    </p:spTree>
    <p:extLst>
      <p:ext uri="{BB962C8B-B14F-4D97-AF65-F5344CB8AC3E}">
        <p14:creationId xmlns:p14="http://schemas.microsoft.com/office/powerpoint/2010/main" val="35830906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251520" y="1412776"/>
            <a:ext cx="7200800" cy="369332"/>
          </a:xfrm>
          <a:prstGeom prst="rect">
            <a:avLst/>
          </a:prstGeom>
        </p:spPr>
        <p:txBody>
          <a:bodyPr wrap="square">
            <a:spAutoFit/>
          </a:bodyPr>
          <a:lstStyle/>
          <a:p>
            <a:pPr algn="l"/>
            <a:r>
              <a:rPr lang="zh-CN" altLang="zh-CN" sz="1800" dirty="0">
                <a:latin typeface="微软雅黑" panose="020B0503020204020204" pitchFamily="34" charset="-122"/>
                <a:ea typeface="微软雅黑" panose="020B0503020204020204" pitchFamily="34" charset="-122"/>
              </a:rPr>
              <a:t>测试</a:t>
            </a:r>
            <a:r>
              <a:rPr lang="zh-CN" altLang="en-US" sz="1800" dirty="0">
                <a:latin typeface="微软雅黑" panose="020B0503020204020204" pitchFamily="34" charset="-122"/>
                <a:ea typeface="微软雅黑" panose="020B0503020204020204" pitchFamily="34" charset="-122"/>
              </a:rPr>
              <a:t>二：四种画质流量占用统计：</a:t>
            </a:r>
            <a:endParaRPr lang="zh-CN" altLang="zh-CN" sz="1800" dirty="0">
              <a:latin typeface="微软雅黑" panose="020B0503020204020204" pitchFamily="34" charset="-122"/>
              <a:ea typeface="微软雅黑" panose="020B0503020204020204"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1538189791"/>
              </p:ext>
            </p:extLst>
          </p:nvPr>
        </p:nvGraphicFramePr>
        <p:xfrm>
          <a:off x="971600" y="1916832"/>
          <a:ext cx="7560840" cy="3168352"/>
        </p:xfrm>
        <a:graphic>
          <a:graphicData uri="http://schemas.openxmlformats.org/drawingml/2006/table">
            <a:tbl>
              <a:tblPr firstRow="1" bandRow="1">
                <a:tableStyleId>{5C22544A-7EE6-4342-B048-85BDC9FD1C3A}</a:tableStyleId>
              </a:tblPr>
              <a:tblGrid>
                <a:gridCol w="1890210"/>
                <a:gridCol w="1278142"/>
                <a:gridCol w="2160240"/>
                <a:gridCol w="2232248"/>
              </a:tblGrid>
              <a:tr h="641754">
                <a:tc>
                  <a:txBody>
                    <a:bodyPr/>
                    <a:lstStyle/>
                    <a:p>
                      <a:pPr algn="ctr"/>
                      <a:r>
                        <a:rPr lang="zh-CN" altLang="en-US" sz="1600" dirty="0" smtClean="0">
                          <a:solidFill>
                            <a:schemeClr val="tx1"/>
                          </a:solidFill>
                          <a:latin typeface="微软雅黑" panose="020B0503020204020204" pitchFamily="34" charset="-122"/>
                          <a:ea typeface="微软雅黑" panose="020B0503020204020204" pitchFamily="34" charset="-122"/>
                        </a:rPr>
                        <a:t>测试影片</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zh-CN" altLang="en-US" sz="1600" dirty="0" smtClean="0">
                          <a:solidFill>
                            <a:schemeClr val="tx1"/>
                          </a:solidFill>
                          <a:latin typeface="微软雅黑" panose="020B0503020204020204" pitchFamily="34" charset="-122"/>
                          <a:ea typeface="微软雅黑" panose="020B0503020204020204" pitchFamily="34" charset="-122"/>
                        </a:rPr>
                        <a:t>来源</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600" dirty="0" smtClean="0">
                          <a:solidFill>
                            <a:schemeClr val="tx1"/>
                          </a:solidFill>
                          <a:latin typeface="微软雅黑" panose="020B0503020204020204" pitchFamily="34" charset="-122"/>
                          <a:ea typeface="微软雅黑" panose="020B0503020204020204" pitchFamily="34" charset="-122"/>
                        </a:rPr>
                        <a:t>清晰度</a:t>
                      </a:r>
                    </a:p>
                  </a:txBody>
                  <a:tcPr anchor="ctr" anchorCtr="1">
                    <a:solidFill>
                      <a:schemeClr val="bg1">
                        <a:lumMod val="85000"/>
                      </a:schemeClr>
                    </a:solidFill>
                  </a:tcPr>
                </a:tc>
                <a:tc>
                  <a:txBody>
                    <a:bodyPr/>
                    <a:lstStyle/>
                    <a:p>
                      <a:pPr algn="ctr"/>
                      <a:r>
                        <a:rPr lang="zh-CN" altLang="en-US" sz="1600" dirty="0" smtClean="0">
                          <a:solidFill>
                            <a:schemeClr val="tx1"/>
                          </a:solidFill>
                          <a:latin typeface="微软雅黑" panose="020B0503020204020204" pitchFamily="34" charset="-122"/>
                          <a:ea typeface="微软雅黑" panose="020B0503020204020204" pitchFamily="34" charset="-122"/>
                        </a:rPr>
                        <a:t>下载文件大小（</a:t>
                      </a:r>
                      <a:r>
                        <a:rPr lang="en-US" altLang="zh-CN" sz="1600" dirty="0" smtClean="0">
                          <a:solidFill>
                            <a:schemeClr val="tx1"/>
                          </a:solidFill>
                          <a:latin typeface="微软雅黑" panose="020B0503020204020204" pitchFamily="34" charset="-122"/>
                          <a:ea typeface="微软雅黑" panose="020B0503020204020204" pitchFamily="34" charset="-122"/>
                        </a:rPr>
                        <a:t>MB</a:t>
                      </a:r>
                      <a:r>
                        <a:rPr lang="zh-CN" altLang="en-US" sz="1600" dirty="0" smtClean="0">
                          <a:solidFill>
                            <a:schemeClr val="tx1"/>
                          </a:solidFill>
                          <a:latin typeface="微软雅黑" panose="020B0503020204020204" pitchFamily="34" charset="-122"/>
                          <a:ea typeface="微软雅黑" panose="020B0503020204020204" pitchFamily="34" charset="-122"/>
                        </a:rPr>
                        <a:t>）</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r h="561535">
                <a:tc rowSpan="2">
                  <a:txBody>
                    <a:bodyPr/>
                    <a:lstStyle/>
                    <a:p>
                      <a:pPr algn="ctr"/>
                      <a:r>
                        <a:rPr lang="zh-CN" altLang="en-US" sz="1600" dirty="0" smtClean="0">
                          <a:solidFill>
                            <a:schemeClr val="tx1"/>
                          </a:solidFill>
                          <a:latin typeface="微软雅黑" panose="020B0503020204020204" pitchFamily="34" charset="-122"/>
                          <a:ea typeface="微软雅黑" panose="020B0503020204020204" pitchFamily="34" charset="-122"/>
                        </a:rPr>
                        <a:t>我知女人心</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rowSpan="6">
                  <a:txBody>
                    <a:bodyP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PPS</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zh-CN" altLang="en-US" sz="1600" dirty="0" smtClean="0">
                          <a:solidFill>
                            <a:schemeClr val="tx1"/>
                          </a:solidFill>
                          <a:latin typeface="微软雅黑" panose="020B0503020204020204" pitchFamily="34" charset="-122"/>
                          <a:ea typeface="微软雅黑" panose="020B0503020204020204" pitchFamily="34" charset="-122"/>
                        </a:rPr>
                        <a:t>普通</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423</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r h="278499">
                <a:tc vMerge="1">
                  <a:txBody>
                    <a:bodyPr/>
                    <a:lstStyle/>
                    <a:p>
                      <a:endParaRPr lang="zh-CN" altLang="en-US" dirty="0">
                        <a:solidFill>
                          <a:schemeClr val="tx1"/>
                        </a:solidFill>
                      </a:endParaRPr>
                    </a:p>
                  </a:txBody>
                  <a:tcPr>
                    <a:solidFill>
                      <a:schemeClr val="bg1">
                        <a:lumMod val="85000"/>
                      </a:schemeClr>
                    </a:solidFill>
                  </a:tcPr>
                </a:tc>
                <a:tc vMerge="1">
                  <a:txBody>
                    <a:bodyPr/>
                    <a:lstStyle/>
                    <a:p>
                      <a:endParaRPr lang="zh-CN" altLang="en-US" dirty="0">
                        <a:solidFill>
                          <a:schemeClr val="tx1"/>
                        </a:solidFill>
                      </a:endParaRPr>
                    </a:p>
                  </a:txBody>
                  <a:tcPr>
                    <a:solidFill>
                      <a:schemeClr val="bg1">
                        <a:lumMod val="85000"/>
                      </a:schemeClr>
                    </a:solidFill>
                  </a:tcPr>
                </a:tc>
                <a:tc rowSpan="2">
                  <a:txBody>
                    <a:bodyPr/>
                    <a:lstStyle/>
                    <a:p>
                      <a:pPr algn="ctr"/>
                      <a:r>
                        <a:rPr lang="zh-CN" altLang="en-US" sz="1600" dirty="0" smtClean="0">
                          <a:solidFill>
                            <a:schemeClr val="tx1"/>
                          </a:solidFill>
                          <a:latin typeface="微软雅黑" panose="020B0503020204020204" pitchFamily="34" charset="-122"/>
                          <a:ea typeface="微软雅黑" panose="020B0503020204020204" pitchFamily="34" charset="-122"/>
                        </a:rPr>
                        <a:t>高清</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rowSpan="2">
                  <a:txBody>
                    <a:bodyP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601</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r h="202816">
                <a:tc rowSpan="2">
                  <a:txBody>
                    <a:bodyPr/>
                    <a:lstStyle/>
                    <a:p>
                      <a:pPr algn="ctr"/>
                      <a:r>
                        <a:rPr lang="zh-CN" altLang="en-US" sz="1600" dirty="0" smtClean="0">
                          <a:solidFill>
                            <a:schemeClr val="tx1"/>
                          </a:solidFill>
                          <a:latin typeface="微软雅黑" panose="020B0503020204020204" pitchFamily="34" charset="-122"/>
                          <a:ea typeface="微软雅黑" panose="020B0503020204020204" pitchFamily="34" charset="-122"/>
                        </a:rPr>
                        <a:t>影片时长</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vMerge="1">
                  <a:txBody>
                    <a:bodyPr/>
                    <a:lstStyle/>
                    <a:p>
                      <a:endParaRPr lang="zh-CN" altLang="en-US" dirty="0">
                        <a:solidFill>
                          <a:schemeClr val="tx1"/>
                        </a:solidFill>
                      </a:endParaRPr>
                    </a:p>
                  </a:txBody>
                  <a:tcPr>
                    <a:solidFill>
                      <a:schemeClr val="bg1">
                        <a:lumMod val="85000"/>
                      </a:schemeClr>
                    </a:solidFill>
                  </a:tcPr>
                </a:tc>
                <a:tc vMerge="1">
                  <a:txBody>
                    <a:bodyPr/>
                    <a:lstStyle/>
                    <a:p>
                      <a:pPr algn="ct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vMerge="1">
                  <a:txBody>
                    <a:bodyPr/>
                    <a:lstStyle/>
                    <a:p>
                      <a:pPr algn="ct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r h="278312">
                <a:tc vMerge="1">
                  <a:txBody>
                    <a:bodyPr/>
                    <a:lstStyle/>
                    <a:p>
                      <a:endParaRPr lang="zh-CN" altLang="en-US"/>
                    </a:p>
                  </a:txBody>
                  <a:tcPr/>
                </a:tc>
                <a:tc vMerge="1">
                  <a:txBody>
                    <a:bodyPr/>
                    <a:lstStyle/>
                    <a:p>
                      <a:endParaRPr lang="zh-CN" altLang="en-US"/>
                    </a:p>
                  </a:txBody>
                  <a:tcPr/>
                </a:tc>
                <a:tc rowSpan="2">
                  <a:txBody>
                    <a:bodyPr/>
                    <a:lstStyle/>
                    <a:p>
                      <a:pPr algn="ctr"/>
                      <a:r>
                        <a:rPr lang="zh-CN" altLang="en-US" sz="1600" dirty="0" smtClean="0">
                          <a:solidFill>
                            <a:schemeClr val="tx1"/>
                          </a:solidFill>
                          <a:latin typeface="微软雅黑" panose="020B0503020204020204" pitchFamily="34" charset="-122"/>
                          <a:ea typeface="微软雅黑" panose="020B0503020204020204" pitchFamily="34" charset="-122"/>
                        </a:rPr>
                        <a:t>超清</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rowSpan="2">
                  <a:txBody>
                    <a:bodyP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1028</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r h="283223">
                <a:tc rowSpan="3">
                  <a:txBody>
                    <a:bodyP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1</a:t>
                      </a:r>
                      <a:r>
                        <a:rPr lang="zh-CN" altLang="en-US" sz="1600" dirty="0" smtClean="0">
                          <a:solidFill>
                            <a:schemeClr val="tx1"/>
                          </a:solidFill>
                          <a:latin typeface="微软雅黑" panose="020B0503020204020204" pitchFamily="34" charset="-122"/>
                          <a:ea typeface="微软雅黑" panose="020B0503020204020204" pitchFamily="34" charset="-122"/>
                        </a:rPr>
                        <a:t>小时</a:t>
                      </a:r>
                      <a:r>
                        <a:rPr lang="en-US" altLang="zh-CN" sz="1600" dirty="0" smtClean="0">
                          <a:solidFill>
                            <a:schemeClr val="tx1"/>
                          </a:solidFill>
                          <a:latin typeface="微软雅黑" panose="020B0503020204020204" pitchFamily="34" charset="-122"/>
                          <a:ea typeface="微软雅黑" panose="020B0503020204020204" pitchFamily="34" charset="-122"/>
                        </a:rPr>
                        <a:t>56</a:t>
                      </a:r>
                      <a:r>
                        <a:rPr lang="zh-CN" altLang="en-US" sz="1600" dirty="0" smtClean="0">
                          <a:solidFill>
                            <a:schemeClr val="tx1"/>
                          </a:solidFill>
                          <a:latin typeface="微软雅黑" panose="020B0503020204020204" pitchFamily="34" charset="-122"/>
                          <a:ea typeface="微软雅黑" panose="020B0503020204020204" pitchFamily="34" charset="-122"/>
                        </a:rPr>
                        <a:t>分钟</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vMerge="1">
                  <a:txBody>
                    <a:bodyPr/>
                    <a:lstStyle/>
                    <a:p>
                      <a:endParaRPr lang="zh-CN" altLang="en-US" dirty="0">
                        <a:solidFill>
                          <a:schemeClr val="tx1"/>
                        </a:solidFill>
                      </a:endParaRPr>
                    </a:p>
                  </a:txBody>
                  <a:tcPr>
                    <a:solidFill>
                      <a:schemeClr val="bg1">
                        <a:lumMod val="85000"/>
                      </a:schemeClr>
                    </a:solidFill>
                  </a:tcPr>
                </a:tc>
                <a:tc vMerge="1">
                  <a:txBody>
                    <a:bodyPr/>
                    <a:lstStyle/>
                    <a:p>
                      <a:pPr algn="ct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vMerge="1">
                  <a:txBody>
                    <a:bodyPr/>
                    <a:lstStyle/>
                    <a:p>
                      <a:pPr algn="ct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r h="535109">
                <a:tc vMerge="1">
                  <a:txBody>
                    <a:bodyPr/>
                    <a:lstStyle/>
                    <a:p>
                      <a:endParaRPr lang="zh-CN" altLang="en-US"/>
                    </a:p>
                  </a:txBody>
                  <a:tcPr/>
                </a:tc>
                <a:tc vMerge="1">
                  <a:txBody>
                    <a:bodyPr/>
                    <a:lstStyle/>
                    <a:p>
                      <a:endParaRPr lang="zh-CN" altLang="en-US"/>
                    </a:p>
                  </a:txBody>
                  <a:tcPr/>
                </a:tc>
                <a:tc>
                  <a:txBody>
                    <a:bodyPr/>
                    <a:lstStyle/>
                    <a:p>
                      <a:pPr algn="ctr"/>
                      <a:r>
                        <a:rPr lang="zh-CN" altLang="en-US" sz="1600" dirty="0" smtClean="0">
                          <a:latin typeface="微软雅黑" panose="020B0503020204020204" pitchFamily="34" charset="-122"/>
                          <a:ea typeface="微软雅黑" panose="020B0503020204020204" pitchFamily="34" charset="-122"/>
                        </a:rPr>
                        <a:t>臻高清（</a:t>
                      </a:r>
                      <a:r>
                        <a:rPr lang="en-US" altLang="zh-CN" sz="1600" dirty="0" smtClean="0">
                          <a:latin typeface="微软雅黑" panose="020B0503020204020204" pitchFamily="34" charset="-122"/>
                          <a:ea typeface="微软雅黑" panose="020B0503020204020204" pitchFamily="34" charset="-122"/>
                        </a:rPr>
                        <a:t>1080P</a:t>
                      </a:r>
                      <a:r>
                        <a:rPr lang="zh-CN" altLang="en-US" sz="1600" dirty="0" smtClean="0">
                          <a:latin typeface="微软雅黑" panose="020B0503020204020204" pitchFamily="34" charset="-122"/>
                          <a:ea typeface="微软雅黑" panose="020B0503020204020204" pitchFamily="34" charset="-122"/>
                        </a:rPr>
                        <a:t>）</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1728</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r h="387104">
                <a:tc vMerge="1">
                  <a:txBody>
                    <a:bodyPr/>
                    <a:lstStyle/>
                    <a:p>
                      <a:endParaRPr lang="zh-CN" altLang="en-US" dirty="0">
                        <a:solidFill>
                          <a:schemeClr val="tx1"/>
                        </a:solidFill>
                      </a:endParaRPr>
                    </a:p>
                  </a:txBody>
                  <a:tcPr>
                    <a:solidFill>
                      <a:schemeClr val="bg1">
                        <a:lumMod val="85000"/>
                      </a:schemeClr>
                    </a:solidFill>
                  </a:tcPr>
                </a:tc>
                <a:tc>
                  <a:txBody>
                    <a:bodyPr/>
                    <a:lstStyle/>
                    <a:p>
                      <a:pPr algn="ctr"/>
                      <a:r>
                        <a:rPr lang="zh-CN" altLang="en-US" sz="1600" dirty="0" smtClean="0">
                          <a:solidFill>
                            <a:schemeClr val="tx1"/>
                          </a:solidFill>
                          <a:latin typeface="微软雅黑" panose="020B0503020204020204" pitchFamily="34" charset="-122"/>
                          <a:ea typeface="微软雅黑" panose="020B0503020204020204" pitchFamily="34" charset="-122"/>
                        </a:rPr>
                        <a:t>其他渠道</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1080P</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4446</a:t>
                      </a: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bl>
          </a:graphicData>
        </a:graphic>
      </p:graphicFrame>
      <p:sp>
        <p:nvSpPr>
          <p:cNvPr id="5" name="矩形 4"/>
          <p:cNvSpPr/>
          <p:nvPr/>
        </p:nvSpPr>
        <p:spPr>
          <a:xfrm>
            <a:off x="611560" y="5373216"/>
            <a:ext cx="8064896" cy="923330"/>
          </a:xfrm>
          <a:prstGeom prst="rect">
            <a:avLst/>
          </a:prstGeom>
        </p:spPr>
        <p:txBody>
          <a:bodyPr wrap="square">
            <a:spAutoFit/>
          </a:bodyPr>
          <a:lstStyle/>
          <a:p>
            <a:pPr algn="l"/>
            <a:r>
              <a:rPr lang="zh-CN" altLang="zh-CN" sz="1800" b="0" dirty="0">
                <a:latin typeface="微软雅黑" panose="020B0503020204020204" pitchFamily="34" charset="-122"/>
                <a:ea typeface="微软雅黑" panose="020B0503020204020204" pitchFamily="34" charset="-122"/>
              </a:rPr>
              <a:t>臻高清服务，画质</a:t>
            </a:r>
            <a:r>
              <a:rPr lang="zh-CN" altLang="zh-CN" sz="1800" b="0" dirty="0" smtClean="0">
                <a:latin typeface="微软雅黑" panose="020B0503020204020204" pitchFamily="34" charset="-122"/>
                <a:ea typeface="微软雅黑" panose="020B0503020204020204" pitchFamily="34" charset="-122"/>
              </a:rPr>
              <a:t>级达</a:t>
            </a:r>
            <a:r>
              <a:rPr lang="en-US" altLang="zh-CN" sz="1800" b="0" dirty="0">
                <a:latin typeface="微软雅黑" panose="020B0503020204020204" pitchFamily="34" charset="-122"/>
                <a:ea typeface="微软雅黑" panose="020B0503020204020204" pitchFamily="34" charset="-122"/>
              </a:rPr>
              <a:t>1080P</a:t>
            </a:r>
            <a:r>
              <a:rPr lang="zh-CN" altLang="zh-CN" sz="1800" b="0" dirty="0" smtClean="0">
                <a:latin typeface="微软雅黑" panose="020B0503020204020204" pitchFamily="34" charset="-122"/>
                <a:ea typeface="微软雅黑" panose="020B0503020204020204" pitchFamily="34" charset="-122"/>
              </a:rPr>
              <a:t>视频</a:t>
            </a:r>
            <a:r>
              <a:rPr lang="zh-CN" altLang="en-US" sz="1800" b="0" dirty="0" smtClean="0">
                <a:latin typeface="微软雅黑" panose="020B0503020204020204" pitchFamily="34" charset="-122"/>
                <a:ea typeface="微软雅黑" panose="020B0503020204020204" pitchFamily="34" charset="-122"/>
              </a:rPr>
              <a:t>时</a:t>
            </a:r>
            <a:r>
              <a:rPr lang="zh-CN" altLang="zh-CN" sz="1800" b="0" dirty="0" smtClean="0">
                <a:latin typeface="微软雅黑" panose="020B0503020204020204" pitchFamily="34" charset="-122"/>
                <a:ea typeface="微软雅黑" panose="020B0503020204020204" pitchFamily="34" charset="-122"/>
              </a:rPr>
              <a:t>，</a:t>
            </a:r>
            <a:r>
              <a:rPr lang="zh-CN" altLang="zh-CN" sz="1800" b="0" dirty="0">
                <a:latin typeface="微软雅黑" panose="020B0503020204020204" pitchFamily="34" charset="-122"/>
                <a:ea typeface="微软雅黑" panose="020B0503020204020204" pitchFamily="34" charset="-122"/>
              </a:rPr>
              <a:t>远远小于其他下载渠道</a:t>
            </a:r>
            <a:r>
              <a:rPr lang="en-US" altLang="zh-CN" sz="1800" b="0" dirty="0">
                <a:latin typeface="微软雅黑" panose="020B0503020204020204" pitchFamily="34" charset="-122"/>
                <a:ea typeface="微软雅黑" panose="020B0503020204020204" pitchFamily="34" charset="-122"/>
              </a:rPr>
              <a:t>1080P</a:t>
            </a:r>
            <a:r>
              <a:rPr lang="zh-CN" altLang="zh-CN" sz="1800" b="0" dirty="0">
                <a:latin typeface="微软雅黑" panose="020B0503020204020204" pitchFamily="34" charset="-122"/>
                <a:ea typeface="微软雅黑" panose="020B0503020204020204" pitchFamily="34" charset="-122"/>
              </a:rPr>
              <a:t>级别影片大小，</a:t>
            </a:r>
            <a:r>
              <a:rPr lang="en-US" altLang="zh-CN" sz="1800" b="0" dirty="0">
                <a:latin typeface="微软雅黑" panose="020B0503020204020204" pitchFamily="34" charset="-122"/>
                <a:ea typeface="微软雅黑" panose="020B0503020204020204" pitchFamily="34" charset="-122"/>
              </a:rPr>
              <a:t>PPS</a:t>
            </a:r>
            <a:r>
              <a:rPr lang="zh-CN" altLang="zh-CN" sz="1800" b="0" dirty="0">
                <a:latin typeface="微软雅黑" panose="020B0503020204020204" pitchFamily="34" charset="-122"/>
                <a:ea typeface="微软雅黑" panose="020B0503020204020204" pitchFamily="34" charset="-122"/>
              </a:rPr>
              <a:t>流量占用</a:t>
            </a:r>
            <a:r>
              <a:rPr lang="en-US" altLang="zh-CN" sz="1800" b="0" dirty="0">
                <a:latin typeface="微软雅黑" panose="020B0503020204020204" pitchFamily="34" charset="-122"/>
                <a:ea typeface="微软雅黑" panose="020B0503020204020204" pitchFamily="34" charset="-122"/>
              </a:rPr>
              <a:t>1728M</a:t>
            </a:r>
            <a:r>
              <a:rPr lang="zh-CN" altLang="zh-CN" sz="1800" b="0" dirty="0">
                <a:latin typeface="微软雅黑" panose="020B0503020204020204" pitchFamily="34" charset="-122"/>
                <a:ea typeface="微软雅黑" panose="020B0503020204020204" pitchFamily="34" charset="-122"/>
              </a:rPr>
              <a:t>仅为第三方下载流量占用</a:t>
            </a:r>
            <a:r>
              <a:rPr lang="en-US" altLang="zh-CN" sz="1800" b="0" dirty="0">
                <a:latin typeface="微软雅黑" panose="020B0503020204020204" pitchFamily="34" charset="-122"/>
                <a:ea typeface="微软雅黑" panose="020B0503020204020204" pitchFamily="34" charset="-122"/>
              </a:rPr>
              <a:t>4446M</a:t>
            </a:r>
            <a:r>
              <a:rPr lang="zh-CN" altLang="zh-CN" sz="1800" b="0" dirty="0">
                <a:latin typeface="微软雅黑" panose="020B0503020204020204" pitchFamily="34" charset="-122"/>
                <a:ea typeface="微软雅黑" panose="020B0503020204020204" pitchFamily="34" charset="-122"/>
              </a:rPr>
              <a:t>的</a:t>
            </a:r>
            <a:r>
              <a:rPr lang="en-US" altLang="zh-CN" sz="1800" b="0" dirty="0">
                <a:latin typeface="微软雅黑" panose="020B0503020204020204" pitchFamily="34" charset="-122"/>
                <a:ea typeface="微软雅黑" panose="020B0503020204020204" pitchFamily="34" charset="-122"/>
              </a:rPr>
              <a:t>38.9%</a:t>
            </a:r>
            <a:r>
              <a:rPr lang="zh-CN" altLang="zh-CN" sz="1800" b="0" dirty="0">
                <a:latin typeface="微软雅黑" panose="020B0503020204020204" pitchFamily="34" charset="-122"/>
                <a:ea typeface="微软雅黑" panose="020B0503020204020204" pitchFamily="34" charset="-122"/>
              </a:rPr>
              <a:t>，实际节省</a:t>
            </a:r>
            <a:r>
              <a:rPr lang="zh-CN" altLang="zh-CN" sz="1800" b="0" dirty="0" smtClean="0">
                <a:latin typeface="微软雅黑" panose="020B0503020204020204" pitchFamily="34" charset="-122"/>
                <a:ea typeface="微软雅黑" panose="020B0503020204020204" pitchFamily="34" charset="-122"/>
              </a:rPr>
              <a:t>流量达</a:t>
            </a:r>
            <a:r>
              <a:rPr lang="en-US" altLang="zh-CN" sz="1800" b="0" dirty="0">
                <a:latin typeface="微软雅黑" panose="020B0503020204020204" pitchFamily="34" charset="-122"/>
                <a:ea typeface="微软雅黑" panose="020B0503020204020204" pitchFamily="34" charset="-122"/>
              </a:rPr>
              <a:t>61.1%</a:t>
            </a:r>
            <a:r>
              <a:rPr lang="zh-CN" altLang="zh-CN" sz="1800" b="0" dirty="0">
                <a:latin typeface="微软雅黑" panose="020B0503020204020204" pitchFamily="34" charset="-122"/>
                <a:ea typeface="微软雅黑" panose="020B0503020204020204" pitchFamily="34" charset="-122"/>
              </a:rPr>
              <a:t>。</a:t>
            </a:r>
            <a:endParaRPr lang="zh-CN" altLang="en-US" sz="1800" b="0" dirty="0">
              <a:latin typeface="微软雅黑" panose="020B0503020204020204" pitchFamily="34" charset="-122"/>
              <a:ea typeface="微软雅黑" panose="020B0503020204020204" pitchFamily="34" charset="-122"/>
            </a:endParaRPr>
          </a:p>
        </p:txBody>
      </p:sp>
      <p:sp>
        <p:nvSpPr>
          <p:cNvPr id="6"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93</a:t>
            </a:fld>
            <a:endParaRPr lang="en-US" altLang="zh-CN" dirty="0"/>
          </a:p>
        </p:txBody>
      </p:sp>
      <p:sp>
        <p:nvSpPr>
          <p:cNvPr id="9" name="标题 1"/>
          <p:cNvSpPr>
            <a:spLocks noGrp="1"/>
          </p:cNvSpPr>
          <p:nvPr>
            <p:ph type="title"/>
          </p:nvPr>
        </p:nvSpPr>
        <p:spPr>
          <a:xfrm>
            <a:off x="457200" y="274638"/>
            <a:ext cx="8229600" cy="1143000"/>
          </a:xfrm>
        </p:spPr>
        <p:txBody>
          <a:bodyPr/>
          <a:lstStyle/>
          <a:p>
            <a:pPr algn="l"/>
            <a:r>
              <a:rPr lang="en-US" altLang="zh-CN" sz="3600" b="1" kern="1200" dirty="0">
                <a:solidFill>
                  <a:srgbClr val="0184B7"/>
                </a:solidFill>
                <a:latin typeface="Arial" pitchFamily="34" charset="0"/>
                <a:ea typeface="宋体" pitchFamily="2" charset="-122"/>
              </a:rPr>
              <a:t>H.265</a:t>
            </a:r>
            <a:r>
              <a:rPr lang="zh-CN" altLang="en-US" sz="3600" b="1" kern="1200" dirty="0">
                <a:solidFill>
                  <a:srgbClr val="0184B7"/>
                </a:solidFill>
                <a:latin typeface="Arial" pitchFamily="34" charset="0"/>
                <a:ea typeface="宋体" pitchFamily="2" charset="-122"/>
              </a:rPr>
              <a:t>通用应用实测</a:t>
            </a:r>
            <a:r>
              <a:rPr lang="zh-CN" altLang="en-US" sz="3600" b="1" kern="1200" dirty="0" smtClean="0">
                <a:solidFill>
                  <a:srgbClr val="0184B7"/>
                </a:solidFill>
                <a:latin typeface="Arial" pitchFamily="34" charset="0"/>
                <a:ea typeface="宋体" pitchFamily="2" charset="-122"/>
                <a:cs typeface="+mn-cs"/>
              </a:rPr>
              <a:t>（</a:t>
            </a:r>
            <a:r>
              <a:rPr lang="en-US" altLang="zh-CN" sz="3600" b="1" kern="1200" dirty="0">
                <a:solidFill>
                  <a:srgbClr val="0184B7"/>
                </a:solidFill>
                <a:latin typeface="Arial" pitchFamily="34" charset="0"/>
                <a:ea typeface="宋体" pitchFamily="2" charset="-122"/>
                <a:cs typeface="+mn-cs"/>
              </a:rPr>
              <a:t>PPS</a:t>
            </a:r>
            <a:r>
              <a:rPr lang="zh-CN" altLang="en-US" sz="3600" b="1" kern="1200" dirty="0">
                <a:solidFill>
                  <a:srgbClr val="0184B7"/>
                </a:solidFill>
                <a:latin typeface="Arial" pitchFamily="34" charset="0"/>
                <a:ea typeface="宋体" pitchFamily="2" charset="-122"/>
                <a:cs typeface="+mn-cs"/>
              </a:rPr>
              <a:t>）</a:t>
            </a:r>
          </a:p>
        </p:txBody>
      </p:sp>
    </p:spTree>
    <p:extLst>
      <p:ext uri="{BB962C8B-B14F-4D97-AF65-F5344CB8AC3E}">
        <p14:creationId xmlns:p14="http://schemas.microsoft.com/office/powerpoint/2010/main" val="34499075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5536" y="1403484"/>
            <a:ext cx="3528392" cy="369332"/>
          </a:xfrm>
          <a:prstGeom prst="rect">
            <a:avLst/>
          </a:prstGeom>
        </p:spPr>
        <p:txBody>
          <a:bodyPr wrap="square">
            <a:spAutoFit/>
          </a:bodyPr>
          <a:lstStyle/>
          <a:p>
            <a:pPr algn="l"/>
            <a:r>
              <a:rPr lang="zh-CN" altLang="zh-CN" sz="1800" dirty="0">
                <a:latin typeface="微软雅黑" panose="020B0503020204020204" pitchFamily="34" charset="-122"/>
                <a:ea typeface="微软雅黑" panose="020B0503020204020204" pitchFamily="34" charset="-122"/>
              </a:rPr>
              <a:t>测试</a:t>
            </a:r>
            <a:r>
              <a:rPr lang="en-US" altLang="zh-CN" sz="1800" dirty="0">
                <a:latin typeface="微软雅黑" panose="020B0503020204020204" pitchFamily="34" charset="-122"/>
                <a:ea typeface="微软雅黑" panose="020B0503020204020204" pitchFamily="34" charset="-122"/>
              </a:rPr>
              <a:t>3</a:t>
            </a:r>
            <a:r>
              <a:rPr lang="zh-CN" altLang="zh-CN" sz="1800" dirty="0">
                <a:latin typeface="微软雅黑" panose="020B0503020204020204" pitchFamily="34" charset="-122"/>
                <a:ea typeface="微软雅黑" panose="020B0503020204020204" pitchFamily="34" charset="-122"/>
              </a:rPr>
              <a:t>：流畅度测试</a:t>
            </a:r>
            <a:endParaRPr lang="zh-CN" altLang="en-US" sz="1800" dirty="0">
              <a:latin typeface="微软雅黑" panose="020B0503020204020204" pitchFamily="34" charset="-122"/>
              <a:ea typeface="微软雅黑" panose="020B0503020204020204" pitchFamily="34" charset="-122"/>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2708920"/>
            <a:ext cx="4896544" cy="3168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bwMode="auto">
          <a:xfrm>
            <a:off x="5580112" y="3340326"/>
            <a:ext cx="360040" cy="288032"/>
          </a:xfrm>
          <a:prstGeom prst="rect">
            <a:avLst/>
          </a:prstGeom>
          <a:solidFill>
            <a:srgbClr val="6699FF"/>
          </a:solidFill>
          <a:ln w="9525"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Arial" charset="0"/>
              <a:ea typeface="宋体" pitchFamily="2" charset="-122"/>
            </a:endParaRPr>
          </a:p>
        </p:txBody>
      </p:sp>
      <p:sp>
        <p:nvSpPr>
          <p:cNvPr id="18" name="矩形 17"/>
          <p:cNvSpPr/>
          <p:nvPr/>
        </p:nvSpPr>
        <p:spPr bwMode="auto">
          <a:xfrm>
            <a:off x="5580112" y="4023064"/>
            <a:ext cx="360040" cy="288032"/>
          </a:xfrm>
          <a:prstGeom prst="rect">
            <a:avLst/>
          </a:prstGeom>
          <a:solidFill>
            <a:srgbClr val="00B050"/>
          </a:solidFill>
          <a:ln w="9525"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Arial" charset="0"/>
              <a:ea typeface="宋体" pitchFamily="2" charset="-122"/>
            </a:endParaRPr>
          </a:p>
        </p:txBody>
      </p:sp>
      <p:sp>
        <p:nvSpPr>
          <p:cNvPr id="20" name="矩形 19"/>
          <p:cNvSpPr/>
          <p:nvPr/>
        </p:nvSpPr>
        <p:spPr>
          <a:xfrm>
            <a:off x="5940152" y="3299676"/>
            <a:ext cx="2736304" cy="369332"/>
          </a:xfrm>
          <a:prstGeom prst="rect">
            <a:avLst/>
          </a:prstGeom>
        </p:spPr>
        <p:txBody>
          <a:bodyPr wrap="square">
            <a:spAutoFit/>
          </a:bodyPr>
          <a:lstStyle/>
          <a:p>
            <a:pPr algn="l"/>
            <a:r>
              <a:rPr lang="zh-CN" altLang="en-US" sz="1800" b="0" dirty="0" smtClean="0">
                <a:latin typeface="微软雅黑" panose="020B0503020204020204" pitchFamily="34" charset="-122"/>
                <a:ea typeface="微软雅黑" panose="020B0503020204020204" pitchFamily="34" charset="-122"/>
              </a:rPr>
              <a:t>某高清播放器（</a:t>
            </a:r>
            <a:r>
              <a:rPr lang="en-US" altLang="zh-CN" sz="1800" b="0" dirty="0" smtClean="0">
                <a:latin typeface="微软雅黑" panose="020B0503020204020204" pitchFamily="34" charset="-122"/>
                <a:ea typeface="微软雅黑" panose="020B0503020204020204" pitchFamily="34" charset="-122"/>
              </a:rPr>
              <a:t>720P</a:t>
            </a:r>
            <a:r>
              <a:rPr lang="zh-CN" altLang="en-US" sz="1800" b="0" dirty="0" smtClean="0">
                <a:latin typeface="微软雅黑" panose="020B0503020204020204" pitchFamily="34" charset="-122"/>
                <a:ea typeface="微软雅黑" panose="020B0503020204020204" pitchFamily="34" charset="-122"/>
              </a:rPr>
              <a:t>）</a:t>
            </a:r>
            <a:endParaRPr lang="zh-CN" altLang="en-US" sz="1800" b="0" dirty="0">
              <a:latin typeface="微软雅黑" panose="020B0503020204020204" pitchFamily="34" charset="-122"/>
              <a:ea typeface="微软雅黑" panose="020B0503020204020204" pitchFamily="34" charset="-122"/>
            </a:endParaRPr>
          </a:p>
        </p:txBody>
      </p:sp>
      <p:sp>
        <p:nvSpPr>
          <p:cNvPr id="21" name="矩形 20"/>
          <p:cNvSpPr/>
          <p:nvPr/>
        </p:nvSpPr>
        <p:spPr>
          <a:xfrm>
            <a:off x="5940152" y="3979106"/>
            <a:ext cx="3059832" cy="369332"/>
          </a:xfrm>
          <a:prstGeom prst="rect">
            <a:avLst/>
          </a:prstGeom>
        </p:spPr>
        <p:txBody>
          <a:bodyPr wrap="square">
            <a:spAutoFit/>
          </a:bodyPr>
          <a:lstStyle/>
          <a:p>
            <a:pPr algn="l"/>
            <a:r>
              <a:rPr lang="en-US" altLang="zh-CN" sz="1800" b="0" dirty="0" smtClean="0">
                <a:latin typeface="微软雅黑" panose="020B0503020204020204" pitchFamily="34" charset="-122"/>
                <a:ea typeface="微软雅黑" panose="020B0503020204020204" pitchFamily="34" charset="-122"/>
              </a:rPr>
              <a:t>PPS</a:t>
            </a:r>
            <a:r>
              <a:rPr lang="zh-CN" altLang="en-US" sz="1800" b="0" dirty="0" smtClean="0">
                <a:latin typeface="微软雅黑" panose="020B0503020204020204" pitchFamily="34" charset="-122"/>
                <a:ea typeface="微软雅黑" panose="020B0503020204020204" pitchFamily="34" charset="-122"/>
              </a:rPr>
              <a:t>臻高清播放器（</a:t>
            </a:r>
            <a:r>
              <a:rPr lang="en-US" altLang="zh-CN" sz="1800" b="0" dirty="0" smtClean="0">
                <a:latin typeface="微软雅黑" panose="020B0503020204020204" pitchFamily="34" charset="-122"/>
                <a:ea typeface="微软雅黑" panose="020B0503020204020204" pitchFamily="34" charset="-122"/>
              </a:rPr>
              <a:t>1080P</a:t>
            </a:r>
            <a:r>
              <a:rPr lang="zh-CN" altLang="en-US" sz="1800" b="0" dirty="0" smtClean="0">
                <a:latin typeface="微软雅黑" panose="020B0503020204020204" pitchFamily="34" charset="-122"/>
                <a:ea typeface="微软雅黑" panose="020B0503020204020204" pitchFamily="34" charset="-122"/>
              </a:rPr>
              <a:t>）</a:t>
            </a:r>
            <a:endParaRPr lang="zh-CN" altLang="en-US" sz="1800" b="0" dirty="0">
              <a:latin typeface="微软雅黑" panose="020B0503020204020204" pitchFamily="34" charset="-122"/>
              <a:ea typeface="微软雅黑" panose="020B0503020204020204" pitchFamily="34" charset="-122"/>
            </a:endParaRPr>
          </a:p>
        </p:txBody>
      </p:sp>
      <p:sp>
        <p:nvSpPr>
          <p:cNvPr id="6" name="矩形 5"/>
          <p:cNvSpPr/>
          <p:nvPr/>
        </p:nvSpPr>
        <p:spPr>
          <a:xfrm>
            <a:off x="899592" y="2060847"/>
            <a:ext cx="7776864" cy="369332"/>
          </a:xfrm>
          <a:prstGeom prst="rect">
            <a:avLst/>
          </a:prstGeom>
        </p:spPr>
        <p:txBody>
          <a:bodyPr wrap="square">
            <a:spAutoFit/>
          </a:bodyPr>
          <a:lstStyle/>
          <a:p>
            <a:pPr algn="l"/>
            <a:r>
              <a:rPr lang="zh-CN" altLang="zh-CN" sz="1800" b="0" dirty="0">
                <a:latin typeface="微软雅黑" panose="020B0503020204020204" pitchFamily="34" charset="-122"/>
                <a:ea typeface="微软雅黑" panose="020B0503020204020204" pitchFamily="34" charset="-122"/>
              </a:rPr>
              <a:t>流畅度主要取决于两个方面：在一定画</a:t>
            </a:r>
            <a:r>
              <a:rPr lang="zh-CN" altLang="zh-CN" sz="1800" b="0" dirty="0" smtClean="0">
                <a:latin typeface="微软雅黑" panose="020B0503020204020204" pitchFamily="34" charset="-122"/>
                <a:ea typeface="微软雅黑" panose="020B0503020204020204" pitchFamily="34" charset="-122"/>
              </a:rPr>
              <a:t>质下</a:t>
            </a:r>
            <a:r>
              <a:rPr lang="zh-CN" altLang="zh-CN" sz="1800" b="0" dirty="0">
                <a:latin typeface="微软雅黑" panose="020B0503020204020204" pitchFamily="34" charset="-122"/>
                <a:ea typeface="微软雅黑" panose="020B0503020204020204" pitchFamily="34" charset="-122"/>
              </a:rPr>
              <a:t>，缓冲速度、前后快进响应速度。</a:t>
            </a:r>
            <a:endParaRPr lang="zh-CN" altLang="en-US" sz="1800" b="0" dirty="0">
              <a:latin typeface="微软雅黑" panose="020B0503020204020204" pitchFamily="34" charset="-122"/>
              <a:ea typeface="微软雅黑" panose="020B0503020204020204" pitchFamily="34" charset="-122"/>
            </a:endParaRPr>
          </a:p>
        </p:txBody>
      </p:sp>
      <p:sp>
        <p:nvSpPr>
          <p:cNvPr id="10"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94</a:t>
            </a:fld>
            <a:endParaRPr lang="en-US" altLang="zh-CN" dirty="0"/>
          </a:p>
        </p:txBody>
      </p:sp>
      <p:sp>
        <p:nvSpPr>
          <p:cNvPr id="12" name="标题 1"/>
          <p:cNvSpPr>
            <a:spLocks noGrp="1"/>
          </p:cNvSpPr>
          <p:nvPr>
            <p:ph type="title"/>
          </p:nvPr>
        </p:nvSpPr>
        <p:spPr>
          <a:xfrm>
            <a:off x="457200" y="274638"/>
            <a:ext cx="8229600" cy="1143000"/>
          </a:xfrm>
        </p:spPr>
        <p:txBody>
          <a:bodyPr/>
          <a:lstStyle/>
          <a:p>
            <a:pPr algn="l"/>
            <a:r>
              <a:rPr lang="en-US" altLang="zh-CN" sz="3600" b="1" kern="1200" dirty="0">
                <a:solidFill>
                  <a:srgbClr val="0184B7"/>
                </a:solidFill>
                <a:latin typeface="Arial" pitchFamily="34" charset="0"/>
                <a:ea typeface="宋体" pitchFamily="2" charset="-122"/>
              </a:rPr>
              <a:t>H.265</a:t>
            </a:r>
            <a:r>
              <a:rPr lang="zh-CN" altLang="en-US" sz="3600" b="1" kern="1200" dirty="0">
                <a:solidFill>
                  <a:srgbClr val="0184B7"/>
                </a:solidFill>
                <a:latin typeface="Arial" pitchFamily="34" charset="0"/>
                <a:ea typeface="宋体" pitchFamily="2" charset="-122"/>
              </a:rPr>
              <a:t>通用应用实测</a:t>
            </a:r>
            <a:r>
              <a:rPr lang="zh-CN" altLang="en-US" sz="3600" b="1" kern="1200" dirty="0" smtClean="0">
                <a:solidFill>
                  <a:srgbClr val="0184B7"/>
                </a:solidFill>
                <a:latin typeface="Arial" pitchFamily="34" charset="0"/>
                <a:ea typeface="宋体" pitchFamily="2" charset="-122"/>
                <a:cs typeface="+mn-cs"/>
              </a:rPr>
              <a:t>（</a:t>
            </a:r>
            <a:r>
              <a:rPr lang="en-US" altLang="zh-CN" sz="3600" b="1" kern="1200" dirty="0">
                <a:solidFill>
                  <a:srgbClr val="0184B7"/>
                </a:solidFill>
                <a:latin typeface="Arial" pitchFamily="34" charset="0"/>
                <a:ea typeface="宋体" pitchFamily="2" charset="-122"/>
                <a:cs typeface="+mn-cs"/>
              </a:rPr>
              <a:t>PPS</a:t>
            </a:r>
            <a:r>
              <a:rPr lang="zh-CN" altLang="en-US" sz="3600" b="1" kern="1200" dirty="0">
                <a:solidFill>
                  <a:srgbClr val="0184B7"/>
                </a:solidFill>
                <a:latin typeface="Arial" pitchFamily="34" charset="0"/>
                <a:ea typeface="宋体" pitchFamily="2" charset="-122"/>
                <a:cs typeface="+mn-cs"/>
              </a:rPr>
              <a:t>）</a:t>
            </a:r>
          </a:p>
        </p:txBody>
      </p:sp>
    </p:spTree>
    <p:extLst>
      <p:ext uri="{BB962C8B-B14F-4D97-AF65-F5344CB8AC3E}">
        <p14:creationId xmlns:p14="http://schemas.microsoft.com/office/powerpoint/2010/main" val="12633868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bwMode="auto">
          <a:xfrm>
            <a:off x="579727" y="4581128"/>
            <a:ext cx="6264696" cy="648072"/>
          </a:xfrm>
          <a:prstGeom prst="roundRect">
            <a:avLst/>
          </a:prstGeom>
          <a:solidFill>
            <a:srgbClr val="FFC000"/>
          </a:solidFill>
          <a:ln w="9525"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Arial" charset="0"/>
              <a:ea typeface="宋体" pitchFamily="2" charset="-122"/>
            </a:endParaRPr>
          </a:p>
        </p:txBody>
      </p:sp>
      <p:sp>
        <p:nvSpPr>
          <p:cNvPr id="2" name="标题 1"/>
          <p:cNvSpPr>
            <a:spLocks noGrp="1"/>
          </p:cNvSpPr>
          <p:nvPr>
            <p:ph type="title"/>
          </p:nvPr>
        </p:nvSpPr>
        <p:spPr/>
        <p:txBody>
          <a:bodyPr/>
          <a:lstStyle/>
          <a:p>
            <a:r>
              <a:rPr lang="en-US" altLang="zh-CN" dirty="0" smtClean="0">
                <a:latin typeface="微软雅黑" pitchFamily="34" charset="-122"/>
                <a:ea typeface="微软雅黑" pitchFamily="34" charset="-122"/>
              </a:rPr>
              <a:t>Agent</a:t>
            </a:r>
            <a:endParaRPr lang="zh-CN" altLang="en-US" dirty="0">
              <a:latin typeface="微软雅黑" pitchFamily="34" charset="-122"/>
              <a:ea typeface="微软雅黑" pitchFamily="34" charset="-122"/>
            </a:endParaRPr>
          </a:p>
        </p:txBody>
      </p:sp>
      <p:sp>
        <p:nvSpPr>
          <p:cNvPr id="6" name="TextBox 5"/>
          <p:cNvSpPr txBox="1"/>
          <p:nvPr/>
        </p:nvSpPr>
        <p:spPr>
          <a:xfrm>
            <a:off x="971600" y="2420888"/>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的关键</a:t>
            </a:r>
            <a:r>
              <a:rPr lang="zh-CN" altLang="en-US" sz="2800" dirty="0">
                <a:solidFill>
                  <a:srgbClr val="C00000"/>
                </a:solidFill>
                <a:latin typeface="微软雅黑" panose="020B0503020204020204" pitchFamily="34" charset="-122"/>
                <a:ea typeface="微软雅黑" panose="020B0503020204020204" pitchFamily="34" charset="-122"/>
              </a:rPr>
              <a:t>技术</a:t>
            </a:r>
          </a:p>
        </p:txBody>
      </p:sp>
      <p:sp>
        <p:nvSpPr>
          <p:cNvPr id="8" name="TextBox 7"/>
          <p:cNvSpPr txBox="1"/>
          <p:nvPr/>
        </p:nvSpPr>
        <p:spPr>
          <a:xfrm>
            <a:off x="971600" y="321297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编码能力对比</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971600" y="393305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的产品实现及通用测试</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971600" y="4653136"/>
            <a:ext cx="6120680" cy="523220"/>
          </a:xfrm>
          <a:prstGeom prst="rect">
            <a:avLst/>
          </a:prstGeom>
          <a:noFill/>
        </p:spPr>
        <p:txBody>
          <a:bodyPr wrap="square" rtlCol="0">
            <a:spAutoFit/>
          </a:bodyPr>
          <a:lstStyle/>
          <a:p>
            <a:pPr marL="285750" indent="-285750">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en-US" altLang="zh-CN" sz="2800" dirty="0">
                <a:solidFill>
                  <a:srgbClr val="C00000"/>
                </a:solidFill>
                <a:latin typeface="微软雅黑" panose="020B0503020204020204" pitchFamily="34" charset="-122"/>
                <a:ea typeface="微软雅黑" panose="020B0503020204020204" pitchFamily="34" charset="-122"/>
              </a:rPr>
              <a:t>H.265</a:t>
            </a:r>
            <a:r>
              <a:rPr lang="zh-CN" altLang="en-US" sz="2800" dirty="0">
                <a:solidFill>
                  <a:srgbClr val="C00000"/>
                </a:solidFill>
                <a:latin typeface="微软雅黑" panose="020B0503020204020204" pitchFamily="34" charset="-122"/>
                <a:ea typeface="微软雅黑" panose="020B0503020204020204" pitchFamily="34" charset="-122"/>
              </a:rPr>
              <a:t>与</a:t>
            </a:r>
            <a:r>
              <a:rPr lang="en-US" altLang="zh-CN" sz="2800" dirty="0">
                <a:solidFill>
                  <a:srgbClr val="C00000"/>
                </a:solidFill>
                <a:latin typeface="微软雅黑" panose="020B0503020204020204" pitchFamily="34" charset="-122"/>
                <a:ea typeface="微软雅黑" panose="020B0503020204020204" pitchFamily="34" charset="-122"/>
              </a:rPr>
              <a:t>4K</a:t>
            </a:r>
            <a:r>
              <a:rPr lang="zh-CN" altLang="en-US" sz="2800" dirty="0">
                <a:solidFill>
                  <a:srgbClr val="C00000"/>
                </a:solidFill>
                <a:latin typeface="微软雅黑" panose="020B0503020204020204" pitchFamily="34" charset="-122"/>
                <a:ea typeface="微软雅黑" panose="020B0503020204020204" pitchFamily="34" charset="-122"/>
              </a:rPr>
              <a:t>视频</a:t>
            </a:r>
          </a:p>
        </p:txBody>
      </p:sp>
      <p:sp>
        <p:nvSpPr>
          <p:cNvPr id="11"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95</a:t>
            </a:fld>
            <a:endParaRPr lang="en-US" altLang="zh-CN" dirty="0"/>
          </a:p>
        </p:txBody>
      </p:sp>
      <p:sp>
        <p:nvSpPr>
          <p:cNvPr id="12" name="TextBox 11"/>
          <p:cNvSpPr txBox="1"/>
          <p:nvPr/>
        </p:nvSpPr>
        <p:spPr>
          <a:xfrm>
            <a:off x="971600" y="537321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zh-CN" altLang="en-US" sz="2800" dirty="0" smtClean="0">
                <a:solidFill>
                  <a:srgbClr val="C00000"/>
                </a:solidFill>
                <a:latin typeface="微软雅黑" panose="020B0503020204020204" pitchFamily="34" charset="-122"/>
                <a:ea typeface="微软雅黑" panose="020B0503020204020204" pitchFamily="34" charset="-122"/>
              </a:rPr>
              <a:t>项目情况</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971600" y="1628800"/>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zh-CN" altLang="en-US" sz="2800" dirty="0" smtClean="0">
                <a:solidFill>
                  <a:srgbClr val="C00000"/>
                </a:solidFill>
                <a:latin typeface="微软雅黑" panose="020B0503020204020204" pitchFamily="34" charset="-122"/>
                <a:ea typeface="微软雅黑" panose="020B0503020204020204" pitchFamily="34" charset="-122"/>
              </a:rPr>
              <a:t>  研究背景</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102201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algn="l"/>
            <a:r>
              <a:rPr lang="en-US" altLang="zh-CN" sz="3600" b="1" kern="1200" dirty="0">
                <a:solidFill>
                  <a:srgbClr val="0184B7"/>
                </a:solidFill>
                <a:latin typeface="Arial" pitchFamily="34" charset="0"/>
                <a:ea typeface="宋体" pitchFamily="2" charset="-122"/>
              </a:rPr>
              <a:t>H.265</a:t>
            </a:r>
            <a:r>
              <a:rPr lang="zh-CN" altLang="en-US" sz="3600" b="1" kern="1200" dirty="0">
                <a:solidFill>
                  <a:srgbClr val="0184B7"/>
                </a:solidFill>
                <a:latin typeface="Arial" pitchFamily="34" charset="0"/>
                <a:ea typeface="宋体" pitchFamily="2" charset="-122"/>
              </a:rPr>
              <a:t>与</a:t>
            </a:r>
            <a:r>
              <a:rPr lang="en-US" altLang="zh-CN" sz="3600" b="1" kern="1200" dirty="0">
                <a:solidFill>
                  <a:srgbClr val="0184B7"/>
                </a:solidFill>
                <a:latin typeface="Arial" pitchFamily="34" charset="0"/>
                <a:ea typeface="宋体" pitchFamily="2" charset="-122"/>
              </a:rPr>
              <a:t>4K</a:t>
            </a:r>
            <a:r>
              <a:rPr lang="zh-CN" altLang="en-US" sz="3600" b="1" kern="1200" dirty="0">
                <a:solidFill>
                  <a:srgbClr val="0184B7"/>
                </a:solidFill>
                <a:latin typeface="Arial" pitchFamily="34" charset="0"/>
                <a:ea typeface="宋体" pitchFamily="2" charset="-122"/>
              </a:rPr>
              <a:t>的测试</a:t>
            </a:r>
          </a:p>
        </p:txBody>
      </p:sp>
      <p:sp>
        <p:nvSpPr>
          <p:cNvPr id="20"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96</a:t>
            </a:fld>
            <a:endParaRPr lang="en-US" altLang="zh-CN" dirty="0"/>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0232" y="2606470"/>
            <a:ext cx="1832196" cy="1071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8" name="组合 7"/>
          <p:cNvGrpSpPr/>
          <p:nvPr/>
        </p:nvGrpSpPr>
        <p:grpSpPr>
          <a:xfrm>
            <a:off x="195073" y="2134890"/>
            <a:ext cx="5658454" cy="3121072"/>
            <a:chOff x="596233" y="1772816"/>
            <a:chExt cx="6892988" cy="4087070"/>
          </a:xfrm>
        </p:grpSpPr>
        <p:pic>
          <p:nvPicPr>
            <p:cNvPr id="102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00" y="1772816"/>
              <a:ext cx="6202270" cy="3339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899592" y="5112499"/>
              <a:ext cx="288032" cy="353064"/>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0</a:t>
              </a:r>
              <a:endParaRPr lang="zh-CN" altLang="en-US" dirty="0">
                <a:latin typeface="微软雅黑" panose="020B0503020204020204" pitchFamily="34" charset="-122"/>
                <a:ea typeface="微软雅黑" panose="020B0503020204020204" pitchFamily="34" charset="-122"/>
              </a:endParaRPr>
            </a:p>
          </p:txBody>
        </p:sp>
        <p:sp>
          <p:nvSpPr>
            <p:cNvPr id="14" name="TextBox 13"/>
            <p:cNvSpPr txBox="1"/>
            <p:nvPr/>
          </p:nvSpPr>
          <p:spPr>
            <a:xfrm>
              <a:off x="1614757" y="5112499"/>
              <a:ext cx="589813" cy="353064"/>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20</a:t>
              </a:r>
              <a:endParaRPr lang="zh-CN" altLang="en-US" dirty="0">
                <a:latin typeface="微软雅黑" panose="020B0503020204020204" pitchFamily="34" charset="-122"/>
                <a:ea typeface="微软雅黑" panose="020B0503020204020204" pitchFamily="34" charset="-122"/>
              </a:endParaRPr>
            </a:p>
          </p:txBody>
        </p:sp>
        <p:sp>
          <p:nvSpPr>
            <p:cNvPr id="15" name="TextBox 14"/>
            <p:cNvSpPr txBox="1"/>
            <p:nvPr/>
          </p:nvSpPr>
          <p:spPr>
            <a:xfrm>
              <a:off x="2364835" y="5112497"/>
              <a:ext cx="622989" cy="353064"/>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4</a:t>
              </a:r>
              <a:r>
                <a:rPr lang="en-US" altLang="zh-CN" dirty="0" smtClean="0">
                  <a:latin typeface="微软雅黑" panose="020B0503020204020204" pitchFamily="34" charset="-122"/>
                  <a:ea typeface="微软雅黑" panose="020B0503020204020204" pitchFamily="34" charset="-122"/>
                </a:rPr>
                <a:t>0</a:t>
              </a:r>
              <a:endParaRPr lang="zh-CN" altLang="en-US" dirty="0">
                <a:latin typeface="微软雅黑" panose="020B0503020204020204" pitchFamily="34" charset="-122"/>
                <a:ea typeface="微软雅黑" panose="020B0503020204020204" pitchFamily="34" charset="-122"/>
              </a:endParaRPr>
            </a:p>
          </p:txBody>
        </p:sp>
        <p:sp>
          <p:nvSpPr>
            <p:cNvPr id="16" name="TextBox 15"/>
            <p:cNvSpPr txBox="1"/>
            <p:nvPr/>
          </p:nvSpPr>
          <p:spPr>
            <a:xfrm>
              <a:off x="3281598" y="5112499"/>
              <a:ext cx="570322" cy="353064"/>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60</a:t>
              </a:r>
              <a:endParaRPr lang="zh-CN" altLang="en-US" dirty="0">
                <a:latin typeface="微软雅黑" panose="020B0503020204020204" pitchFamily="34" charset="-122"/>
                <a:ea typeface="微软雅黑" panose="020B0503020204020204" pitchFamily="34" charset="-122"/>
              </a:endParaRPr>
            </a:p>
          </p:txBody>
        </p:sp>
        <p:sp>
          <p:nvSpPr>
            <p:cNvPr id="17" name="TextBox 16"/>
            <p:cNvSpPr txBox="1"/>
            <p:nvPr/>
          </p:nvSpPr>
          <p:spPr>
            <a:xfrm>
              <a:off x="4258297" y="5112497"/>
              <a:ext cx="581240" cy="399647"/>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8</a:t>
              </a:r>
              <a:r>
                <a:rPr lang="en-US" altLang="zh-CN" dirty="0" smtClean="0">
                  <a:latin typeface="微软雅黑" panose="020B0503020204020204" pitchFamily="34" charset="-122"/>
                  <a:ea typeface="微软雅黑" panose="020B0503020204020204" pitchFamily="34" charset="-122"/>
                </a:rPr>
                <a:t>0</a:t>
              </a:r>
              <a:endParaRPr lang="zh-CN" altLang="en-US" dirty="0">
                <a:latin typeface="微软雅黑" panose="020B0503020204020204" pitchFamily="34" charset="-122"/>
                <a:ea typeface="微软雅黑" panose="020B0503020204020204" pitchFamily="34" charset="-122"/>
              </a:endParaRPr>
            </a:p>
          </p:txBody>
        </p:sp>
        <p:sp>
          <p:nvSpPr>
            <p:cNvPr id="18" name="TextBox 17"/>
            <p:cNvSpPr txBox="1"/>
            <p:nvPr/>
          </p:nvSpPr>
          <p:spPr>
            <a:xfrm>
              <a:off x="5148063" y="5112499"/>
              <a:ext cx="643442" cy="399647"/>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100</a:t>
              </a:r>
              <a:endParaRPr lang="zh-CN" altLang="en-US" dirty="0">
                <a:latin typeface="微软雅黑" panose="020B0503020204020204" pitchFamily="34" charset="-122"/>
                <a:ea typeface="微软雅黑" panose="020B0503020204020204" pitchFamily="34" charset="-122"/>
              </a:endParaRPr>
            </a:p>
          </p:txBody>
        </p:sp>
        <p:sp>
          <p:nvSpPr>
            <p:cNvPr id="19" name="TextBox 18"/>
            <p:cNvSpPr txBox="1"/>
            <p:nvPr/>
          </p:nvSpPr>
          <p:spPr>
            <a:xfrm>
              <a:off x="6012158" y="5112499"/>
              <a:ext cx="753101" cy="399647"/>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120</a:t>
              </a:r>
              <a:endParaRPr lang="zh-CN" altLang="en-US" dirty="0">
                <a:latin typeface="微软雅黑" panose="020B0503020204020204" pitchFamily="34" charset="-122"/>
                <a:ea typeface="微软雅黑" panose="020B0503020204020204" pitchFamily="34" charset="-122"/>
              </a:endParaRPr>
            </a:p>
          </p:txBody>
        </p:sp>
        <p:sp>
          <p:nvSpPr>
            <p:cNvPr id="21" name="TextBox 20"/>
            <p:cNvSpPr txBox="1"/>
            <p:nvPr/>
          </p:nvSpPr>
          <p:spPr>
            <a:xfrm>
              <a:off x="6789296" y="5112499"/>
              <a:ext cx="699925" cy="399647"/>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140</a:t>
              </a:r>
              <a:endParaRPr lang="zh-CN" altLang="en-US" dirty="0">
                <a:latin typeface="微软雅黑" panose="020B0503020204020204" pitchFamily="34" charset="-122"/>
                <a:ea typeface="微软雅黑" panose="020B0503020204020204" pitchFamily="34" charset="-122"/>
              </a:endParaRPr>
            </a:p>
          </p:txBody>
        </p:sp>
        <p:sp>
          <p:nvSpPr>
            <p:cNvPr id="23" name="TextBox 22"/>
            <p:cNvSpPr txBox="1"/>
            <p:nvPr/>
          </p:nvSpPr>
          <p:spPr>
            <a:xfrm rot="16200000">
              <a:off x="-88697" y="3283781"/>
              <a:ext cx="1761339" cy="391479"/>
            </a:xfrm>
            <a:prstGeom prst="rect">
              <a:avLst/>
            </a:prstGeom>
            <a:noFill/>
          </p:spPr>
          <p:txBody>
            <a:bodyPr wrap="square" rtlCol="0">
              <a:spAutoFit/>
            </a:bodyPr>
            <a:lstStyle/>
            <a:p>
              <a:r>
                <a:rPr lang="en-US" altLang="zh-CN" sz="1600" dirty="0" smtClean="0">
                  <a:latin typeface="微软雅黑" panose="020B0503020204020204" pitchFamily="34" charset="-122"/>
                  <a:ea typeface="微软雅黑" panose="020B0503020204020204" pitchFamily="34" charset="-122"/>
                </a:rPr>
                <a:t>PSNR(DB)</a:t>
              </a:r>
              <a:endParaRPr lang="zh-CN" altLang="en-US" sz="1600" dirty="0">
                <a:latin typeface="微软雅黑" panose="020B0503020204020204" pitchFamily="34" charset="-122"/>
                <a:ea typeface="微软雅黑" panose="020B0503020204020204" pitchFamily="34" charset="-122"/>
              </a:endParaRPr>
            </a:p>
          </p:txBody>
        </p:sp>
        <p:sp>
          <p:nvSpPr>
            <p:cNvPr id="24" name="TextBox 23"/>
            <p:cNvSpPr txBox="1"/>
            <p:nvPr/>
          </p:nvSpPr>
          <p:spPr>
            <a:xfrm>
              <a:off x="3800579" y="5420275"/>
              <a:ext cx="2077916" cy="439611"/>
            </a:xfrm>
            <a:prstGeom prst="rect">
              <a:avLst/>
            </a:prstGeom>
            <a:noFill/>
          </p:spPr>
          <p:txBody>
            <a:bodyPr wrap="square" rtlCol="0">
              <a:spAutoFit/>
            </a:bodyPr>
            <a:lstStyle/>
            <a:p>
              <a:r>
                <a:rPr lang="zh-CN" altLang="en-US" sz="1600" dirty="0" smtClean="0">
                  <a:latin typeface="微软雅黑" panose="020B0503020204020204" pitchFamily="34" charset="-122"/>
                  <a:ea typeface="微软雅黑" panose="020B0503020204020204" pitchFamily="34" charset="-122"/>
                </a:rPr>
                <a:t>码率（</a:t>
              </a:r>
              <a:r>
                <a:rPr lang="en-US" altLang="zh-CN" sz="1600" dirty="0" smtClean="0">
                  <a:latin typeface="微软雅黑" panose="020B0503020204020204" pitchFamily="34" charset="-122"/>
                  <a:ea typeface="微软雅黑" panose="020B0503020204020204" pitchFamily="34" charset="-122"/>
                </a:rPr>
                <a:t>Mbps)</a:t>
              </a:r>
              <a:endParaRPr lang="zh-CN" altLang="en-US" sz="1600" dirty="0">
                <a:latin typeface="微软雅黑" panose="020B0503020204020204" pitchFamily="34" charset="-122"/>
                <a:ea typeface="微软雅黑" panose="020B0503020204020204" pitchFamily="34" charset="-122"/>
              </a:endParaRPr>
            </a:p>
          </p:txBody>
        </p:sp>
      </p:grpSp>
      <p:sp>
        <p:nvSpPr>
          <p:cNvPr id="25" name="TextBox 24"/>
          <p:cNvSpPr txBox="1"/>
          <p:nvPr/>
        </p:nvSpPr>
        <p:spPr>
          <a:xfrm>
            <a:off x="7180859" y="2021416"/>
            <a:ext cx="790942" cy="400110"/>
          </a:xfrm>
          <a:prstGeom prst="rect">
            <a:avLst/>
          </a:prstGeom>
          <a:noFill/>
        </p:spPr>
        <p:txBody>
          <a:bodyPr wrap="square" rtlCol="0">
            <a:spAutoFit/>
          </a:bodyPr>
          <a:lstStyle/>
          <a:p>
            <a:r>
              <a:rPr lang="zh-CN" altLang="en-US" sz="2000" dirty="0" smtClean="0">
                <a:latin typeface="微软雅黑" panose="020B0503020204020204" pitchFamily="34" charset="-122"/>
                <a:ea typeface="微软雅黑" panose="020B0503020204020204" pitchFamily="34" charset="-122"/>
              </a:rPr>
              <a:t>鸭</a:t>
            </a:r>
            <a:r>
              <a:rPr lang="zh-CN" altLang="en-US" sz="2000" dirty="0">
                <a:latin typeface="微软雅黑" panose="020B0503020204020204" pitchFamily="34" charset="-122"/>
                <a:ea typeface="微软雅黑" panose="020B0503020204020204" pitchFamily="34" charset="-122"/>
              </a:rPr>
              <a:t>子</a:t>
            </a:r>
          </a:p>
        </p:txBody>
      </p:sp>
      <p:sp>
        <p:nvSpPr>
          <p:cNvPr id="26" name="TextBox 25"/>
          <p:cNvSpPr txBox="1"/>
          <p:nvPr/>
        </p:nvSpPr>
        <p:spPr>
          <a:xfrm>
            <a:off x="577933" y="1794302"/>
            <a:ext cx="2186071" cy="338554"/>
          </a:xfrm>
          <a:prstGeom prst="rect">
            <a:avLst/>
          </a:prstGeom>
          <a:noFill/>
        </p:spPr>
        <p:txBody>
          <a:bodyPr wrap="square" rtlCol="0">
            <a:spAutoFit/>
          </a:bodyPr>
          <a:lstStyle/>
          <a:p>
            <a:r>
              <a:rPr lang="en-US" altLang="zh-CN" sz="1600" b="0" dirty="0" smtClean="0">
                <a:latin typeface="微软雅黑" panose="020B0503020204020204" pitchFamily="34" charset="-122"/>
                <a:ea typeface="微软雅黑" panose="020B0503020204020204" pitchFamily="34" charset="-122"/>
              </a:rPr>
              <a:t>4K </a:t>
            </a:r>
            <a:r>
              <a:rPr lang="zh-CN" altLang="en-US" sz="1600" b="0" dirty="0" smtClean="0">
                <a:latin typeface="微软雅黑" panose="020B0503020204020204" pitchFamily="34" charset="-122"/>
                <a:ea typeface="微软雅黑" panose="020B0503020204020204" pitchFamily="34" charset="-122"/>
              </a:rPr>
              <a:t>电视</a:t>
            </a:r>
            <a:r>
              <a:rPr lang="en-US" altLang="zh-CN" sz="1600" b="0" dirty="0" smtClean="0">
                <a:latin typeface="微软雅黑" panose="020B0503020204020204" pitchFamily="34" charset="-122"/>
                <a:ea typeface="微软雅黑" panose="020B0503020204020204" pitchFamily="34" charset="-122"/>
              </a:rPr>
              <a:t>《</a:t>
            </a:r>
            <a:r>
              <a:rPr lang="zh-CN" altLang="en-US" sz="1600" b="0" dirty="0" smtClean="0">
                <a:latin typeface="微软雅黑" panose="020B0503020204020204" pitchFamily="34" charset="-122"/>
                <a:ea typeface="微软雅黑" panose="020B0503020204020204" pitchFamily="34" charset="-122"/>
              </a:rPr>
              <a:t>鸭子</a:t>
            </a:r>
            <a:r>
              <a:rPr lang="en-US" altLang="zh-CN" sz="1600" b="0" dirty="0" smtClean="0">
                <a:latin typeface="微软雅黑" panose="020B0503020204020204" pitchFamily="34" charset="-122"/>
                <a:ea typeface="微软雅黑" panose="020B0503020204020204" pitchFamily="34" charset="-122"/>
              </a:rPr>
              <a:t>》</a:t>
            </a:r>
            <a:r>
              <a:rPr lang="zh-CN" altLang="en-US" sz="1600" b="0" dirty="0" smtClean="0">
                <a:latin typeface="微软雅黑" panose="020B0503020204020204" pitchFamily="34" charset="-122"/>
                <a:ea typeface="微软雅黑" panose="020B0503020204020204" pitchFamily="34" charset="-122"/>
              </a:rPr>
              <a:t>片段</a:t>
            </a:r>
            <a:endParaRPr lang="zh-CN" altLang="en-US" sz="1600" b="0" dirty="0">
              <a:latin typeface="微软雅黑" panose="020B0503020204020204" pitchFamily="34" charset="-122"/>
              <a:ea typeface="微软雅黑" panose="020B0503020204020204" pitchFamily="34" charset="-122"/>
            </a:endParaRPr>
          </a:p>
        </p:txBody>
      </p:sp>
      <p:sp>
        <p:nvSpPr>
          <p:cNvPr id="27" name="TextBox 26"/>
          <p:cNvSpPr txBox="1"/>
          <p:nvPr/>
        </p:nvSpPr>
        <p:spPr>
          <a:xfrm>
            <a:off x="4355976" y="1812886"/>
            <a:ext cx="1684220" cy="338554"/>
          </a:xfrm>
          <a:prstGeom prst="rect">
            <a:avLst/>
          </a:prstGeom>
          <a:noFill/>
        </p:spPr>
        <p:txBody>
          <a:bodyPr wrap="square" rtlCol="0">
            <a:spAutoFit/>
          </a:bodyPr>
          <a:lstStyle/>
          <a:p>
            <a:r>
              <a:rPr lang="en-US" altLang="zh-CN" sz="1600" b="0" dirty="0" smtClean="0">
                <a:latin typeface="微软雅黑" panose="020B0503020204020204" pitchFamily="34" charset="-122"/>
                <a:ea typeface="微软雅黑" panose="020B0503020204020204" pitchFamily="34" charset="-122"/>
              </a:rPr>
              <a:t>3840X2160</a:t>
            </a:r>
            <a:endParaRPr lang="zh-CN" altLang="en-US" sz="1600" b="0" dirty="0">
              <a:latin typeface="微软雅黑" panose="020B0503020204020204" pitchFamily="34" charset="-122"/>
              <a:ea typeface="微软雅黑" panose="020B0503020204020204" pitchFamily="34" charset="-122"/>
            </a:endParaRPr>
          </a:p>
        </p:txBody>
      </p:sp>
      <p:sp>
        <p:nvSpPr>
          <p:cNvPr id="28" name="TextBox 27"/>
          <p:cNvSpPr txBox="1"/>
          <p:nvPr/>
        </p:nvSpPr>
        <p:spPr>
          <a:xfrm>
            <a:off x="359216" y="1300698"/>
            <a:ext cx="7217114" cy="400110"/>
          </a:xfrm>
          <a:prstGeom prst="rect">
            <a:avLst/>
          </a:prstGeom>
          <a:noFill/>
        </p:spPr>
        <p:txBody>
          <a:bodyPr wrap="square" rtlCol="0">
            <a:spAutoFit/>
          </a:bodyPr>
          <a:lstStyle/>
          <a:p>
            <a:pPr algn="l"/>
            <a:r>
              <a:rPr lang="en-US" altLang="zh-CN" sz="2000" b="0" dirty="0" smtClean="0">
                <a:latin typeface="微软雅黑" panose="020B0503020204020204" pitchFamily="34" charset="-122"/>
                <a:ea typeface="微软雅黑" panose="020B0503020204020204" pitchFamily="34" charset="-122"/>
              </a:rPr>
              <a:t>2012</a:t>
            </a:r>
            <a:r>
              <a:rPr lang="zh-CN" altLang="en-US" sz="2000" b="0" dirty="0" smtClean="0">
                <a:latin typeface="微软雅黑" panose="020B0503020204020204" pitchFamily="34" charset="-122"/>
                <a:ea typeface="微软雅黑" panose="020B0503020204020204" pitchFamily="34" charset="-122"/>
              </a:rPr>
              <a:t>年，</a:t>
            </a:r>
            <a:r>
              <a:rPr lang="zh-CN" altLang="zh-CN" sz="2000" b="0" dirty="0" smtClean="0">
                <a:latin typeface="微软雅黑" panose="020B0503020204020204" pitchFamily="34" charset="-122"/>
                <a:ea typeface="微软雅黑" panose="020B0503020204020204" pitchFamily="34" charset="-122"/>
              </a:rPr>
              <a:t>爱</a:t>
            </a:r>
            <a:r>
              <a:rPr lang="zh-CN" altLang="zh-CN" sz="2000" b="0" dirty="0">
                <a:latin typeface="微软雅黑" panose="020B0503020204020204" pitchFamily="34" charset="-122"/>
                <a:ea typeface="微软雅黑" panose="020B0503020204020204" pitchFamily="34" charset="-122"/>
              </a:rPr>
              <a:t>立信</a:t>
            </a:r>
            <a:r>
              <a:rPr lang="en-US" altLang="zh-CN" sz="2000" b="0" dirty="0">
                <a:latin typeface="微软雅黑" panose="020B0503020204020204" pitchFamily="34" charset="-122"/>
                <a:ea typeface="微软雅黑" panose="020B0503020204020204" pitchFamily="34" charset="-122"/>
              </a:rPr>
              <a:t> </a:t>
            </a:r>
            <a:r>
              <a:rPr lang="zh-CN" altLang="en-US" sz="2000" b="0" dirty="0" smtClean="0">
                <a:latin typeface="微软雅黑" panose="020B0503020204020204" pitchFamily="34" charset="-122"/>
                <a:ea typeface="微软雅黑" panose="020B0503020204020204" pitchFamily="34" charset="-122"/>
              </a:rPr>
              <a:t>对</a:t>
            </a:r>
            <a:r>
              <a:rPr lang="en-US" altLang="zh-CN" sz="2000" b="0" dirty="0" smtClean="0">
                <a:latin typeface="微软雅黑" panose="020B0503020204020204" pitchFamily="34" charset="-122"/>
                <a:ea typeface="微软雅黑" panose="020B0503020204020204" pitchFamily="34" charset="-122"/>
              </a:rPr>
              <a:t>4K</a:t>
            </a:r>
            <a:r>
              <a:rPr lang="zh-CN" altLang="en-US" sz="2000" b="0" dirty="0" smtClean="0">
                <a:latin typeface="微软雅黑" panose="020B0503020204020204" pitchFamily="34" charset="-122"/>
                <a:ea typeface="微软雅黑" panose="020B0503020204020204" pitchFamily="34" charset="-122"/>
              </a:rPr>
              <a:t>电视所做</a:t>
            </a:r>
            <a:r>
              <a:rPr lang="en-US" altLang="zh-CN" sz="2000" b="0" dirty="0" smtClean="0">
                <a:latin typeface="微软雅黑" panose="020B0503020204020204" pitchFamily="34" charset="-122"/>
                <a:ea typeface="微软雅黑" panose="020B0503020204020204" pitchFamily="34" charset="-122"/>
              </a:rPr>
              <a:t>H.265</a:t>
            </a:r>
            <a:r>
              <a:rPr lang="zh-CN" altLang="en-US" sz="2000" b="0" dirty="0" smtClean="0">
                <a:latin typeface="微软雅黑" panose="020B0503020204020204" pitchFamily="34" charset="-122"/>
                <a:ea typeface="微软雅黑" panose="020B0503020204020204" pitchFamily="34" charset="-122"/>
              </a:rPr>
              <a:t>与</a:t>
            </a:r>
            <a:r>
              <a:rPr lang="en-US" altLang="zh-CN" sz="2000" b="0" dirty="0" smtClean="0">
                <a:latin typeface="微软雅黑" panose="020B0503020204020204" pitchFamily="34" charset="-122"/>
                <a:ea typeface="微软雅黑" panose="020B0503020204020204" pitchFamily="34" charset="-122"/>
              </a:rPr>
              <a:t>H.264</a:t>
            </a:r>
            <a:r>
              <a:rPr lang="zh-CN" altLang="en-US" sz="2000" b="0" dirty="0" smtClean="0">
                <a:latin typeface="微软雅黑" panose="020B0503020204020204" pitchFamily="34" charset="-122"/>
                <a:ea typeface="微软雅黑" panose="020B0503020204020204" pitchFamily="34" charset="-122"/>
              </a:rPr>
              <a:t>编码效果对比：</a:t>
            </a:r>
            <a:endParaRPr lang="zh-CN" altLang="en-US" sz="2000" b="0" dirty="0">
              <a:latin typeface="微软雅黑" panose="020B0503020204020204" pitchFamily="34" charset="-122"/>
              <a:ea typeface="微软雅黑" panose="020B0503020204020204" pitchFamily="34" charset="-122"/>
            </a:endParaRPr>
          </a:p>
        </p:txBody>
      </p:sp>
      <p:cxnSp>
        <p:nvCxnSpPr>
          <p:cNvPr id="10" name="直接连接符 9"/>
          <p:cNvCxnSpPr/>
          <p:nvPr/>
        </p:nvCxnSpPr>
        <p:spPr bwMode="auto">
          <a:xfrm>
            <a:off x="6876256" y="4286820"/>
            <a:ext cx="556058" cy="0"/>
          </a:xfrm>
          <a:prstGeom prst="line">
            <a:avLst/>
          </a:prstGeom>
          <a:solidFill>
            <a:schemeClr val="accent1"/>
          </a:solidFill>
          <a:ln w="19050" cap="flat" cmpd="sng" algn="ctr">
            <a:solidFill>
              <a:srgbClr val="FF99FF"/>
            </a:solidFill>
            <a:prstDash val="solid"/>
            <a:round/>
            <a:headEnd type="none" w="med" len="med"/>
            <a:tailEnd type="none" w="med" len="med"/>
          </a:ln>
          <a:effectLst/>
        </p:spPr>
      </p:cxnSp>
      <p:sp>
        <p:nvSpPr>
          <p:cNvPr id="11" name="矩形 10"/>
          <p:cNvSpPr/>
          <p:nvPr/>
        </p:nvSpPr>
        <p:spPr bwMode="auto">
          <a:xfrm>
            <a:off x="7145483" y="4253664"/>
            <a:ext cx="77009" cy="72008"/>
          </a:xfrm>
          <a:prstGeom prst="rect">
            <a:avLst/>
          </a:prstGeom>
          <a:solidFill>
            <a:srgbClr val="FF99FF"/>
          </a:solidFill>
          <a:ln w="9525"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endParaRPr>
          </a:p>
        </p:txBody>
      </p:sp>
      <p:cxnSp>
        <p:nvCxnSpPr>
          <p:cNvPr id="32" name="直接连接符 31"/>
          <p:cNvCxnSpPr/>
          <p:nvPr/>
        </p:nvCxnSpPr>
        <p:spPr bwMode="auto">
          <a:xfrm>
            <a:off x="6896262" y="4613704"/>
            <a:ext cx="556058" cy="0"/>
          </a:xfrm>
          <a:prstGeom prst="line">
            <a:avLst/>
          </a:prstGeom>
          <a:solidFill>
            <a:schemeClr val="accent1"/>
          </a:solidFill>
          <a:ln w="19050" cap="flat" cmpd="sng" algn="ctr">
            <a:solidFill>
              <a:srgbClr val="0066FF"/>
            </a:solidFill>
            <a:prstDash val="solid"/>
            <a:round/>
            <a:headEnd type="none" w="med" len="med"/>
            <a:tailEnd type="none" w="med" len="med"/>
          </a:ln>
          <a:effectLst/>
        </p:spPr>
      </p:cxnSp>
      <p:sp>
        <p:nvSpPr>
          <p:cNvPr id="33" name="矩形 32"/>
          <p:cNvSpPr/>
          <p:nvPr/>
        </p:nvSpPr>
        <p:spPr bwMode="auto">
          <a:xfrm>
            <a:off x="7165489" y="4580548"/>
            <a:ext cx="77009" cy="72008"/>
          </a:xfrm>
          <a:prstGeom prst="rect">
            <a:avLst/>
          </a:prstGeom>
          <a:solidFill>
            <a:srgbClr val="0066FF"/>
          </a:solidFill>
          <a:ln w="9525"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34" name="TextBox 33"/>
          <p:cNvSpPr txBox="1"/>
          <p:nvPr/>
        </p:nvSpPr>
        <p:spPr>
          <a:xfrm>
            <a:off x="7452320" y="4395882"/>
            <a:ext cx="897665" cy="369332"/>
          </a:xfrm>
          <a:prstGeom prst="rect">
            <a:avLst/>
          </a:prstGeom>
          <a:noFill/>
        </p:spPr>
        <p:txBody>
          <a:bodyPr wrap="square" rtlCol="0">
            <a:spAutoFit/>
          </a:bodyPr>
          <a:lstStyle/>
          <a:p>
            <a:r>
              <a:rPr lang="en-US" altLang="zh-CN" sz="1800" dirty="0" smtClean="0">
                <a:latin typeface="微软雅黑" panose="020B0503020204020204" pitchFamily="34" charset="-122"/>
                <a:ea typeface="微软雅黑" panose="020B0503020204020204" pitchFamily="34" charset="-122"/>
              </a:rPr>
              <a:t>H.264</a:t>
            </a:r>
            <a:endParaRPr lang="zh-CN" altLang="en-US" sz="1800" dirty="0">
              <a:latin typeface="微软雅黑" panose="020B0503020204020204" pitchFamily="34" charset="-122"/>
              <a:ea typeface="微软雅黑" panose="020B0503020204020204" pitchFamily="34" charset="-122"/>
            </a:endParaRPr>
          </a:p>
        </p:txBody>
      </p:sp>
      <p:sp>
        <p:nvSpPr>
          <p:cNvPr id="35" name="TextBox 34"/>
          <p:cNvSpPr txBox="1"/>
          <p:nvPr/>
        </p:nvSpPr>
        <p:spPr>
          <a:xfrm>
            <a:off x="7452320" y="4109648"/>
            <a:ext cx="897665" cy="369332"/>
          </a:xfrm>
          <a:prstGeom prst="rect">
            <a:avLst/>
          </a:prstGeom>
          <a:noFill/>
        </p:spPr>
        <p:txBody>
          <a:bodyPr wrap="square" rtlCol="0">
            <a:spAutoFit/>
          </a:bodyPr>
          <a:lstStyle/>
          <a:p>
            <a:r>
              <a:rPr lang="en-US" altLang="zh-CN" sz="1800" dirty="0" smtClean="0">
                <a:latin typeface="微软雅黑" panose="020B0503020204020204" pitchFamily="34" charset="-122"/>
                <a:ea typeface="微软雅黑" panose="020B0503020204020204" pitchFamily="34" charset="-122"/>
              </a:rPr>
              <a:t>H.265</a:t>
            </a:r>
            <a:endParaRPr lang="zh-CN" altLang="en-US" sz="1800" dirty="0">
              <a:latin typeface="微软雅黑" panose="020B0503020204020204" pitchFamily="34" charset="-122"/>
              <a:ea typeface="微软雅黑" panose="020B0503020204020204" pitchFamily="34" charset="-122"/>
            </a:endParaRPr>
          </a:p>
        </p:txBody>
      </p:sp>
      <p:sp>
        <p:nvSpPr>
          <p:cNvPr id="40" name="矩形 39"/>
          <p:cNvSpPr/>
          <p:nvPr/>
        </p:nvSpPr>
        <p:spPr>
          <a:xfrm>
            <a:off x="539552" y="5108700"/>
            <a:ext cx="7843330" cy="1523494"/>
          </a:xfrm>
          <a:prstGeom prst="rect">
            <a:avLst/>
          </a:prstGeom>
          <a:noFill/>
        </p:spPr>
        <p:txBody>
          <a:bodyPr wrap="square" rtlCol="0">
            <a:spAutoFit/>
          </a:bodyPr>
          <a:lstStyle/>
          <a:p>
            <a:pPr algn="l">
              <a:spcBef>
                <a:spcPts val="0"/>
              </a:spcBef>
              <a:spcAft>
                <a:spcPts val="600"/>
              </a:spcAft>
            </a:pPr>
            <a:r>
              <a:rPr lang="zh-CN" altLang="en-US" sz="1600" b="0" dirty="0">
                <a:latin typeface="微软雅黑" panose="020B0503020204020204" pitchFamily="34" charset="-122"/>
                <a:ea typeface="微软雅黑" panose="020B0503020204020204" pitchFamily="34" charset="-122"/>
              </a:rPr>
              <a:t>测试结果：</a:t>
            </a:r>
            <a:endParaRPr lang="en-US" altLang="zh-CN" sz="1600" b="0" dirty="0">
              <a:latin typeface="微软雅黑" panose="020B0503020204020204" pitchFamily="34" charset="-122"/>
              <a:ea typeface="微软雅黑" panose="020B0503020204020204" pitchFamily="34" charset="-122"/>
            </a:endParaRPr>
          </a:p>
          <a:p>
            <a:pPr marL="342900" indent="-342900" algn="l">
              <a:lnSpc>
                <a:spcPct val="150000"/>
              </a:lnSpc>
              <a:buFont typeface="+mj-lt"/>
              <a:buAutoNum type="arabicPeriod"/>
            </a:pPr>
            <a:r>
              <a:rPr lang="en-US" altLang="zh-CN" sz="1600" b="0" dirty="0" smtClean="0">
                <a:latin typeface="微软雅黑" panose="020B0503020204020204" pitchFamily="34" charset="-122"/>
                <a:ea typeface="微软雅黑" panose="020B0503020204020204" pitchFamily="34" charset="-122"/>
              </a:rPr>
              <a:t>HEVC </a:t>
            </a:r>
            <a:r>
              <a:rPr lang="zh-CN" altLang="zh-CN" sz="1600" b="0" dirty="0" smtClean="0">
                <a:latin typeface="微软雅黑" panose="020B0503020204020204" pitchFamily="34" charset="-122"/>
                <a:ea typeface="微软雅黑" panose="020B0503020204020204" pitchFamily="34" charset="-122"/>
              </a:rPr>
              <a:t>可以</a:t>
            </a:r>
            <a:r>
              <a:rPr lang="zh-CN" altLang="en-US" sz="1600" b="0" dirty="0">
                <a:latin typeface="微软雅黑" panose="020B0503020204020204" pitchFamily="34" charset="-122"/>
                <a:ea typeface="微软雅黑" panose="020B0503020204020204" pitchFamily="34" charset="-122"/>
              </a:rPr>
              <a:t>以</a:t>
            </a:r>
            <a:r>
              <a:rPr lang="zh-CN" altLang="zh-CN" sz="1600" b="0" dirty="0" smtClean="0">
                <a:latin typeface="微软雅黑" panose="020B0503020204020204" pitchFamily="34" charset="-122"/>
                <a:ea typeface="微软雅黑" panose="020B0503020204020204" pitchFamily="34" charset="-122"/>
              </a:rPr>
              <a:t>比</a:t>
            </a:r>
            <a:r>
              <a:rPr lang="en-US" altLang="zh-CN" sz="1600" b="0" dirty="0" smtClean="0">
                <a:latin typeface="微软雅黑" panose="020B0503020204020204" pitchFamily="34" charset="-122"/>
                <a:ea typeface="微软雅黑" panose="020B0503020204020204" pitchFamily="34" charset="-122"/>
              </a:rPr>
              <a:t> AVC</a:t>
            </a:r>
            <a:r>
              <a:rPr lang="zh-CN" altLang="zh-CN" sz="1600" b="0" dirty="0" smtClean="0">
                <a:latin typeface="微软雅黑" panose="020B0503020204020204" pitchFamily="34" charset="-122"/>
                <a:ea typeface="微软雅黑" panose="020B0503020204020204" pitchFamily="34" charset="-122"/>
              </a:rPr>
              <a:t>低</a:t>
            </a:r>
            <a:r>
              <a:rPr lang="en-US" altLang="zh-CN" sz="1600" b="0" dirty="0" smtClean="0">
                <a:latin typeface="微软雅黑" panose="020B0503020204020204" pitchFamily="34" charset="-122"/>
                <a:ea typeface="微软雅黑" panose="020B0503020204020204" pitchFamily="34" charset="-122"/>
              </a:rPr>
              <a:t> </a:t>
            </a:r>
            <a:r>
              <a:rPr lang="en-US" altLang="zh-CN" sz="1600" b="0" dirty="0">
                <a:latin typeface="微软雅黑" panose="020B0503020204020204" pitchFamily="34" charset="-122"/>
                <a:ea typeface="微软雅黑" panose="020B0503020204020204" pitchFamily="34" charset="-122"/>
              </a:rPr>
              <a:t>53% </a:t>
            </a:r>
            <a:r>
              <a:rPr lang="zh-CN" altLang="zh-CN" sz="1600" b="0" dirty="0" smtClean="0">
                <a:latin typeface="微软雅黑" panose="020B0503020204020204" pitchFamily="34" charset="-122"/>
                <a:ea typeface="微软雅黑" panose="020B0503020204020204" pitchFamily="34" charset="-122"/>
              </a:rPr>
              <a:t>码率</a:t>
            </a:r>
            <a:r>
              <a:rPr lang="zh-CN" altLang="en-US" sz="1600" b="0" dirty="0" smtClean="0">
                <a:latin typeface="微软雅黑" panose="020B0503020204020204" pitchFamily="34" charset="-122"/>
                <a:ea typeface="微软雅黑" panose="020B0503020204020204" pitchFamily="34" charset="-122"/>
              </a:rPr>
              <a:t>，达到同样的</a:t>
            </a:r>
            <a:r>
              <a:rPr lang="zh-CN" altLang="zh-CN" sz="1600" b="0" dirty="0" smtClean="0">
                <a:latin typeface="微软雅黑" panose="020B0503020204020204" pitchFamily="34" charset="-122"/>
                <a:ea typeface="微软雅黑" panose="020B0503020204020204" pitchFamily="34" charset="-122"/>
              </a:rPr>
              <a:t>客观</a:t>
            </a:r>
            <a:r>
              <a:rPr lang="zh-CN" altLang="zh-CN" sz="1600" b="0" dirty="0">
                <a:latin typeface="微软雅黑" panose="020B0503020204020204" pitchFamily="34" charset="-122"/>
                <a:ea typeface="微软雅黑" panose="020B0503020204020204" pitchFamily="34" charset="-122"/>
              </a:rPr>
              <a:t>画面</a:t>
            </a:r>
            <a:r>
              <a:rPr lang="zh-CN" altLang="zh-CN" sz="1600" b="0" dirty="0" smtClean="0">
                <a:latin typeface="微软雅黑" panose="020B0503020204020204" pitchFamily="34" charset="-122"/>
                <a:ea typeface="微软雅黑" panose="020B0503020204020204" pitchFamily="34" charset="-122"/>
              </a:rPr>
              <a:t>品质</a:t>
            </a:r>
            <a:r>
              <a:rPr lang="zh-CN" altLang="en-US" sz="1600" b="0" dirty="0" smtClean="0">
                <a:latin typeface="微软雅黑" panose="020B0503020204020204" pitchFamily="34" charset="-122"/>
                <a:ea typeface="微软雅黑" panose="020B0503020204020204" pitchFamily="34" charset="-122"/>
              </a:rPr>
              <a:t>。</a:t>
            </a:r>
            <a:endParaRPr lang="en-US" altLang="zh-CN" sz="1600" b="0" dirty="0" smtClean="0">
              <a:latin typeface="微软雅黑" panose="020B0503020204020204" pitchFamily="34" charset="-122"/>
              <a:ea typeface="微软雅黑" panose="020B0503020204020204" pitchFamily="34" charset="-122"/>
            </a:endParaRPr>
          </a:p>
          <a:p>
            <a:pPr marL="342900" indent="-342900" algn="l">
              <a:lnSpc>
                <a:spcPct val="150000"/>
              </a:lnSpc>
              <a:buFont typeface="+mj-lt"/>
              <a:buAutoNum type="arabicPeriod"/>
            </a:pPr>
            <a:r>
              <a:rPr lang="zh-CN" altLang="en-US" sz="1600" b="0" dirty="0" smtClean="0">
                <a:latin typeface="微软雅黑" panose="020B0503020204020204" pitchFamily="34" charset="-122"/>
                <a:ea typeface="微软雅黑" panose="020B0503020204020204" pitchFamily="34" charset="-122"/>
              </a:rPr>
              <a:t>相同码率下，</a:t>
            </a:r>
            <a:r>
              <a:rPr lang="en-US" altLang="zh-CN" sz="1600" b="0" dirty="0" smtClean="0">
                <a:latin typeface="微软雅黑" panose="020B0503020204020204" pitchFamily="34" charset="-122"/>
                <a:ea typeface="微软雅黑" panose="020B0503020204020204" pitchFamily="34" charset="-122"/>
              </a:rPr>
              <a:t>H.265</a:t>
            </a:r>
            <a:r>
              <a:rPr lang="zh-CN" altLang="en-US" sz="1600" b="0" dirty="0" smtClean="0">
                <a:latin typeface="微软雅黑" panose="020B0503020204020204" pitchFamily="34" charset="-122"/>
                <a:ea typeface="微软雅黑" panose="020B0503020204020204" pitchFamily="34" charset="-122"/>
              </a:rPr>
              <a:t>编码</a:t>
            </a:r>
            <a:r>
              <a:rPr lang="zh-CN" altLang="en-US" sz="1600" b="0" dirty="0">
                <a:latin typeface="微软雅黑" panose="020B0503020204020204" pitchFamily="34" charset="-122"/>
                <a:ea typeface="微软雅黑" panose="020B0503020204020204" pitchFamily="34" charset="-122"/>
              </a:rPr>
              <a:t>的</a:t>
            </a:r>
            <a:r>
              <a:rPr lang="zh-CN" altLang="en-US" sz="1600" b="0" dirty="0" smtClean="0">
                <a:latin typeface="微软雅黑" panose="020B0503020204020204" pitchFamily="34" charset="-122"/>
                <a:ea typeface="微软雅黑" panose="020B0503020204020204" pitchFamily="34" charset="-122"/>
              </a:rPr>
              <a:t>客观画质要好很多。</a:t>
            </a:r>
            <a:endParaRPr lang="en-US" altLang="zh-CN" sz="1600" b="0" dirty="0" smtClean="0">
              <a:latin typeface="微软雅黑" panose="020B0503020204020204" pitchFamily="34" charset="-122"/>
              <a:ea typeface="微软雅黑" panose="020B0503020204020204" pitchFamily="34" charset="-122"/>
            </a:endParaRPr>
          </a:p>
          <a:p>
            <a:pPr marL="342900" indent="-342900" algn="l">
              <a:lnSpc>
                <a:spcPct val="150000"/>
              </a:lnSpc>
              <a:buFont typeface="+mj-lt"/>
              <a:buAutoNum type="arabicPeriod"/>
            </a:pPr>
            <a:r>
              <a:rPr lang="zh-CN" altLang="zh-CN" sz="1600" b="0" dirty="0">
                <a:latin typeface="微软雅黑" panose="020B0503020204020204" pitchFamily="34" charset="-122"/>
                <a:ea typeface="微软雅黑" panose="020B0503020204020204" pitchFamily="34" charset="-122"/>
              </a:rPr>
              <a:t>曲线</a:t>
            </a:r>
            <a:r>
              <a:rPr lang="zh-CN" altLang="zh-CN" sz="1600" b="0" dirty="0" smtClean="0">
                <a:latin typeface="微软雅黑" panose="020B0503020204020204" pitchFamily="34" charset="-122"/>
                <a:ea typeface="微软雅黑" panose="020B0503020204020204" pitchFamily="34" charset="-122"/>
              </a:rPr>
              <a:t>反映</a:t>
            </a:r>
            <a:r>
              <a:rPr lang="zh-CN" altLang="en-US" sz="1600" b="0" dirty="0" smtClean="0">
                <a:latin typeface="微软雅黑" panose="020B0503020204020204" pitchFamily="34" charset="-122"/>
                <a:ea typeface="微软雅黑" panose="020B0503020204020204" pitchFamily="34" charset="-122"/>
              </a:rPr>
              <a:t>了</a:t>
            </a:r>
            <a:r>
              <a:rPr lang="zh-CN" altLang="zh-CN" sz="1600" b="0" dirty="0">
                <a:latin typeface="微软雅黑" panose="020B0503020204020204" pitchFamily="34" charset="-122"/>
                <a:ea typeface="微软雅黑" panose="020B0503020204020204" pitchFamily="34" charset="-122"/>
              </a:rPr>
              <a:t>压缩后</a:t>
            </a:r>
            <a:r>
              <a:rPr lang="zh-CN" altLang="zh-CN" sz="1600" b="0" dirty="0" smtClean="0">
                <a:latin typeface="微软雅黑" panose="020B0503020204020204" pitchFamily="34" charset="-122"/>
                <a:ea typeface="微软雅黑" panose="020B0503020204020204" pitchFamily="34" charset="-122"/>
              </a:rPr>
              <a:t>要</a:t>
            </a:r>
            <a:r>
              <a:rPr lang="zh-CN" altLang="zh-CN" sz="1600" b="0" dirty="0">
                <a:latin typeface="微软雅黑" panose="020B0503020204020204" pitchFamily="34" charset="-122"/>
                <a:ea typeface="微软雅黑" panose="020B0503020204020204" pitchFamily="34" charset="-122"/>
              </a:rPr>
              <a:t>达成某级别</a:t>
            </a:r>
            <a:r>
              <a:rPr lang="zh-CN" altLang="zh-CN" sz="1600" b="0" dirty="0" smtClean="0">
                <a:latin typeface="微软雅黑" panose="020B0503020204020204" pitchFamily="34" charset="-122"/>
                <a:ea typeface="微软雅黑" panose="020B0503020204020204" pitchFamily="34" charset="-122"/>
              </a:rPr>
              <a:t>的画面</a:t>
            </a:r>
            <a:r>
              <a:rPr lang="zh-CN" altLang="zh-CN" sz="1600" b="0" dirty="0">
                <a:latin typeface="微软雅黑" panose="020B0503020204020204" pitchFamily="34" charset="-122"/>
                <a:ea typeface="微软雅黑" panose="020B0503020204020204" pitchFamily="34" charset="-122"/>
              </a:rPr>
              <a:t>品质所需要的</a:t>
            </a:r>
            <a:r>
              <a:rPr lang="zh-CN" altLang="zh-CN" sz="1600" b="0" dirty="0" smtClean="0">
                <a:latin typeface="微软雅黑" panose="020B0503020204020204" pitchFamily="34" charset="-122"/>
                <a:ea typeface="微软雅黑" panose="020B0503020204020204" pitchFamily="34" charset="-122"/>
              </a:rPr>
              <a:t>码率</a:t>
            </a:r>
            <a:r>
              <a:rPr lang="zh-CN" altLang="en-US" sz="1600" b="0" dirty="0" smtClean="0">
                <a:latin typeface="微软雅黑" panose="020B0503020204020204" pitchFamily="34" charset="-122"/>
                <a:ea typeface="微软雅黑" panose="020B0503020204020204" pitchFamily="34" charset="-122"/>
              </a:rPr>
              <a:t>。</a:t>
            </a:r>
            <a:endParaRPr lang="zh-CN" altLang="en-US" sz="1600"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242813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97</a:t>
            </a:fld>
            <a:endParaRPr lang="en-US" altLang="zh-CN" dirty="0"/>
          </a:p>
        </p:txBody>
      </p:sp>
      <p:graphicFrame>
        <p:nvGraphicFramePr>
          <p:cNvPr id="31" name="表格 30"/>
          <p:cNvGraphicFramePr>
            <a:graphicFrameLocks noGrp="1"/>
          </p:cNvGraphicFramePr>
          <p:nvPr>
            <p:extLst>
              <p:ext uri="{D42A27DB-BD31-4B8C-83A1-F6EECF244321}">
                <p14:modId xmlns:p14="http://schemas.microsoft.com/office/powerpoint/2010/main" val="3184566882"/>
              </p:ext>
            </p:extLst>
          </p:nvPr>
        </p:nvGraphicFramePr>
        <p:xfrm>
          <a:off x="611560" y="3859289"/>
          <a:ext cx="7560840" cy="1816708"/>
        </p:xfrm>
        <a:graphic>
          <a:graphicData uri="http://schemas.openxmlformats.org/drawingml/2006/table">
            <a:tbl>
              <a:tblPr firstRow="1" bandRow="1">
                <a:tableStyleId>{5C22544A-7EE6-4342-B048-85BDC9FD1C3A}</a:tableStyleId>
              </a:tblPr>
              <a:tblGrid>
                <a:gridCol w="1459353"/>
                <a:gridCol w="986801"/>
                <a:gridCol w="1667832"/>
                <a:gridCol w="1723427"/>
                <a:gridCol w="1723427"/>
              </a:tblGrid>
              <a:tr h="641754">
                <a:tc rowSpan="2">
                  <a:txBody>
                    <a:bodyPr/>
                    <a:lstStyle/>
                    <a:p>
                      <a:pPr algn="ctr"/>
                      <a:r>
                        <a:rPr lang="zh-CN" altLang="en-US" sz="1600" b="0" dirty="0" smtClean="0">
                          <a:solidFill>
                            <a:schemeClr val="tx1"/>
                          </a:solidFill>
                          <a:latin typeface="微软雅黑" panose="020B0503020204020204" pitchFamily="34" charset="-122"/>
                          <a:ea typeface="微软雅黑" panose="020B0503020204020204" pitchFamily="34" charset="-122"/>
                        </a:rPr>
                        <a:t>编码标准</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gridSpan="4">
                  <a:txBody>
                    <a:bodyPr/>
                    <a:lstStyle/>
                    <a:p>
                      <a:pPr algn="ctr"/>
                      <a:r>
                        <a:rPr lang="zh-CN" altLang="en-US" sz="1600" b="0" dirty="0" smtClean="0">
                          <a:solidFill>
                            <a:schemeClr val="tx1"/>
                          </a:solidFill>
                          <a:latin typeface="微软雅黑" panose="020B0503020204020204" pitchFamily="34" charset="-122"/>
                          <a:ea typeface="微软雅黑" panose="020B0503020204020204" pitchFamily="34" charset="-122"/>
                        </a:rPr>
                        <a:t>相比</a:t>
                      </a:r>
                      <a:r>
                        <a:rPr lang="en-US" altLang="zh-CN" sz="1600" b="0" dirty="0" smtClean="0">
                          <a:solidFill>
                            <a:schemeClr val="tx1"/>
                          </a:solidFill>
                          <a:latin typeface="微软雅黑" panose="020B0503020204020204" pitchFamily="34" charset="-122"/>
                          <a:ea typeface="微软雅黑" panose="020B0503020204020204" pitchFamily="34" charset="-122"/>
                        </a:rPr>
                        <a:t>H.264/AVC</a:t>
                      </a:r>
                      <a:r>
                        <a:rPr lang="zh-CN" altLang="en-US" sz="1600" b="0" dirty="0" smtClean="0">
                          <a:solidFill>
                            <a:schemeClr val="tx1"/>
                          </a:solidFill>
                          <a:latin typeface="微软雅黑" panose="020B0503020204020204" pitchFamily="34" charset="-122"/>
                          <a:ea typeface="微软雅黑" panose="020B0503020204020204" pitchFamily="34" charset="-122"/>
                        </a:rPr>
                        <a:t>平均码率降低量</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sz="1600" dirty="0" smtClean="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hMerge="1">
                  <a:txBody>
                    <a:bodyPr/>
                    <a:lstStyle/>
                    <a:p>
                      <a:pPr algn="ct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hMerge="1">
                  <a:txBody>
                    <a:bodyPr/>
                    <a:lstStyle/>
                    <a:p>
                      <a:pPr algn="ct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r h="534874">
                <a:tc vMerge="1">
                  <a:txBody>
                    <a:bodyPr/>
                    <a:lstStyle/>
                    <a:p>
                      <a:pPr algn="ct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b="0" dirty="0" smtClean="0">
                          <a:solidFill>
                            <a:schemeClr val="tx1"/>
                          </a:solidFill>
                          <a:latin typeface="微软雅黑" panose="020B0503020204020204" pitchFamily="34" charset="-122"/>
                          <a:ea typeface="微软雅黑" panose="020B0503020204020204" pitchFamily="34" charset="-122"/>
                        </a:rPr>
                        <a:t>480P</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b="0" dirty="0" smtClean="0">
                          <a:solidFill>
                            <a:schemeClr val="tx1"/>
                          </a:solidFill>
                          <a:latin typeface="微软雅黑" panose="020B0503020204020204" pitchFamily="34" charset="-122"/>
                          <a:ea typeface="微软雅黑" panose="020B0503020204020204" pitchFamily="34" charset="-122"/>
                        </a:rPr>
                        <a:t>720P</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b="0" dirty="0" smtClean="0">
                          <a:solidFill>
                            <a:schemeClr val="tx1"/>
                          </a:solidFill>
                          <a:latin typeface="微软雅黑" panose="020B0503020204020204" pitchFamily="34" charset="-122"/>
                          <a:ea typeface="微软雅黑" panose="020B0503020204020204" pitchFamily="34" charset="-122"/>
                        </a:rPr>
                        <a:t>1080P</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b="0" dirty="0" smtClean="0">
                          <a:solidFill>
                            <a:schemeClr val="tx1"/>
                          </a:solidFill>
                          <a:latin typeface="微软雅黑" panose="020B0503020204020204" pitchFamily="34" charset="-122"/>
                          <a:ea typeface="微软雅黑" panose="020B0503020204020204" pitchFamily="34" charset="-122"/>
                        </a:rPr>
                        <a:t>4K UHD</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r h="481315">
                <a:tc>
                  <a:txBody>
                    <a:bodyPr/>
                    <a:lstStyle/>
                    <a:p>
                      <a:r>
                        <a:rPr lang="en-US" altLang="zh-CN" b="0" dirty="0" smtClean="0">
                          <a:solidFill>
                            <a:schemeClr val="tx1"/>
                          </a:solidFill>
                        </a:rPr>
                        <a:t>H.265/HEVC</a:t>
                      </a:r>
                      <a:endParaRPr lang="zh-CN" altLang="en-US" b="0" dirty="0">
                        <a:solidFill>
                          <a:schemeClr val="tx1"/>
                        </a:solidFill>
                      </a:endParaRPr>
                    </a:p>
                  </a:txBody>
                  <a:tcPr anchor="ctr" anchorCtr="1">
                    <a:solidFill>
                      <a:schemeClr val="bg1">
                        <a:lumMod val="85000"/>
                      </a:schemeClr>
                    </a:solidFill>
                  </a:tcPr>
                </a:tc>
                <a:tc>
                  <a:txBody>
                    <a:bodyPr/>
                    <a:lstStyle/>
                    <a:p>
                      <a:r>
                        <a:rPr lang="en-US" altLang="zh-CN" b="0" dirty="0" smtClean="0">
                          <a:solidFill>
                            <a:schemeClr val="tx1"/>
                          </a:solidFill>
                        </a:rPr>
                        <a:t>52%</a:t>
                      </a:r>
                      <a:endParaRPr lang="zh-CN" altLang="en-US" b="0" dirty="0">
                        <a:solidFill>
                          <a:schemeClr val="tx1"/>
                        </a:solidFill>
                      </a:endParaRPr>
                    </a:p>
                  </a:txBody>
                  <a:tcPr anchor="ctr" anchorCtr="1">
                    <a:solidFill>
                      <a:schemeClr val="bg1">
                        <a:lumMod val="85000"/>
                      </a:schemeClr>
                    </a:solidFill>
                  </a:tcPr>
                </a:tc>
                <a:tc>
                  <a:txBody>
                    <a:bodyPr/>
                    <a:lstStyle/>
                    <a:p>
                      <a:pPr algn="ctr"/>
                      <a:r>
                        <a:rPr lang="en-US" altLang="zh-CN" sz="1600" b="0" dirty="0" smtClean="0">
                          <a:solidFill>
                            <a:schemeClr val="tx1"/>
                          </a:solidFill>
                          <a:latin typeface="微软雅黑" panose="020B0503020204020204" pitchFamily="34" charset="-122"/>
                          <a:ea typeface="微软雅黑" panose="020B0503020204020204" pitchFamily="34" charset="-122"/>
                        </a:rPr>
                        <a:t>56%</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b="0" dirty="0" smtClean="0">
                          <a:solidFill>
                            <a:schemeClr val="tx1"/>
                          </a:solidFill>
                          <a:latin typeface="微软雅黑" panose="020B0503020204020204" pitchFamily="34" charset="-122"/>
                          <a:ea typeface="微软雅黑" panose="020B0503020204020204" pitchFamily="34" charset="-122"/>
                        </a:rPr>
                        <a:t>62%</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c>
                  <a:txBody>
                    <a:bodyPr/>
                    <a:lstStyle/>
                    <a:p>
                      <a:pPr algn="ctr"/>
                      <a:r>
                        <a:rPr lang="en-US" altLang="zh-CN" sz="1600" b="0" dirty="0" smtClean="0">
                          <a:solidFill>
                            <a:schemeClr val="tx1"/>
                          </a:solidFill>
                          <a:latin typeface="微软雅黑" panose="020B0503020204020204" pitchFamily="34" charset="-122"/>
                          <a:ea typeface="微软雅黑" panose="020B0503020204020204" pitchFamily="34" charset="-122"/>
                        </a:rPr>
                        <a:t>64%</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nchorCtr="1">
                    <a:solidFill>
                      <a:schemeClr val="bg1">
                        <a:lumMod val="85000"/>
                      </a:schemeClr>
                    </a:solidFill>
                  </a:tcPr>
                </a:tc>
              </a:tr>
            </a:tbl>
          </a:graphicData>
        </a:graphic>
      </p:graphicFrame>
      <p:sp>
        <p:nvSpPr>
          <p:cNvPr id="36" name="Rectangle 2"/>
          <p:cNvSpPr>
            <a:spLocks noChangeArrowheads="1"/>
          </p:cNvSpPr>
          <p:nvPr/>
        </p:nvSpPr>
        <p:spPr bwMode="auto">
          <a:xfrm>
            <a:off x="395536" y="1458651"/>
            <a:ext cx="8064896" cy="216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indent="531813" algn="l">
              <a:lnSpc>
                <a:spcPct val="150000"/>
              </a:lnSpc>
            </a:pPr>
            <a:r>
              <a:rPr kumimoji="0" lang="en-US" alt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2014</a:t>
            </a:r>
            <a:r>
              <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年</a:t>
            </a:r>
            <a:r>
              <a:rPr kumimoji="0" lang="en-US" alt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5</a:t>
            </a:r>
            <a:r>
              <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月，</a:t>
            </a:r>
            <a:r>
              <a:rPr kumimoji="0" lang="en-US" alt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BBC</a:t>
            </a:r>
            <a:r>
              <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和西苏格兰大学也对</a:t>
            </a:r>
            <a:r>
              <a:rPr kumimoji="0" lang="en-US" alt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H.265/HEVC</a:t>
            </a:r>
            <a:r>
              <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和</a:t>
            </a:r>
            <a:r>
              <a:rPr kumimoji="0" lang="en-US" alt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H.264/AVC</a:t>
            </a:r>
            <a:r>
              <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做了比较</a:t>
            </a:r>
            <a:r>
              <a:rPr lang="zh-CN" altLang="en-US" sz="1800" b="0" dirty="0">
                <a:latin typeface="微软雅黑" panose="020B0503020204020204" pitchFamily="34" charset="-122"/>
                <a:ea typeface="微软雅黑" panose="020B0503020204020204" pitchFamily="34" charset="-122"/>
              </a:rPr>
              <a:t>测试</a:t>
            </a:r>
            <a:r>
              <a:rPr kumimoji="0" lang="zh-CN" altLang="en-US"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rPr>
              <a:t>，对一组视频分别用</a:t>
            </a:r>
            <a:r>
              <a:rPr lang="en-US" altLang="zh-CN" sz="1800" b="0" dirty="0">
                <a:latin typeface="微软雅黑" panose="020B0503020204020204" pitchFamily="34" charset="-122"/>
                <a:ea typeface="微软雅黑" panose="020B0503020204020204" pitchFamily="34" charset="-122"/>
              </a:rPr>
              <a:t>HM-12.1 </a:t>
            </a:r>
            <a:r>
              <a:rPr lang="en-US" altLang="zh-CN" sz="1800" b="0" dirty="0" smtClean="0">
                <a:latin typeface="微软雅黑" panose="020B0503020204020204" pitchFamily="34" charset="-122"/>
                <a:ea typeface="微软雅黑" panose="020B0503020204020204" pitchFamily="34" charset="-122"/>
              </a:rPr>
              <a:t>HEVC</a:t>
            </a:r>
            <a:r>
              <a:rPr lang="zh-CN" altLang="en-US" sz="1800" b="0" dirty="0" smtClean="0">
                <a:latin typeface="微软雅黑" panose="020B0503020204020204" pitchFamily="34" charset="-122"/>
                <a:ea typeface="微软雅黑" panose="020B0503020204020204" pitchFamily="34" charset="-122"/>
              </a:rPr>
              <a:t>和</a:t>
            </a:r>
            <a:r>
              <a:rPr lang="en-US" altLang="zh-CN" sz="1800" b="0" dirty="0">
                <a:latin typeface="微软雅黑" panose="020B0503020204020204" pitchFamily="34" charset="-122"/>
                <a:ea typeface="微软雅黑" panose="020B0503020204020204" pitchFamily="34" charset="-122"/>
              </a:rPr>
              <a:t>JM-18.5 H.264/MPEG-4 AVC </a:t>
            </a:r>
            <a:r>
              <a:rPr lang="zh-CN" altLang="en-US" sz="1800" b="0" dirty="0" smtClean="0">
                <a:latin typeface="微软雅黑" panose="020B0503020204020204" pitchFamily="34" charset="-122"/>
                <a:ea typeface="微软雅黑" panose="020B0503020204020204" pitchFamily="34" charset="-122"/>
              </a:rPr>
              <a:t>进行编码。</a:t>
            </a:r>
            <a:endParaRPr lang="en-US" altLang="zh-CN" sz="1800" b="0" dirty="0" smtClean="0">
              <a:latin typeface="微软雅黑" panose="020B0503020204020204" pitchFamily="34" charset="-122"/>
              <a:ea typeface="微软雅黑" panose="020B0503020204020204" pitchFamily="34" charset="-122"/>
            </a:endParaRPr>
          </a:p>
          <a:p>
            <a:pPr lvl="0" indent="531813" algn="l">
              <a:lnSpc>
                <a:spcPct val="150000"/>
              </a:lnSpc>
            </a:pPr>
            <a:r>
              <a:rPr lang="zh-CN" altLang="en-US" sz="1800" b="0" dirty="0" smtClean="0">
                <a:latin typeface="微软雅黑" panose="020B0503020204020204" pitchFamily="34" charset="-122"/>
                <a:ea typeface="微软雅黑" panose="020B0503020204020204" pitchFamily="34" charset="-122"/>
              </a:rPr>
              <a:t>结果显示，用</a:t>
            </a:r>
            <a:r>
              <a:rPr lang="en-US" altLang="zh-CN" sz="1800" b="0" dirty="0" smtClean="0">
                <a:latin typeface="微软雅黑" panose="020B0503020204020204" pitchFamily="34" charset="-122"/>
                <a:ea typeface="微软雅黑" panose="020B0503020204020204" pitchFamily="34" charset="-122"/>
              </a:rPr>
              <a:t>H.265</a:t>
            </a:r>
            <a:r>
              <a:rPr lang="zh-CN" altLang="en-US" sz="1800" b="0" dirty="0" smtClean="0">
                <a:latin typeface="微软雅黑" panose="020B0503020204020204" pitchFamily="34" charset="-122"/>
                <a:ea typeface="微软雅黑" panose="020B0503020204020204" pitchFamily="34" charset="-122"/>
              </a:rPr>
              <a:t>编码，码率平均降低</a:t>
            </a:r>
            <a:r>
              <a:rPr lang="en-US" altLang="zh-CN" sz="1800" b="0" dirty="0" smtClean="0">
                <a:latin typeface="微软雅黑" panose="020B0503020204020204" pitchFamily="34" charset="-122"/>
                <a:ea typeface="微软雅黑" panose="020B0503020204020204" pitchFamily="34" charset="-122"/>
              </a:rPr>
              <a:t>59%</a:t>
            </a:r>
            <a:r>
              <a:rPr lang="zh-CN" altLang="en-US" sz="1800" b="0" dirty="0" smtClean="0">
                <a:latin typeface="微软雅黑" panose="020B0503020204020204" pitchFamily="34" charset="-122"/>
                <a:ea typeface="微软雅黑" panose="020B0503020204020204" pitchFamily="34" charset="-122"/>
              </a:rPr>
              <a:t>，针对不同分辨率的</a:t>
            </a:r>
            <a:r>
              <a:rPr lang="zh-CN" altLang="en-US" sz="1800" b="0" dirty="0">
                <a:latin typeface="微软雅黑" panose="020B0503020204020204" pitchFamily="34" charset="-122"/>
                <a:ea typeface="微软雅黑" panose="020B0503020204020204" pitchFamily="34" charset="-122"/>
              </a:rPr>
              <a:t>码率</a:t>
            </a:r>
            <a:r>
              <a:rPr lang="zh-CN" altLang="en-US" sz="1800" b="0" dirty="0" smtClean="0">
                <a:latin typeface="微软雅黑" panose="020B0503020204020204" pitchFamily="34" charset="-122"/>
                <a:ea typeface="微软雅黑" panose="020B0503020204020204" pitchFamily="34" charset="-122"/>
              </a:rPr>
              <a:t>降低如表：</a:t>
            </a:r>
            <a:endParaRPr kumimoji="0" lang="zh-CN" altLang="zh-CN" sz="1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7" name="标题 1"/>
          <p:cNvSpPr txBox="1">
            <a:spLocks/>
          </p:cNvSpPr>
          <p:nvPr/>
        </p:nvSpPr>
        <p:spPr bwMode="auto">
          <a:xfrm>
            <a:off x="609600" y="315651"/>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2"/>
                </a:solidFill>
                <a:latin typeface="+mj-lt"/>
                <a:ea typeface="+mj-ea"/>
                <a:cs typeface="宋体" charset="0"/>
              </a:defRPr>
            </a:lvl1pPr>
            <a:lvl2pPr algn="ctr" rtl="0" eaLnBrk="0" fontAlgn="base" hangingPunct="0">
              <a:spcBef>
                <a:spcPct val="0"/>
              </a:spcBef>
              <a:spcAft>
                <a:spcPct val="0"/>
              </a:spcAft>
              <a:defRPr kumimoji="1" sz="4400">
                <a:solidFill>
                  <a:schemeClr val="tx2"/>
                </a:solidFill>
                <a:latin typeface="Arial" charset="0"/>
                <a:ea typeface="宋体" charset="-122"/>
                <a:cs typeface="宋体" charset="0"/>
              </a:defRPr>
            </a:lvl2pPr>
            <a:lvl3pPr algn="ctr" rtl="0" eaLnBrk="0" fontAlgn="base" hangingPunct="0">
              <a:spcBef>
                <a:spcPct val="0"/>
              </a:spcBef>
              <a:spcAft>
                <a:spcPct val="0"/>
              </a:spcAft>
              <a:defRPr kumimoji="1" sz="4400">
                <a:solidFill>
                  <a:schemeClr val="tx2"/>
                </a:solidFill>
                <a:latin typeface="Arial" charset="0"/>
                <a:ea typeface="宋体" charset="-122"/>
                <a:cs typeface="宋体" charset="0"/>
              </a:defRPr>
            </a:lvl3pPr>
            <a:lvl4pPr algn="ctr" rtl="0" eaLnBrk="0" fontAlgn="base" hangingPunct="0">
              <a:spcBef>
                <a:spcPct val="0"/>
              </a:spcBef>
              <a:spcAft>
                <a:spcPct val="0"/>
              </a:spcAft>
              <a:defRPr kumimoji="1" sz="4400">
                <a:solidFill>
                  <a:schemeClr val="tx2"/>
                </a:solidFill>
                <a:latin typeface="Arial" charset="0"/>
                <a:ea typeface="宋体" charset="-122"/>
                <a:cs typeface="宋体" charset="0"/>
              </a:defRPr>
            </a:lvl4pPr>
            <a:lvl5pPr algn="ctr" rtl="0" eaLnBrk="0" fontAlgn="base" hangingPunct="0">
              <a:spcBef>
                <a:spcPct val="0"/>
              </a:spcBef>
              <a:spcAft>
                <a:spcPct val="0"/>
              </a:spcAft>
              <a:defRPr kumimoji="1" sz="4400">
                <a:solidFill>
                  <a:schemeClr val="tx2"/>
                </a:solidFill>
                <a:latin typeface="Arial" charset="0"/>
                <a:ea typeface="宋体" charset="-122"/>
                <a:cs typeface="宋体" charset="0"/>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algn="l"/>
            <a:r>
              <a:rPr lang="en-US" altLang="zh-CN" sz="3600" b="1" kern="1200" dirty="0" smtClean="0">
                <a:solidFill>
                  <a:srgbClr val="0184B7"/>
                </a:solidFill>
                <a:latin typeface="Arial" pitchFamily="34" charset="0"/>
                <a:ea typeface="宋体" pitchFamily="2" charset="-122"/>
              </a:rPr>
              <a:t>H.265</a:t>
            </a:r>
            <a:r>
              <a:rPr lang="zh-CN" altLang="en-US" sz="3600" b="1" kern="1200" dirty="0" smtClean="0">
                <a:solidFill>
                  <a:srgbClr val="0184B7"/>
                </a:solidFill>
                <a:latin typeface="Arial" pitchFamily="34" charset="0"/>
                <a:ea typeface="宋体" pitchFamily="2" charset="-122"/>
              </a:rPr>
              <a:t>通用应用实测</a:t>
            </a:r>
            <a:r>
              <a:rPr lang="zh-CN" altLang="en-US" sz="3600" b="1" kern="1200" dirty="0" smtClean="0">
                <a:solidFill>
                  <a:srgbClr val="0184B7"/>
                </a:solidFill>
                <a:latin typeface="Arial" pitchFamily="34" charset="0"/>
                <a:ea typeface="宋体" pitchFamily="2" charset="-122"/>
                <a:cs typeface="+mn-cs"/>
              </a:rPr>
              <a:t>（</a:t>
            </a:r>
            <a:r>
              <a:rPr lang="en-US" altLang="zh-CN" sz="3600" b="1" kern="1200" dirty="0" smtClean="0">
                <a:solidFill>
                  <a:srgbClr val="0184B7"/>
                </a:solidFill>
                <a:latin typeface="Arial" pitchFamily="34" charset="0"/>
                <a:ea typeface="宋体" pitchFamily="2" charset="-122"/>
                <a:cs typeface="+mn-cs"/>
              </a:rPr>
              <a:t>PPS</a:t>
            </a:r>
            <a:r>
              <a:rPr lang="zh-CN" altLang="en-US" sz="3600" b="1" kern="1200" dirty="0" smtClean="0">
                <a:solidFill>
                  <a:srgbClr val="0184B7"/>
                </a:solidFill>
                <a:latin typeface="Arial" pitchFamily="34" charset="0"/>
                <a:ea typeface="宋体" pitchFamily="2" charset="-122"/>
                <a:cs typeface="+mn-cs"/>
              </a:rPr>
              <a:t>）</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24701264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1490203"/>
            <a:ext cx="8784976" cy="46520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标题 1"/>
          <p:cNvSpPr>
            <a:spLocks noGrp="1"/>
          </p:cNvSpPr>
          <p:nvPr>
            <p:ph type="title"/>
          </p:nvPr>
        </p:nvSpPr>
        <p:spPr>
          <a:xfrm>
            <a:off x="457200" y="274638"/>
            <a:ext cx="8229600" cy="1143000"/>
          </a:xfrm>
        </p:spPr>
        <p:txBody>
          <a:bodyPr/>
          <a:lstStyle/>
          <a:p>
            <a:pPr algn="l"/>
            <a:r>
              <a:rPr lang="en-US" altLang="zh-CN" sz="3600" b="1" kern="1200" dirty="0" smtClean="0">
                <a:solidFill>
                  <a:srgbClr val="0184B7"/>
                </a:solidFill>
                <a:latin typeface="Arial" pitchFamily="34" charset="0"/>
                <a:ea typeface="宋体" pitchFamily="2" charset="-122"/>
              </a:rPr>
              <a:t>H.265</a:t>
            </a:r>
            <a:r>
              <a:rPr lang="zh-CN" altLang="en-US" sz="3600" b="1" kern="1200" dirty="0">
                <a:solidFill>
                  <a:srgbClr val="0184B7"/>
                </a:solidFill>
                <a:latin typeface="Arial" pitchFamily="34" charset="0"/>
                <a:ea typeface="宋体" pitchFamily="2" charset="-122"/>
              </a:rPr>
              <a:t> </a:t>
            </a:r>
            <a:r>
              <a:rPr lang="zh-CN" altLang="en-US" sz="3600" b="1" kern="1200" dirty="0" smtClean="0">
                <a:solidFill>
                  <a:srgbClr val="0184B7"/>
                </a:solidFill>
                <a:latin typeface="Arial" pitchFamily="34" charset="0"/>
                <a:ea typeface="宋体" pitchFamily="2" charset="-122"/>
              </a:rPr>
              <a:t> </a:t>
            </a:r>
            <a:r>
              <a:rPr lang="en-US" altLang="zh-CN" sz="3600" b="1" kern="1200" dirty="0" err="1" smtClean="0">
                <a:solidFill>
                  <a:srgbClr val="0184B7"/>
                </a:solidFill>
                <a:latin typeface="Arial" pitchFamily="34" charset="0"/>
                <a:ea typeface="宋体" pitchFamily="2" charset="-122"/>
              </a:rPr>
              <a:t>RoadMAP</a:t>
            </a:r>
            <a:endParaRPr lang="zh-CN" altLang="en-US" sz="3600" b="1" kern="1200" dirty="0">
              <a:solidFill>
                <a:srgbClr val="0184B7"/>
              </a:solidFill>
              <a:latin typeface="Arial" pitchFamily="34" charset="0"/>
              <a:ea typeface="宋体" pitchFamily="2" charset="-122"/>
              <a:cs typeface="+mn-cs"/>
            </a:endParaRPr>
          </a:p>
        </p:txBody>
      </p:sp>
    </p:spTree>
    <p:extLst>
      <p:ext uri="{BB962C8B-B14F-4D97-AF65-F5344CB8AC3E}">
        <p14:creationId xmlns:p14="http://schemas.microsoft.com/office/powerpoint/2010/main" val="13085116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bwMode="auto">
          <a:xfrm>
            <a:off x="579727" y="5301208"/>
            <a:ext cx="6264696" cy="648072"/>
          </a:xfrm>
          <a:prstGeom prst="roundRect">
            <a:avLst/>
          </a:prstGeom>
          <a:solidFill>
            <a:srgbClr val="FFC000"/>
          </a:solidFill>
          <a:ln w="9525"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400" b="1" i="0" u="none" strike="noStrike" cap="none" normalizeH="0" baseline="0" smtClean="0">
              <a:ln>
                <a:noFill/>
              </a:ln>
              <a:solidFill>
                <a:schemeClr val="tx1"/>
              </a:solidFill>
              <a:effectLst/>
              <a:latin typeface="Arial" charset="0"/>
              <a:ea typeface="宋体" pitchFamily="2" charset="-122"/>
            </a:endParaRPr>
          </a:p>
        </p:txBody>
      </p:sp>
      <p:sp>
        <p:nvSpPr>
          <p:cNvPr id="2" name="标题 1"/>
          <p:cNvSpPr>
            <a:spLocks noGrp="1"/>
          </p:cNvSpPr>
          <p:nvPr>
            <p:ph type="title"/>
          </p:nvPr>
        </p:nvSpPr>
        <p:spPr/>
        <p:txBody>
          <a:bodyPr/>
          <a:lstStyle/>
          <a:p>
            <a:r>
              <a:rPr lang="en-US" altLang="zh-CN" dirty="0" smtClean="0">
                <a:latin typeface="微软雅黑" pitchFamily="34" charset="-122"/>
                <a:ea typeface="微软雅黑" pitchFamily="34" charset="-122"/>
              </a:rPr>
              <a:t>Agent</a:t>
            </a:r>
            <a:endParaRPr lang="zh-CN" altLang="en-US" dirty="0">
              <a:latin typeface="微软雅黑" pitchFamily="34" charset="-122"/>
              <a:ea typeface="微软雅黑" pitchFamily="34" charset="-122"/>
            </a:endParaRPr>
          </a:p>
        </p:txBody>
      </p:sp>
      <p:sp>
        <p:nvSpPr>
          <p:cNvPr id="6" name="TextBox 5"/>
          <p:cNvSpPr txBox="1"/>
          <p:nvPr/>
        </p:nvSpPr>
        <p:spPr>
          <a:xfrm>
            <a:off x="971600" y="2420888"/>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的关键</a:t>
            </a:r>
            <a:r>
              <a:rPr lang="zh-CN" altLang="en-US" sz="2800" dirty="0">
                <a:solidFill>
                  <a:srgbClr val="C00000"/>
                </a:solidFill>
                <a:latin typeface="微软雅黑" panose="020B0503020204020204" pitchFamily="34" charset="-122"/>
                <a:ea typeface="微软雅黑" panose="020B0503020204020204" pitchFamily="34" charset="-122"/>
              </a:rPr>
              <a:t>技术</a:t>
            </a:r>
          </a:p>
        </p:txBody>
      </p:sp>
      <p:sp>
        <p:nvSpPr>
          <p:cNvPr id="8" name="TextBox 7"/>
          <p:cNvSpPr txBox="1"/>
          <p:nvPr/>
        </p:nvSpPr>
        <p:spPr>
          <a:xfrm>
            <a:off x="971600" y="321297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编码能力对比</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971600" y="393305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H.265</a:t>
            </a:r>
            <a:r>
              <a:rPr lang="zh-CN" altLang="en-US" sz="2800" dirty="0" smtClean="0">
                <a:solidFill>
                  <a:srgbClr val="C00000"/>
                </a:solidFill>
                <a:latin typeface="微软雅黑" panose="020B0503020204020204" pitchFamily="34" charset="-122"/>
                <a:ea typeface="微软雅黑" panose="020B0503020204020204" pitchFamily="34" charset="-122"/>
              </a:rPr>
              <a:t>的产品实现及通用测试</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971600" y="4653136"/>
            <a:ext cx="6120680" cy="523220"/>
          </a:xfrm>
          <a:prstGeom prst="rect">
            <a:avLst/>
          </a:prstGeom>
          <a:noFill/>
        </p:spPr>
        <p:txBody>
          <a:bodyPr wrap="square" rtlCol="0">
            <a:spAutoFit/>
          </a:bodyPr>
          <a:lstStyle/>
          <a:p>
            <a:pPr marL="285750" indent="-285750">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en-US" altLang="zh-CN" sz="2800" dirty="0">
                <a:solidFill>
                  <a:srgbClr val="C00000"/>
                </a:solidFill>
                <a:latin typeface="微软雅黑" panose="020B0503020204020204" pitchFamily="34" charset="-122"/>
                <a:ea typeface="微软雅黑" panose="020B0503020204020204" pitchFamily="34" charset="-122"/>
              </a:rPr>
              <a:t>H.265</a:t>
            </a:r>
            <a:r>
              <a:rPr lang="zh-CN" altLang="en-US" sz="2800" dirty="0">
                <a:solidFill>
                  <a:srgbClr val="C00000"/>
                </a:solidFill>
                <a:latin typeface="微软雅黑" panose="020B0503020204020204" pitchFamily="34" charset="-122"/>
                <a:ea typeface="微软雅黑" panose="020B0503020204020204" pitchFamily="34" charset="-122"/>
              </a:rPr>
              <a:t>与</a:t>
            </a:r>
            <a:r>
              <a:rPr lang="en-US" altLang="zh-CN" sz="2800" dirty="0">
                <a:solidFill>
                  <a:srgbClr val="C00000"/>
                </a:solidFill>
                <a:latin typeface="微软雅黑" panose="020B0503020204020204" pitchFamily="34" charset="-122"/>
                <a:ea typeface="微软雅黑" panose="020B0503020204020204" pitchFamily="34" charset="-122"/>
              </a:rPr>
              <a:t>4K</a:t>
            </a:r>
            <a:r>
              <a:rPr lang="zh-CN" altLang="en-US" sz="2800" dirty="0">
                <a:solidFill>
                  <a:srgbClr val="C00000"/>
                </a:solidFill>
                <a:latin typeface="微软雅黑" panose="020B0503020204020204" pitchFamily="34" charset="-122"/>
                <a:ea typeface="微软雅黑" panose="020B0503020204020204" pitchFamily="34" charset="-122"/>
              </a:rPr>
              <a:t>视频</a:t>
            </a:r>
          </a:p>
        </p:txBody>
      </p:sp>
      <p:sp>
        <p:nvSpPr>
          <p:cNvPr id="11" name="灯片编号占位符 3"/>
          <p:cNvSpPr>
            <a:spLocks noGrp="1"/>
          </p:cNvSpPr>
          <p:nvPr>
            <p:ph type="sldNum" sz="quarter" idx="11"/>
          </p:nvPr>
        </p:nvSpPr>
        <p:spPr>
          <a:xfrm>
            <a:off x="6553200" y="6248400"/>
            <a:ext cx="1905000" cy="457200"/>
          </a:xfrm>
        </p:spPr>
        <p:txBody>
          <a:bodyPr/>
          <a:lstStyle/>
          <a:p>
            <a:fld id="{080877BF-6D31-4E48-B933-90223EB641D9}" type="slidenum">
              <a:rPr lang="en-US" altLang="zh-CN" smtClean="0"/>
              <a:pPr/>
              <a:t>99</a:t>
            </a:fld>
            <a:endParaRPr lang="en-US" altLang="zh-CN" dirty="0"/>
          </a:p>
        </p:txBody>
      </p:sp>
      <p:sp>
        <p:nvSpPr>
          <p:cNvPr id="12" name="TextBox 11"/>
          <p:cNvSpPr txBox="1"/>
          <p:nvPr/>
        </p:nvSpPr>
        <p:spPr>
          <a:xfrm>
            <a:off x="971600" y="5373216"/>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en-US" altLang="zh-CN" sz="2800" dirty="0" smtClean="0">
                <a:solidFill>
                  <a:srgbClr val="C00000"/>
                </a:solidFill>
                <a:latin typeface="微软雅黑" panose="020B0503020204020204" pitchFamily="34" charset="-122"/>
                <a:ea typeface="微软雅黑" panose="020B0503020204020204" pitchFamily="34" charset="-122"/>
              </a:rPr>
              <a:t>  </a:t>
            </a:r>
            <a:r>
              <a:rPr lang="zh-CN" altLang="en-US" sz="2800" dirty="0" smtClean="0">
                <a:solidFill>
                  <a:srgbClr val="C00000"/>
                </a:solidFill>
                <a:latin typeface="微软雅黑" panose="020B0503020204020204" pitchFamily="34" charset="-122"/>
                <a:ea typeface="微软雅黑" panose="020B0503020204020204" pitchFamily="34" charset="-122"/>
              </a:rPr>
              <a:t>项目情况</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971600" y="1628800"/>
            <a:ext cx="6120680" cy="523220"/>
          </a:xfrm>
          <a:prstGeom prst="rect">
            <a:avLst/>
          </a:prstGeom>
          <a:noFill/>
        </p:spPr>
        <p:txBody>
          <a:bodyPr wrap="square" rtlCol="0">
            <a:spAutoFit/>
          </a:bodyPr>
          <a:lstStyle/>
          <a:p>
            <a:pPr marL="285750" indent="-285750" algn="l">
              <a:buFont typeface="Wingdings" panose="05000000000000000000" pitchFamily="2" charset="2"/>
              <a:buChar char="n"/>
            </a:pPr>
            <a:r>
              <a:rPr lang="zh-CN" altLang="en-US" sz="2800" dirty="0" smtClean="0">
                <a:solidFill>
                  <a:srgbClr val="C00000"/>
                </a:solidFill>
                <a:latin typeface="微软雅黑" panose="020B0503020204020204" pitchFamily="34" charset="-122"/>
                <a:ea typeface="微软雅黑" panose="020B0503020204020204" pitchFamily="34" charset="-122"/>
              </a:rPr>
              <a:t>  研究背景</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102201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1"/>
        </a:solidFill>
        <a:ln w="12700" algn="ctr">
          <a:noFill/>
          <a:prstDash val="dash"/>
          <a:round/>
          <a:headEnd/>
          <a:tailEnd/>
        </a:ln>
      </a:spPr>
      <a:bodyPr wrap="none" anchor="ctr"/>
      <a:lstStyle>
        <a:defPPr algn="ctr">
          <a:defRPr b="0"/>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docProps/app.xml><?xml version="1.0" encoding="utf-8"?>
<Properties xmlns="http://schemas.openxmlformats.org/officeDocument/2006/extended-properties" xmlns:vt="http://schemas.openxmlformats.org/officeDocument/2006/docPropsVTypes">
  <Template/>
  <TotalTime>4717</TotalTime>
  <Words>11328</Words>
  <Application>Microsoft Office PowerPoint</Application>
  <PresentationFormat>全屏显示(4:3)</PresentationFormat>
  <Paragraphs>793</Paragraphs>
  <Slides>103</Slides>
  <Notes>62</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103</vt:i4>
      </vt:variant>
    </vt:vector>
  </HeadingPairs>
  <TitlesOfParts>
    <vt:vector size="105" baseType="lpstr">
      <vt:lpstr>默认设计模板</vt:lpstr>
      <vt:lpstr>Visio</vt:lpstr>
      <vt:lpstr>PowerPoint 演示文稿</vt:lpstr>
      <vt:lpstr>Agent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Agent</vt:lpstr>
      <vt:lpstr>图像编码的一些知识</vt:lpstr>
      <vt:lpstr>图像编码的一些知识</vt:lpstr>
      <vt:lpstr>图像编码的一些知识</vt:lpstr>
      <vt:lpstr>图像编码的一些知识</vt:lpstr>
      <vt:lpstr>图像编码的一些知识</vt:lpstr>
      <vt:lpstr>图像编码的一些知识</vt:lpstr>
      <vt:lpstr>图像编码的一些知识</vt:lpstr>
      <vt:lpstr>图像编码的一些知识（H.264）</vt:lpstr>
      <vt:lpstr>图像编码的一些知识（H.264）</vt:lpstr>
      <vt:lpstr>图像编码的一些知识（H.264）</vt:lpstr>
      <vt:lpstr>图像编码的一些知识（H.264）</vt:lpstr>
      <vt:lpstr>图像编码的一些知识（H.264）</vt:lpstr>
      <vt:lpstr>图像编码的一些知识（H.264）</vt:lpstr>
      <vt:lpstr>图像编码的一些知识（H.264）</vt:lpstr>
      <vt:lpstr>图像编码的一些知识（H.264）</vt:lpstr>
      <vt:lpstr>图像编码的一些知识（H.264）</vt:lpstr>
      <vt:lpstr>图像编码的一些知识（H.264）</vt:lpstr>
      <vt:lpstr>图像编码的一些知识（H.264）</vt:lpstr>
      <vt:lpstr>H.264的技术特点</vt:lpstr>
      <vt:lpstr>H.264的技术特点</vt:lpstr>
      <vt:lpstr>H.264的技术特点</vt:lpstr>
      <vt:lpstr>H.264的技术特点</vt:lpstr>
      <vt:lpstr>H.264的技术特点</vt:lpstr>
      <vt:lpstr>H.264的技术特点</vt:lpstr>
      <vt:lpstr>H.264的技术特点</vt:lpstr>
      <vt:lpstr>变换与量化</vt:lpstr>
      <vt:lpstr>H.264编码器</vt:lpstr>
      <vt:lpstr>H.264解码器</vt:lpstr>
      <vt:lpstr>H.264不足</vt:lpstr>
      <vt:lpstr>H.264不足</vt:lpstr>
      <vt:lpstr>H.264不足</vt:lpstr>
      <vt:lpstr>H.264不足</vt:lpstr>
      <vt:lpstr>H.264不足</vt:lpstr>
      <vt:lpstr>H.265应运而生</vt:lpstr>
      <vt:lpstr>H.265应运而生</vt:lpstr>
      <vt:lpstr>H.265主要特征</vt:lpstr>
      <vt:lpstr>H.265标准完成时间点</vt:lpstr>
      <vt:lpstr>H.265编码器</vt:lpstr>
      <vt:lpstr>H.265编码器框图</vt:lpstr>
      <vt:lpstr>H.265关键技术(1)—四叉树编码结构</vt:lpstr>
      <vt:lpstr>H.265关键技术(1)—四叉树编码结构</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H.265关键技术(2)—预测编码技术</vt:lpstr>
      <vt:lpstr>PowerPoint 演示文稿</vt:lpstr>
      <vt:lpstr>PowerPoint 演示文稿</vt:lpstr>
      <vt:lpstr>PowerPoint 演示文稿</vt:lpstr>
      <vt:lpstr>PowerPoint 演示文稿</vt:lpstr>
      <vt:lpstr>H.265关键技术(3)—变换与量化</vt:lpstr>
      <vt:lpstr>H.265关键技术(4)—环路滤波</vt:lpstr>
      <vt:lpstr>H.265关键技术(5)—熵编码</vt:lpstr>
      <vt:lpstr>H.265关键技术(5)—熵编码</vt:lpstr>
      <vt:lpstr>H.265关键技术(6)—比H.264改进之处</vt:lpstr>
      <vt:lpstr>H.265关键技术(6)—比H.264改进之处</vt:lpstr>
      <vt:lpstr>H.265关键技术(6)—比H.264改进之处</vt:lpstr>
      <vt:lpstr>Agent</vt:lpstr>
      <vt:lpstr>H.265编码能力对比</vt:lpstr>
      <vt:lpstr>H.265编码能力对比</vt:lpstr>
      <vt:lpstr>H.265编码能力对比</vt:lpstr>
      <vt:lpstr>H.265编码能力对比</vt:lpstr>
      <vt:lpstr>H.265编码能力对比</vt:lpstr>
      <vt:lpstr>H.265编码能力对比</vt:lpstr>
      <vt:lpstr>H.265编码能力对比</vt:lpstr>
      <vt:lpstr>Agent</vt:lpstr>
      <vt:lpstr>H.265的产品及通用应用测试情况</vt:lpstr>
      <vt:lpstr>H.265的产品实现—解码器（硬件）</vt:lpstr>
      <vt:lpstr>H.265的产品实现—解码器（软件）</vt:lpstr>
      <vt:lpstr>H.265通用应用实测（迅雷）</vt:lpstr>
      <vt:lpstr>H.265通用应用实测（PPS）</vt:lpstr>
      <vt:lpstr>H.265通用应用实测（PPS）</vt:lpstr>
      <vt:lpstr>H.265通用应用实测（PPS）</vt:lpstr>
      <vt:lpstr>Agent</vt:lpstr>
      <vt:lpstr>H.265与4K的测试</vt:lpstr>
      <vt:lpstr>PowerPoint 演示文稿</vt:lpstr>
      <vt:lpstr>H.265  RoadMAP</vt:lpstr>
      <vt:lpstr>Agent</vt:lpstr>
      <vt:lpstr>PowerPoint 演示文稿</vt:lpstr>
      <vt:lpstr>PowerPoint 演示文稿</vt:lpstr>
      <vt:lpstr>PowerPoint 演示文稿</vt:lpstr>
      <vt:lpstr>PowerPoint 演示文稿</vt:lpstr>
    </vt:vector>
  </TitlesOfParts>
  <Company>OCN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bfwang</dc:creator>
  <cp:lastModifiedBy>robin</cp:lastModifiedBy>
  <cp:revision>1304</cp:revision>
  <cp:lastPrinted>2014-08-20T04:12:17Z</cp:lastPrinted>
  <dcterms:created xsi:type="dcterms:W3CDTF">2010-05-31T02:38:27Z</dcterms:created>
  <dcterms:modified xsi:type="dcterms:W3CDTF">2014-11-24T01:52:18Z</dcterms:modified>
</cp:coreProperties>
</file>

<file path=docProps/thumbnail.jpeg>
</file>